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405" r:id="rId2"/>
    <p:sldId id="406" r:id="rId3"/>
    <p:sldId id="465" r:id="rId4"/>
    <p:sldId id="466" r:id="rId5"/>
    <p:sldId id="467" r:id="rId6"/>
    <p:sldId id="468" r:id="rId7"/>
    <p:sldId id="469" r:id="rId8"/>
    <p:sldId id="470" r:id="rId9"/>
    <p:sldId id="471" r:id="rId10"/>
    <p:sldId id="472" r:id="rId11"/>
    <p:sldId id="473" r:id="rId12"/>
    <p:sldId id="47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2A9BB-D38A-4389-8B93-8153D9636EB8}" type="datetimeFigureOut">
              <a:rPr lang="is-IS"/>
              <a:pPr/>
              <a:t>11.2.2013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574C3-3C20-46AF-9204-6F4DEDA77E37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98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11.2.2013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11.2.2013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11.2.2013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11.2.2013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11.2.2013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11.2.2013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11.2.2013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11.2.2013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11.2.2013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11.2.2013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40CF-5D0C-4120-916D-F436FDBE728E}" type="datetimeFigureOut">
              <a:rPr lang="is-IS"/>
              <a:pPr/>
              <a:t>11.2.2013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/>
              <a:t>Click to edit Master text styles</a:t>
            </a:r>
          </a:p>
          <a:p>
            <a:pPr lvl="1"/>
            <a:r>
              <a:rPr lang="is-IS"/>
              <a:t>Second level</a:t>
            </a:r>
          </a:p>
          <a:p>
            <a:pPr lvl="2"/>
            <a:r>
              <a:rPr lang="is-IS"/>
              <a:t>Third level</a:t>
            </a:r>
          </a:p>
          <a:p>
            <a:pPr lvl="3"/>
            <a:r>
              <a:rPr lang="is-IS"/>
              <a:t>Fourth level</a:t>
            </a:r>
          </a:p>
          <a:p>
            <a:pPr lvl="4"/>
            <a:r>
              <a:rPr lang="is-I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940CF-5D0C-4120-916D-F436FDBE728E}" type="datetimeFigureOut">
              <a:rPr lang="is-IS"/>
              <a:pPr/>
              <a:t>11.2.2013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F6DBA-7FB2-4D93-B2DE-0E392C47FCF7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is-IS" altLang="ja-JP" sz="3600" dirty="0" smtClean="0">
                <a:ea typeface="ヒラギノ角ゴ Pro W3" charset="-128"/>
                <a:cs typeface="ヒラギノ角ゴ Pro W3" charset="-128"/>
              </a:rPr>
              <a:t> </a:t>
            </a:r>
            <a:r>
              <a:rPr lang="is-IS" altLang="ja-JP" sz="3600" dirty="0">
                <a:ea typeface="ヒラギノ角ゴ Pro W3" charset="-128"/>
                <a:cs typeface="ヒラギノ角ゴ Pro W3" charset="-128"/>
              </a:rPr>
              <a:t/>
            </a:r>
            <a:br>
              <a:rPr lang="is-IS" altLang="ja-JP" sz="3600" dirty="0">
                <a:ea typeface="ヒラギノ角ゴ Pro W3" charset="-128"/>
                <a:cs typeface="ヒラギノ角ゴ Pro W3" charset="-128"/>
              </a:rPr>
            </a:br>
            <a:r>
              <a:rPr lang="is-IS" altLang="ja-JP" sz="3600" dirty="0">
                <a:ea typeface="ヒラギノ角ゴ Pro W3" charset="-128"/>
                <a:cs typeface="ヒラギノ角ゴ Pro W3" charset="-128"/>
              </a:rPr>
              <a:t>Green Capitalism</a:t>
            </a:r>
            <a:r>
              <a:rPr lang="is-IS" altLang="ja-JP" dirty="0">
                <a:ea typeface="ヒラギノ角ゴ Pro W3" charset="-128"/>
                <a:cs typeface="ヒラギノ角ゴ Pro W3" charset="-128"/>
              </a:rPr>
              <a:t/>
            </a:r>
            <a:br>
              <a:rPr lang="is-IS" altLang="ja-JP" dirty="0">
                <a:ea typeface="ヒラギノ角ゴ Pro W3" charset="-128"/>
                <a:cs typeface="ヒラギノ角ゴ Pro W3" charset="-128"/>
              </a:rPr>
            </a:br>
            <a:endParaRPr lang="is-I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762000"/>
          </a:xfrm>
        </p:spPr>
        <p:txBody>
          <a:bodyPr>
            <a:normAutofit fontScale="92500" lnSpcReduction="10000"/>
          </a:bodyPr>
          <a:lstStyle/>
          <a:p>
            <a:r>
              <a:rPr lang="is-IS" sz="2400" dirty="0" smtClean="0"/>
              <a:t>Professor Hannes H. Gissurarson</a:t>
            </a:r>
          </a:p>
          <a:p>
            <a:r>
              <a:rPr lang="is-IS" sz="2400" dirty="0"/>
              <a:t>Rio de Janeiro 19 June 2012</a:t>
            </a:r>
            <a:endParaRPr lang="is-IS" sz="2400" dirty="0"/>
          </a:p>
        </p:txBody>
      </p:sp>
      <p:pic>
        <p:nvPicPr>
          <p:cNvPr id="4" name="Picture 3" descr="AECR logo - podel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800" y="1369268"/>
            <a:ext cx="5217828" cy="161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209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Solutions: Rain forests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Rain forests an ill-defined concept</a:t>
            </a:r>
          </a:p>
          <a:p>
            <a:r>
              <a:rPr lang="en-US"/>
              <a:t>Rain forests relatively new on the scene</a:t>
            </a:r>
          </a:p>
          <a:p>
            <a:r>
              <a:rPr lang="en-US"/>
              <a:t> Sources of biological diversity? A large area (like the Amazon) not necessary to maintain that</a:t>
            </a:r>
          </a:p>
          <a:p>
            <a:r>
              <a:rPr lang="en-US"/>
              <a:t>Lungs of the planet? No more than other areas with vegetation</a:t>
            </a:r>
          </a:p>
          <a:p>
            <a:r>
              <a:rPr lang="en-US"/>
              <a:t>People in South need development, to escape from poverty</a:t>
            </a:r>
          </a:p>
        </p:txBody>
      </p:sp>
    </p:spTree>
    <p:extLst>
      <p:ext uri="{BB962C8B-B14F-4D97-AF65-F5344CB8AC3E}">
        <p14:creationId xmlns:p14="http://schemas.microsoft.com/office/powerpoint/2010/main" val="635488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Solutions: Mountains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Hydro-electric plants may improve a riparian system, examples abound in Iceland</a:t>
            </a:r>
          </a:p>
          <a:p>
            <a:r>
              <a:rPr lang="en-US"/>
              <a:t>Lakes can make the environment more beautiful</a:t>
            </a:r>
          </a:p>
          <a:p>
            <a:r>
              <a:rPr lang="en-US"/>
              <a:t>Development necessary, to satisfy the need for energy</a:t>
            </a:r>
          </a:p>
        </p:txBody>
      </p:sp>
    </p:spTree>
    <p:extLst>
      <p:ext uri="{BB962C8B-B14F-4D97-AF65-F5344CB8AC3E}">
        <p14:creationId xmlns:p14="http://schemas.microsoft.com/office/powerpoint/2010/main" val="3126442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Different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Perservation v. Conservation</a:t>
            </a:r>
          </a:p>
          <a:p>
            <a:r>
              <a:rPr lang="en-US"/>
              <a:t>Pigovian taxes v. Coasean property rights</a:t>
            </a:r>
          </a:p>
          <a:p>
            <a:r>
              <a:rPr lang="en-US"/>
              <a:t>Stagnation v. Economic growth</a:t>
            </a:r>
          </a:p>
        </p:txBody>
      </p:sp>
    </p:spTree>
    <p:extLst>
      <p:ext uri="{BB962C8B-B14F-4D97-AF65-F5344CB8AC3E}">
        <p14:creationId xmlns:p14="http://schemas.microsoft.com/office/powerpoint/2010/main" val="3613022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Environmental challenges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Pollution</a:t>
            </a:r>
          </a:p>
          <a:p>
            <a:r>
              <a:rPr lang="en-US" smtClean="0"/>
              <a:t>Over-exploitation of natural resources</a:t>
            </a:r>
          </a:p>
          <a:p>
            <a:r>
              <a:rPr lang="en-US" smtClean="0"/>
              <a:t>Endangered species</a:t>
            </a:r>
          </a:p>
          <a:p>
            <a:r>
              <a:rPr lang="en-US"/>
              <a:t>Threats to the Wilderness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07566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Pollution: “Money smell” from herring smelting in Icelandic fishing villages</a:t>
            </a:r>
          </a:p>
          <a:p>
            <a:r>
              <a:rPr lang="en-US"/>
              <a:t>Over-exploitation: Overgrazing in pastures and overfishing in open sea</a:t>
            </a:r>
          </a:p>
          <a:p>
            <a:r>
              <a:rPr lang="en-US"/>
              <a:t>Endangered species: Elephants, rhinos, whales</a:t>
            </a:r>
          </a:p>
          <a:p>
            <a:r>
              <a:rPr lang="en-US"/>
              <a:t>Wilderness: rain forests, mountains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7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Solutions: Pollution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“Money smell”: good and bad side effects of economic behaviour</a:t>
            </a:r>
          </a:p>
          <a:p>
            <a:r>
              <a:rPr lang="en-US"/>
              <a:t>Who creates the cost: the fish processing plant or the people who demand cleaner air?</a:t>
            </a:r>
          </a:p>
          <a:p>
            <a:r>
              <a:rPr lang="en-US"/>
              <a:t>In the past: sensitive people should not settle in fishing villages</a:t>
            </a:r>
          </a:p>
          <a:p>
            <a:r>
              <a:rPr lang="en-US"/>
              <a:t>In the present: stricter requirements of clean air = informal property rights in air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63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Solutions: Overgrazing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Icelanders settled the island 874–930</a:t>
            </a:r>
          </a:p>
          <a:p>
            <a:r>
              <a:rPr lang="en-US"/>
              <a:t>Each valley used its own mountain pasture, held in common</a:t>
            </a:r>
          </a:p>
          <a:p>
            <a:r>
              <a:rPr lang="en-US"/>
              <a:t>Temptation for each farmer to send more sheep: cost for all, benefit for him only</a:t>
            </a:r>
          </a:p>
          <a:p>
            <a:r>
              <a:rPr lang="en-US"/>
              <a:t>Thrainn Eggertsson : quotas (itala) for each farm, a determined number of sheep</a:t>
            </a:r>
          </a:p>
          <a:p>
            <a:r>
              <a:rPr lang="en-US"/>
              <a:t>Criterion: sheep returning as fat as possible</a:t>
            </a:r>
          </a:p>
        </p:txBody>
      </p:sp>
    </p:spTree>
    <p:extLst>
      <p:ext uri="{BB962C8B-B14F-4D97-AF65-F5344CB8AC3E}">
        <p14:creationId xmlns:p14="http://schemas.microsoft.com/office/powerpoint/2010/main" val="392904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Solutions: Overfishing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Unrestricted access: over-investment in vessels: 16 boats where 8 would be sufficient</a:t>
            </a:r>
          </a:p>
          <a:p>
            <a:r>
              <a:rPr lang="en-US"/>
              <a:t>Rent from fishing ground dissipated in excessive cost</a:t>
            </a:r>
          </a:p>
          <a:p>
            <a:r>
              <a:rPr lang="en-US"/>
              <a:t>Ragnar Arnason: access restricted by individual transferable quotas</a:t>
            </a:r>
          </a:p>
          <a:p>
            <a:r>
              <a:rPr lang="en-US"/>
              <a:t>Each vessel owner interested in minimizing harvesting cost</a:t>
            </a:r>
          </a:p>
        </p:txBody>
      </p:sp>
    </p:spTree>
    <p:extLst>
      <p:ext uri="{BB962C8B-B14F-4D97-AF65-F5344CB8AC3E}">
        <p14:creationId xmlns:p14="http://schemas.microsoft.com/office/powerpoint/2010/main" val="3852456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Solutions: Whales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Some whale stocks over-exploited, but not those in Icelandic waters</a:t>
            </a:r>
          </a:p>
          <a:p>
            <a:r>
              <a:rPr lang="en-US"/>
              <a:t>Whales harvest 6 million tonnes of seafod; man only 1.4 tonnes, in Icelandic waters</a:t>
            </a:r>
          </a:p>
          <a:p>
            <a:r>
              <a:rPr lang="en-US"/>
              <a:t>In essence: whale preservationists creating a cost for Icelandic fishermen</a:t>
            </a:r>
          </a:p>
          <a:p>
            <a:r>
              <a:rPr lang="en-US"/>
              <a:t>Whales should be subject to property rights; somebody responsible for them, either harvesting them or paying their cost</a:t>
            </a:r>
          </a:p>
        </p:txBody>
      </p:sp>
    </p:spTree>
    <p:extLst>
      <p:ext uri="{BB962C8B-B14F-4D97-AF65-F5344CB8AC3E}">
        <p14:creationId xmlns:p14="http://schemas.microsoft.com/office/powerpoint/2010/main" val="566311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Solutions: Elephants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Elephants valuable because of the ivory</a:t>
            </a:r>
          </a:p>
          <a:p>
            <a:r>
              <a:rPr lang="en-US"/>
              <a:t>Some elephant stocks in Africa strong, others not; but all listed as endangered species</a:t>
            </a:r>
          </a:p>
          <a:p>
            <a:r>
              <a:rPr lang="en-US"/>
              <a:t>Most sensible to create rights by neighbouring communities to utilise the elephants (i.e. selling hunting licenses and ivory)</a:t>
            </a:r>
          </a:p>
          <a:p>
            <a:r>
              <a:rPr lang="en-US"/>
              <a:t>Poachers turn into stewards</a:t>
            </a:r>
          </a:p>
          <a:p>
            <a:r>
              <a:rPr lang="en-US"/>
              <a:t>Works better than a total trade ban</a:t>
            </a:r>
          </a:p>
        </p:txBody>
      </p:sp>
    </p:spTree>
    <p:extLst>
      <p:ext uri="{BB962C8B-B14F-4D97-AF65-F5344CB8AC3E}">
        <p14:creationId xmlns:p14="http://schemas.microsoft.com/office/powerpoint/2010/main" val="1546823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Solutions: Rhinos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Rhino horns valuable</a:t>
            </a:r>
          </a:p>
          <a:p>
            <a:r>
              <a:rPr lang="en-US"/>
              <a:t>Indeed endangered species</a:t>
            </a:r>
          </a:p>
          <a:p>
            <a:r>
              <a:rPr lang="en-US"/>
              <a:t>Same problem as with elephants: total trade ban ineffective</a:t>
            </a:r>
          </a:p>
          <a:p>
            <a:r>
              <a:rPr lang="en-US"/>
              <a:t>Better to create rights by neighbouring communitites to utilise the rhinos</a:t>
            </a:r>
          </a:p>
          <a:p>
            <a:r>
              <a:rPr lang="en-US"/>
              <a:t>Poachers again turn into stewards</a:t>
            </a:r>
          </a:p>
        </p:txBody>
      </p:sp>
    </p:spTree>
    <p:extLst>
      <p:ext uri="{BB962C8B-B14F-4D97-AF65-F5344CB8AC3E}">
        <p14:creationId xmlns:p14="http://schemas.microsoft.com/office/powerpoint/2010/main" val="3757209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7089</TotalTime>
  <Words>498</Words>
  <Application>Microsoft Macintosh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Green Capitalism </vt:lpstr>
      <vt:lpstr>Environmental challenges</vt:lpstr>
      <vt:lpstr>Examples</vt:lpstr>
      <vt:lpstr>Solutions: Pollution</vt:lpstr>
      <vt:lpstr>Solutions: Overgrazing</vt:lpstr>
      <vt:lpstr>Solutions: Overfishing</vt:lpstr>
      <vt:lpstr>Solutions: Whales</vt:lpstr>
      <vt:lpstr>Solutions: Elephants</vt:lpstr>
      <vt:lpstr>Solutions: Rhinos</vt:lpstr>
      <vt:lpstr>Solutions: Rain forests</vt:lpstr>
      <vt:lpstr>Solutions: Mountains</vt:lpstr>
      <vt:lpstr>Different approaches</vt:lpstr>
    </vt:vector>
  </TitlesOfParts>
  <Company>University of Iceland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Starfsmaður Háskóla Íslands</dc:creator>
  <cp:lastModifiedBy>Starfsmaður Háskóla Íslands</cp:lastModifiedBy>
  <cp:revision>336</cp:revision>
  <dcterms:created xsi:type="dcterms:W3CDTF">2012-10-12T16:24:43Z</dcterms:created>
  <dcterms:modified xsi:type="dcterms:W3CDTF">2013-02-11T16:01:24Z</dcterms:modified>
</cp:coreProperties>
</file>