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ppt/slides/slide20.xml" ContentType="application/vnd.openxmlformats-officedocument.presentationml.slide+xml"/>
  <Override PartName="/docProps/app.xml" ContentType="application/vnd.openxmlformats-officedocument.extended-propertie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Default Extension="xml" ContentType="application/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Default Extension="tiff" ContentType="image/tiff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74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s-IS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is-IS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s-I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s-I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is-IS"/>
              <a:t>Click to edit Master text styles</a:t>
            </a:r>
          </a:p>
          <a:p>
            <a:pPr lvl="1" eaLnBrk="1" latinLnBrk="0" hangingPunct="1"/>
            <a:r>
              <a:rPr lang="is-IS"/>
              <a:t>Second level</a:t>
            </a:r>
          </a:p>
          <a:p>
            <a:pPr lvl="2" eaLnBrk="1" latinLnBrk="0" hangingPunct="1"/>
            <a:r>
              <a:rPr lang="is-IS"/>
              <a:t>Third level</a:t>
            </a:r>
          </a:p>
          <a:p>
            <a:pPr lvl="3" eaLnBrk="1" latinLnBrk="0" hangingPunct="1"/>
            <a:r>
              <a:rPr lang="is-IS"/>
              <a:t>Fourth level</a:t>
            </a:r>
          </a:p>
          <a:p>
            <a:pPr lvl="4" eaLnBrk="1" latinLnBrk="0" hangingPunct="1"/>
            <a:r>
              <a:rPr lang="is-I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is-IS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s-IS" dirty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is-I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s-IS" smtClean="0"/>
              <a:t>Click to edit Master text styles</a:t>
            </a:r>
          </a:p>
          <a:p>
            <a:pPr lvl="1" eaLnBrk="1" latinLnBrk="0" hangingPunct="1"/>
            <a:r>
              <a:rPr kumimoji="0" lang="is-IS" smtClean="0"/>
              <a:t>Second level</a:t>
            </a:r>
          </a:p>
          <a:p>
            <a:pPr lvl="2" eaLnBrk="1" latinLnBrk="0" hangingPunct="1"/>
            <a:r>
              <a:rPr kumimoji="0" lang="is-IS" smtClean="0"/>
              <a:t>Third level</a:t>
            </a:r>
          </a:p>
          <a:p>
            <a:pPr lvl="3" eaLnBrk="1" latinLnBrk="0" hangingPunct="1"/>
            <a:r>
              <a:rPr kumimoji="0" lang="is-IS" smtClean="0"/>
              <a:t>Fourth level</a:t>
            </a:r>
          </a:p>
          <a:p>
            <a:pPr lvl="4" eaLnBrk="1" latinLnBrk="0" hangingPunct="1"/>
            <a:r>
              <a:rPr kumimoji="0" lang="is-I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BA42349-EBDC-48C3-9C79-5EDC96529AF1}" type="datetimeFigureOut">
              <a:rPr lang="is-IS"/>
              <a:pPr/>
              <a:t>9/22/12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C336D44-E7DB-4581-B088-05372D661E82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Hannes H. Gissurarson</a:t>
            </a:r>
          </a:p>
          <a:p>
            <a:r>
              <a:rPr lang="en-US"/>
              <a:t>22 September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Icelandic Communists 1918–1998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Gold from Russia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First transfer 1920</a:t>
            </a:r>
          </a:p>
          <a:p>
            <a:r>
              <a:rPr lang="en-US"/>
              <a:t>Swedish GRU agent Signe Sillén provided funds</a:t>
            </a:r>
          </a:p>
          <a:p>
            <a:r>
              <a:rPr lang="en-US"/>
              <a:t>Support 1931 and 1937 and 1940, possibly more often</a:t>
            </a:r>
          </a:p>
          <a:p>
            <a:r>
              <a:rPr lang="en-US"/>
              <a:t>Funds to Socialist Unity Party 1956, 1959, 1963 and 1966</a:t>
            </a:r>
          </a:p>
          <a:p>
            <a:r>
              <a:rPr lang="en-US"/>
              <a:t>Funds to MM Literary Society 1968 and 1970 and pension for Kristinn E. Andresson</a:t>
            </a:r>
          </a:p>
          <a:p>
            <a:r>
              <a:rPr lang="en-US"/>
              <a:t>Many tours to communist countries and two employees at friendship organisation</a:t>
            </a:r>
          </a:p>
          <a:p>
            <a:r>
              <a:rPr lang="en-US"/>
              <a:t>Many student grants to socialist countries, especially GDR</a:t>
            </a:r>
          </a:p>
          <a:p>
            <a:r>
              <a:rPr lang="en-US"/>
              <a:t>Many houses in Reykjavik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“The Rouble”</a:t>
            </a:r>
          </a:p>
        </p:txBody>
      </p:sp>
      <p:pic>
        <p:nvPicPr>
          <p:cNvPr id="4" name="Content Placeholder 3" descr="HúsMálogmennin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760" r="-127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Threats and Persecution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Benjamin Eiriksson, “Go on writing! We won’t read it!”</a:t>
            </a:r>
          </a:p>
          <a:p>
            <a:r>
              <a:rPr lang="en-US"/>
              <a:t>Aki Jakobsson</a:t>
            </a:r>
          </a:p>
          <a:p>
            <a:r>
              <a:rPr lang="en-US"/>
              <a:t>Arnor Hannibalsson: Articles rejected</a:t>
            </a:r>
          </a:p>
          <a:p>
            <a:r>
              <a:rPr lang="en-US"/>
              <a:t>Gunnar Gunnarsson 1954: Thjodviljinn campaign</a:t>
            </a:r>
          </a:p>
          <a:p>
            <a:r>
              <a:rPr lang="en-US"/>
              <a:t>Jon Oskar 1964: Thjodviljinn campaign in 1964</a:t>
            </a:r>
          </a:p>
          <a:p>
            <a:r>
              <a:rPr lang="en-US"/>
              <a:t>Johann Hjalmarsson 1961: Thjodviljinn campaign</a:t>
            </a:r>
          </a:p>
          <a:p>
            <a:r>
              <a:rPr lang="en-US"/>
              <a:t>Steinn Steinarr 1956: Thjodviljinn leading article</a:t>
            </a:r>
          </a:p>
          <a:p>
            <a:r>
              <a:rPr lang="en-US"/>
              <a:t>Two explanations: Mad or Sell-Outs</a:t>
            </a:r>
          </a:p>
          <a:p>
            <a:r>
              <a:rPr lang="en-US"/>
              <a:t>Sverrir Kristjansson og Johannes ur Kotlum: Dared 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Close Ties</a:t>
            </a:r>
          </a:p>
        </p:txBody>
      </p:sp>
      <p:pic>
        <p:nvPicPr>
          <p:cNvPr id="4" name="Content Placeholder 3" descr="IngiRHelgason196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4251" b="-42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Sufficient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i="1"/>
              <a:t>Morgunbladid</a:t>
            </a:r>
            <a:r>
              <a:rPr lang="en-US"/>
              <a:t> published Anton Karlgren 1924 and 1926</a:t>
            </a:r>
          </a:p>
          <a:p>
            <a:r>
              <a:rPr lang="en-US"/>
              <a:t>Translations of Malcolm Muggeridge and André Gide</a:t>
            </a:r>
          </a:p>
          <a:p>
            <a:r>
              <a:rPr lang="en-US"/>
              <a:t>Book by Aatami Kuortti 1938, same year as </a:t>
            </a:r>
            <a:r>
              <a:rPr lang="en-US" i="1"/>
              <a:t>Russian Adventure </a:t>
            </a:r>
            <a:r>
              <a:rPr lang="en-US"/>
              <a:t>by Laxness</a:t>
            </a:r>
          </a:p>
          <a:p>
            <a:r>
              <a:rPr lang="en-US"/>
              <a:t>Books by Orwell og Koestler</a:t>
            </a:r>
          </a:p>
          <a:p>
            <a:r>
              <a:rPr lang="en-US"/>
              <a:t>Victor Kravchenko’s book, reactions by Brynjolfur Bjarnason and Magnus Kjartansson</a:t>
            </a:r>
          </a:p>
          <a:p>
            <a:r>
              <a:rPr lang="en-US"/>
              <a:t>Books by Margarete Buber-Neumann, Ants Oras og Otto Larsen</a:t>
            </a:r>
          </a:p>
          <a:p>
            <a:r>
              <a:rPr lang="en-US"/>
              <a:t>Soviet Union apologetics abandoned 1968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Aatami Kuortti</a:t>
            </a:r>
          </a:p>
        </p:txBody>
      </p:sp>
      <p:pic>
        <p:nvPicPr>
          <p:cNvPr id="4" name="Content Placeholder 3" descr="AatamiKuortti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90" r="-10490"/>
          <a:stretch>
            <a:fillRect/>
          </a:stretch>
        </p:blipFill>
        <p:spPr/>
      </p:pic>
      <p:pic>
        <p:nvPicPr>
          <p:cNvPr id="6" name="Content Placeholder 5" descr="Kuortti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-5043" b="-50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Margarete Buber-Neumann</a:t>
            </a:r>
          </a:p>
        </p:txBody>
      </p:sp>
      <p:pic>
        <p:nvPicPr>
          <p:cNvPr id="4" name="Content Placeholder 3" descr="BuberNeuman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55733" r="-557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Rudolf Margolius</a:t>
            </a:r>
          </a:p>
        </p:txBody>
      </p:sp>
      <p:pic>
        <p:nvPicPr>
          <p:cNvPr id="4" name="Content Placeholder 3" descr="Margoliu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1692" r="-2169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Czech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/>
              <a:t>Otto Katz (Andr</a:t>
            </a:r>
            <a:r>
              <a:rPr lang="en-US"/>
              <a:t>é Simone) </a:t>
            </a:r>
            <a:r>
              <a:rPr lang="en-US"/>
              <a:t>translated into Icelandic</a:t>
            </a:r>
          </a:p>
          <a:p>
            <a:r>
              <a:rPr lang="en-US"/>
              <a:t>Dr. Rudolf Margolius hanged for buying Icelandic fish</a:t>
            </a:r>
          </a:p>
          <a:p>
            <a:r>
              <a:rPr lang="en-US"/>
              <a:t>Thjodviljinn indignant over criticism of the trial</a:t>
            </a:r>
          </a:p>
          <a:p>
            <a:r>
              <a:rPr lang="en-US"/>
              <a:t>Ivan Olbracht’s </a:t>
            </a:r>
            <a:r>
              <a:rPr lang="en-US" i="1"/>
              <a:t>Anna Proletarka </a:t>
            </a:r>
            <a:r>
              <a:rPr lang="en-US"/>
              <a:t>strongly influenced Laxness’ </a:t>
            </a:r>
            <a:r>
              <a:rPr lang="en-US" i="1"/>
              <a:t>The Atom Station</a:t>
            </a:r>
          </a:p>
          <a:p>
            <a:r>
              <a:rPr lang="en-US"/>
              <a:t>Zdenek Nemecek, Ambassador to Denmark, visited Iceland in 1946, and met Laxness in Copenhagen in 1948</a:t>
            </a:r>
          </a:p>
          <a:p>
            <a:r>
              <a:rPr lang="en-US"/>
              <a:t>Dr. Emil Walter, Ambassador to Norway and Iceland, in 1954 protested against comments by Laxness</a:t>
            </a:r>
          </a:p>
          <a:p>
            <a:r>
              <a:rPr lang="en-US"/>
              <a:t>Events of 1948 and 1968 had significant impact in Iceland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Ends in Havana 1998</a:t>
            </a:r>
          </a:p>
        </p:txBody>
      </p:sp>
      <p:pic>
        <p:nvPicPr>
          <p:cNvPr id="4" name="Content Placeholder 3" descr="Flekar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542" r="-45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Icelandic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1918–1930 part of the Social Democratic Party</a:t>
            </a:r>
          </a:p>
          <a:p>
            <a:r>
              <a:rPr lang="en-US"/>
              <a:t>1930–1938 Communist Party, member of Comintern</a:t>
            </a:r>
          </a:p>
          <a:p>
            <a:r>
              <a:rPr lang="en-US"/>
              <a:t>Brynjolfur Bjarnason (1898–1989) leader</a:t>
            </a:r>
          </a:p>
          <a:p>
            <a:r>
              <a:rPr lang="en-US"/>
              <a:t>1938–1956 Socialist Unity Party, dominated by communists</a:t>
            </a:r>
          </a:p>
          <a:p>
            <a:r>
              <a:rPr lang="en-US"/>
              <a:t>Einar Olgeirsson (1902–1993) leader</a:t>
            </a:r>
          </a:p>
          <a:p>
            <a:r>
              <a:rPr lang="en-US"/>
              <a:t>1956–1968 Electoral alliance with left-wing groups</a:t>
            </a:r>
          </a:p>
          <a:p>
            <a:r>
              <a:rPr lang="en-US"/>
              <a:t>1968–1998 People’s Alliance, with no formal ties to the communist countries</a:t>
            </a:r>
          </a:p>
          <a:p>
            <a:r>
              <a:rPr lang="en-US"/>
              <a:t>Svavar Gestsson (b. 1944) one of leaders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Icelandic communists similar to communists elsewhere, no more undemocratic, no less</a:t>
            </a:r>
          </a:p>
          <a:p>
            <a:r>
              <a:rPr lang="en-US"/>
              <a:t>They were more successful in building alliances, mainly because social democrats were weak (without strong roots)</a:t>
            </a:r>
          </a:p>
          <a:p>
            <a:r>
              <a:rPr lang="en-US"/>
              <a:t>Ties to communist countries began earlier, were stronger and lasted longer than hitherto held</a:t>
            </a:r>
          </a:p>
          <a:p>
            <a:r>
              <a:rPr lang="en-US"/>
              <a:t>Controversy about history: Thor Whitehead and Jon Olafsson</a:t>
            </a:r>
          </a:p>
          <a:p>
            <a:r>
              <a:rPr lang="en-US"/>
              <a:t>Criticisms of my book, November 2011 meeting of Historians’ Association</a:t>
            </a:r>
          </a:p>
          <a:p>
            <a:r>
              <a:rPr lang="en-US"/>
              <a:t>Historians not impartial between executioneers and victims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Green Square, Copenhagen 1918</a:t>
            </a:r>
          </a:p>
        </p:txBody>
      </p:sp>
      <p:pic>
        <p:nvPicPr>
          <p:cNvPr id="4" name="Content Placeholder 3" descr="Grænatorg.Khöfn.1918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734" r="-1273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1920 Journey to Russia</a:t>
            </a:r>
          </a:p>
        </p:txBody>
      </p:sp>
      <p:pic>
        <p:nvPicPr>
          <p:cNvPr id="4" name="Content Placeholder 3" descr="Æskulýðsfulltrúar.Komintern192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3532" b="-35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Revolutionary Dream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In Iceland the dream did not come true</a:t>
            </a:r>
          </a:p>
          <a:p>
            <a:r>
              <a:rPr lang="en-US"/>
              <a:t>Abroad, it became a nightmare, with 100 million victims</a:t>
            </a:r>
          </a:p>
          <a:p>
            <a:r>
              <a:rPr lang="en-US"/>
              <a:t>Conflict between social democrats and communists</a:t>
            </a:r>
          </a:p>
          <a:p>
            <a:r>
              <a:rPr lang="en-US"/>
              <a:t>21 Moscow theses</a:t>
            </a:r>
          </a:p>
          <a:p>
            <a:r>
              <a:rPr lang="en-US"/>
              <a:t>23 in Lenin School and Western University, Moscow</a:t>
            </a:r>
          </a:p>
          <a:p>
            <a:r>
              <a:rPr lang="en-US"/>
              <a:t>Arms hidden in Reykjavik</a:t>
            </a:r>
          </a:p>
          <a:p>
            <a:r>
              <a:rPr lang="en-US"/>
              <a:t>Repeated riots: “Drengsmalid” 1921, “Guttoslagurinn” 1932 (and three other assaults on the city council), assault on Conservative Party Headquarters 1946, assault on Parliament House 1949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“Drengsmalid” 1921</a:t>
            </a:r>
          </a:p>
        </p:txBody>
      </p:sp>
      <p:pic>
        <p:nvPicPr>
          <p:cNvPr id="4" name="Content Placeholder 3" descr="Ólafurleiddurút.skori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35147" r="-351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Gutto Assaults 1930–1932</a:t>
            </a:r>
          </a:p>
        </p:txBody>
      </p:sp>
      <p:pic>
        <p:nvPicPr>
          <p:cNvPr id="4" name="Content Placeholder 3" descr="Gúttóslagurjúlí19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9563" b="-195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Parliamentary House 1949</a:t>
            </a:r>
          </a:p>
        </p:txBody>
      </p:sp>
      <p:pic>
        <p:nvPicPr>
          <p:cNvPr id="4" name="Content Placeholder 3" descr="30.mars194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483" b="-148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MI5 deciphered telegrammes from Moscow in the mid-1930s, on obtaining passparts and providing information about individuals</a:t>
            </a:r>
          </a:p>
          <a:p>
            <a:r>
              <a:rPr lang="en-US"/>
              <a:t>Spies from the Soviet Naval Secret Service met Einar Olgeirsson in Summer of 1942</a:t>
            </a:r>
          </a:p>
          <a:p>
            <a:r>
              <a:rPr lang="en-US"/>
              <a:t>Spy from the Secret Service, Egorov, in the Embassy from 1944</a:t>
            </a:r>
          </a:p>
          <a:p>
            <a:r>
              <a:rPr lang="en-US"/>
              <a:t>Possible spy, Karl Sepp, 1946–1947</a:t>
            </a:r>
          </a:p>
          <a:p>
            <a:r>
              <a:rPr lang="en-US"/>
              <a:t>Vasily Mitrokhin here some time in 1952–1956</a:t>
            </a:r>
          </a:p>
          <a:p>
            <a:r>
              <a:rPr lang="en-US"/>
              <a:t>Spies or Agents: Arsaell Sigurdsson, Eggert Thorbjarnarson og Gudmundur Agustsson</a:t>
            </a:r>
          </a:p>
          <a:p>
            <a:r>
              <a:rPr lang="en-US"/>
              <a:t>Mostly GRU agents in Embassy, also KGB</a:t>
            </a:r>
          </a:p>
          <a:p>
            <a:r>
              <a:rPr lang="en-US"/>
              <a:t>Ragnar Gunnarsson Affair 1963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159</TotalTime>
  <Words>668</Words>
  <Application>Microsoft Macintosh PowerPoint</Application>
  <PresentationFormat>On-screen Show 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Equity</vt:lpstr>
      <vt:lpstr>Icelandic Communists 1918–1998</vt:lpstr>
      <vt:lpstr>The Icelandic Movement</vt:lpstr>
      <vt:lpstr>Green Square, Copenhagen 1918</vt:lpstr>
      <vt:lpstr>1920 Journey to Russia</vt:lpstr>
      <vt:lpstr>The Revolutionary Dream</vt:lpstr>
      <vt:lpstr>“Drengsmalid” 1921</vt:lpstr>
      <vt:lpstr>Gutto Assaults 1930–1932</vt:lpstr>
      <vt:lpstr>Parliamentary House 1949</vt:lpstr>
      <vt:lpstr>Spying</vt:lpstr>
      <vt:lpstr>Gold from Russia</vt:lpstr>
      <vt:lpstr>“The Rouble”</vt:lpstr>
      <vt:lpstr>Threats and Persecution</vt:lpstr>
      <vt:lpstr>Close Ties</vt:lpstr>
      <vt:lpstr>Sufficient information</vt:lpstr>
      <vt:lpstr>Aatami Kuortti</vt:lpstr>
      <vt:lpstr>Margarete Buber-Neumann</vt:lpstr>
      <vt:lpstr>Rudolf Margolius</vt:lpstr>
      <vt:lpstr>The Czech Connection</vt:lpstr>
      <vt:lpstr>Story Ends in Havana 1998</vt:lpstr>
      <vt:lpstr>Main Conclusions</vt:lpstr>
    </vt:vector>
  </TitlesOfParts>
  <Company>University of Iceland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Íslenskir kommúnistar 1918–1998</dc:title>
  <dc:creator>Starfsmaður Háskóla Íslands</dc:creator>
  <cp:lastModifiedBy>Starfsmaður Háskóla Íslands</cp:lastModifiedBy>
  <cp:revision>34</cp:revision>
  <dcterms:created xsi:type="dcterms:W3CDTF">2012-09-22T10:28:12Z</dcterms:created>
  <dcterms:modified xsi:type="dcterms:W3CDTF">2012-09-22T10:33:39Z</dcterms:modified>
</cp:coreProperties>
</file>