
<file path=[Content_Types].xml><?xml version="1.0" encoding="utf-8"?>
<Types xmlns="http://schemas.openxmlformats.org/package/2006/content-types">
  <Override PartName="/ppt/charts/chart2.xml" ContentType="application/vnd.openxmlformats-officedocument.drawingml.chart+xml"/>
  <Override PartName="/ppt/tableStyles.xml" ContentType="application/vnd.openxmlformats-officedocument.presentationml.tableStyles+xml"/>
  <Override PartName="/ppt/slides/slide39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34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charts/chart9.xml" ContentType="application/vnd.openxmlformats-officedocument.drawingml.chart+xml"/>
  <Override PartName="/ppt/slides/slide10.xml" ContentType="application/vnd.openxmlformats-officedocument.presentationml.slide+xml"/>
  <Override PartName="/ppt/slides/slide27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Override PartName="/ppt/charts/chart4.xml" ContentType="application/vnd.openxmlformats-officedocument.drawingml.chart+xml"/>
  <Override PartName="/ppt/charts/chart10.xml" ContentType="application/vnd.openxmlformats-officedocument.drawingml.char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Default Extension="jpeg" ContentType="image/jpeg"/>
  <Override PartName="/ppt/slides/slide12.xml" ContentType="application/vnd.openxmlformats-officedocument.presentationml.slide+xml"/>
  <Override PartName="/ppt/slides/slide31.xml" ContentType="application/vnd.openxmlformats-officedocument.presentationml.slide+xml"/>
  <Override PartName="/ppt/slides/slide29.xml" ContentType="application/vnd.openxmlformats-officedocument.presentationml.slide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chart12.xml" ContentType="application/vnd.openxmlformats-officedocument.drawingml.char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4.xml" ContentType="application/vnd.openxmlformats-officedocument.presentationml.slide+xml"/>
  <Override PartName="/ppt/charts/chart1.xml" ContentType="application/vnd.openxmlformats-officedocument.drawingml.chart+xml"/>
  <Override PartName="/ppt/slideLayouts/slideLayout11.xml" ContentType="application/vnd.openxmlformats-officedocument.presentationml.slideLayout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3.xml" ContentType="application/vnd.openxmlformats-officedocument.presentationml.slide+xml"/>
  <Override PartName="/docProps/core.xml" ContentType="application/vnd.openxmlformats-package.core-properties+xml"/>
  <Override PartName="/ppt/charts/chart8.xml" ContentType="application/vnd.openxmlformats-officedocument.drawingml.chart+xml"/>
  <Override PartName="/ppt/charts/chart14.xml" ContentType="application/vnd.openxmlformats-officedocument.drawingml.chart+xml"/>
  <Override PartName="/ppt/slides/slide26.xml" ContentType="application/vnd.openxmlformats-officedocument.presentationml.slide+xml"/>
  <Override PartName="/ppt/charts/chart3.xml" ContentType="application/vnd.openxmlformats-officedocument.drawingml.chart+xml"/>
  <Override PartName="/ppt/slideLayouts/slideLayout13.xml" ContentType="application/vnd.openxmlformats-officedocument.presentationml.slideLayout+xml"/>
  <Override PartName="/ppt/presProps.xml" ContentType="application/vnd.openxmlformats-officedocument.presentationml.presProp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Default Extension="bin" ContentType="application/vnd.openxmlformats-officedocument.presentationml.printerSettings"/>
  <Override PartName="/ppt/slides/slide11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charts/chart5.xml" ContentType="application/vnd.openxmlformats-officedocument.drawingml.chart+xml"/>
  <Override PartName="/ppt/viewProps.xml" ContentType="application/vnd.openxmlformats-officedocument.presentationml.viewProps+xml"/>
  <Override PartName="/ppt/charts/chart11.xml" ContentType="application/vnd.openxmlformats-officedocument.drawingml.char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Layouts/slideLayout3.xml" ContentType="application/vnd.openxmlformats-officedocument.presentationml.slideLayout+xml"/>
  <Override PartName="/ppt/slides/slide13.xml" ContentType="application/vnd.openxmlformats-officedocument.presentationml.slide+xml"/>
  <Override PartName="/ppt/slides/slide32.xml" ContentType="application/vnd.openxmlformats-officedocument.presentationml.slide+xml"/>
  <Default Extension="xlsx" ContentType="application/vnd.openxmlformats-officedocument.spreadsheetml.sheet"/>
  <Override PartName="/docProps/app.xml" ContentType="application/vnd.openxmlformats-officedocument.extended-properties+xml"/>
  <Override PartName="/ppt/charts/chart7.xml" ContentType="application/vnd.openxmlformats-officedocument.drawingml.chart+xml"/>
  <Override PartName="/ppt/charts/chart13.xml" ContentType="application/vnd.openxmlformats-officedocument.drawingml.chart+xml"/>
  <Override PartName="/ppt/slides/slide25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3"/>
  </p:notesMasterIdLst>
  <p:sldIdLst>
    <p:sldId id="258" r:id="rId2"/>
    <p:sldId id="257" r:id="rId3"/>
    <p:sldId id="259" r:id="rId4"/>
    <p:sldId id="268" r:id="rId5"/>
    <p:sldId id="260" r:id="rId6"/>
    <p:sldId id="265" r:id="rId7"/>
    <p:sldId id="266" r:id="rId8"/>
    <p:sldId id="267" r:id="rId9"/>
    <p:sldId id="269" r:id="rId10"/>
    <p:sldId id="270" r:id="rId11"/>
    <p:sldId id="271" r:id="rId12"/>
    <p:sldId id="273" r:id="rId13"/>
    <p:sldId id="274" r:id="rId14"/>
    <p:sldId id="283" r:id="rId15"/>
    <p:sldId id="284" r:id="rId16"/>
    <p:sldId id="285" r:id="rId17"/>
    <p:sldId id="303" r:id="rId18"/>
    <p:sldId id="288" r:id="rId19"/>
    <p:sldId id="286" r:id="rId20"/>
    <p:sldId id="287" r:id="rId21"/>
    <p:sldId id="292" r:id="rId22"/>
    <p:sldId id="275" r:id="rId23"/>
    <p:sldId id="289" r:id="rId24"/>
    <p:sldId id="306" r:id="rId25"/>
    <p:sldId id="276" r:id="rId26"/>
    <p:sldId id="278" r:id="rId27"/>
    <p:sldId id="279" r:id="rId28"/>
    <p:sldId id="280" r:id="rId29"/>
    <p:sldId id="307" r:id="rId30"/>
    <p:sldId id="290" r:id="rId31"/>
    <p:sldId id="291" r:id="rId32"/>
    <p:sldId id="293" r:id="rId33"/>
    <p:sldId id="294" r:id="rId34"/>
    <p:sldId id="295" r:id="rId35"/>
    <p:sldId id="304" r:id="rId36"/>
    <p:sldId id="300" r:id="rId37"/>
    <p:sldId id="296" r:id="rId38"/>
    <p:sldId id="297" r:id="rId39"/>
    <p:sldId id="305" r:id="rId40"/>
    <p:sldId id="308" r:id="rId41"/>
    <p:sldId id="299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-9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Fátækir</c:v>
                </c:pt>
              </c:strCache>
            </c:strRef>
          </c:tx>
          <c:spPr>
            <a:effectLst/>
          </c:spPr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250.0</c:v>
                </c:pt>
                <c:pt idx="1">
                  <c:v>125.0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Ríkir</c:v>
                </c:pt>
              </c:strCache>
            </c:strRef>
          </c:tx>
          <c:spPr>
            <a:effectLst/>
          </c:spPr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500.0</c:v>
                </c:pt>
                <c:pt idx="1">
                  <c:v>200.0</c:v>
                </c:pt>
              </c:numCache>
            </c:numRef>
          </c:val>
        </c:ser>
        <c:overlap val="100"/>
        <c:axId val="267634920"/>
        <c:axId val="267638120"/>
      </c:barChart>
      <c:catAx>
        <c:axId val="267634920"/>
        <c:scaling>
          <c:orientation val="minMax"/>
        </c:scaling>
        <c:axPos val="l"/>
        <c:tickLblPos val="nextTo"/>
        <c:crossAx val="267638120"/>
        <c:crosses val="autoZero"/>
        <c:auto val="1"/>
        <c:lblAlgn val="ctr"/>
        <c:lblOffset val="100"/>
      </c:catAx>
      <c:valAx>
        <c:axId val="267638120"/>
        <c:scaling>
          <c:orientation val="minMax"/>
        </c:scaling>
        <c:axPos val="b"/>
        <c:majorGridlines/>
        <c:numFmt formatCode="General" sourceLinked="1"/>
        <c:tickLblPos val="nextTo"/>
        <c:crossAx val="26763492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121212121212121"/>
          <c:y val="0.100671140939597"/>
          <c:w val="0.848484848484848"/>
          <c:h val="0.72483221476510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Gini 2003-2004</c:v>
                </c:pt>
              </c:strCache>
            </c:strRef>
          </c:tx>
          <c:spPr>
            <a:solidFill>
              <a:srgbClr val="000000"/>
            </a:solidFill>
            <a:ln w="25400">
              <a:solidFill>
                <a:schemeClr val="tx1"/>
              </a:solidFill>
            </a:ln>
          </c:spPr>
          <c:dPt>
            <c:idx val="2"/>
            <c:spPr>
              <a:solidFill>
                <a:srgbClr val="63AAFE"/>
              </a:solidFill>
              <a:ln w="25400">
                <a:solidFill>
                  <a:schemeClr val="tx1"/>
                </a:solidFill>
              </a:ln>
            </c:spPr>
          </c:dPt>
          <c:cat>
            <c:strRef>
              <c:f>Sheet1!$A$2:$A$7</c:f>
              <c:strCache>
                <c:ptCount val="6"/>
                <c:pt idx="0">
                  <c:v>SE</c:v>
                </c:pt>
                <c:pt idx="1">
                  <c:v>DK</c:v>
                </c:pt>
                <c:pt idx="2">
                  <c:v>IS</c:v>
                </c:pt>
                <c:pt idx="3">
                  <c:v>FI</c:v>
                </c:pt>
                <c:pt idx="4">
                  <c:v>NO</c:v>
                </c:pt>
                <c:pt idx="5">
                  <c:v>UK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0.23</c:v>
                </c:pt>
                <c:pt idx="1">
                  <c:v>0.24</c:v>
                </c:pt>
                <c:pt idx="2">
                  <c:v>0.25</c:v>
                </c:pt>
                <c:pt idx="3">
                  <c:v>0.26</c:v>
                </c:pt>
                <c:pt idx="4">
                  <c:v>0.28</c:v>
                </c:pt>
                <c:pt idx="5">
                  <c:v>0.34</c:v>
                </c:pt>
              </c:numCache>
            </c:numRef>
          </c:val>
        </c:ser>
        <c:axId val="269897432"/>
        <c:axId val="269978680"/>
      </c:barChart>
      <c:catAx>
        <c:axId val="269897432"/>
        <c:scaling>
          <c:orientation val="minMax"/>
        </c:scaling>
        <c:axPos val="b"/>
        <c:numFmt formatCode="General" sourceLinked="1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69978680"/>
        <c:crosses val="autoZero"/>
        <c:auto val="1"/>
        <c:lblAlgn val="ctr"/>
        <c:lblOffset val="100"/>
        <c:tickLblSkip val="1"/>
        <c:tickMarkSkip val="1"/>
      </c:catAx>
      <c:valAx>
        <c:axId val="269978680"/>
        <c:scaling>
          <c:orientation val="minMax"/>
        </c:scaling>
        <c:axPos val="l"/>
        <c:majorGridlines>
          <c:spPr>
            <a:ln w="12700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69897432"/>
        <c:crosses val="autoZero"/>
        <c:crossBetween val="between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Helvetica"/>
          <a:ea typeface="Helvetica"/>
          <a:cs typeface="Helvetica"/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Kaupmáttarleiðréttar evrur 2004</a:t>
            </a:r>
          </a:p>
        </c:rich>
      </c:tx>
      <c:layout>
        <c:manualLayout>
          <c:xMode val="edge"/>
          <c:yMode val="edge"/>
          <c:x val="0.257727600226442"/>
          <c:y val="0.0"/>
        </c:manualLayout>
      </c:layout>
    </c:title>
    <c:plotArea>
      <c:layout>
        <c:manualLayout>
          <c:layoutTarget val="inner"/>
          <c:xMode val="edge"/>
          <c:yMode val="edge"/>
          <c:x val="0.157284768211921"/>
          <c:y val="0.170884368620589"/>
          <c:w val="0.829470198675497"/>
          <c:h val="0.6618557402546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Kaupmáttarleiðréttar evrur 2004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4"/>
            <c:spPr>
              <a:solidFill>
                <a:srgbClr val="63AAFE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Sheet1!$A$2:$A$6</c:f>
              <c:strCache>
                <c:ptCount val="5"/>
                <c:pt idx="0">
                  <c:v>DK</c:v>
                </c:pt>
                <c:pt idx="1">
                  <c:v>FI</c:v>
                </c:pt>
                <c:pt idx="2">
                  <c:v>SE</c:v>
                </c:pt>
                <c:pt idx="3">
                  <c:v>NO</c:v>
                </c:pt>
                <c:pt idx="4">
                  <c:v>IS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798.0</c:v>
                </c:pt>
                <c:pt idx="1">
                  <c:v>900.0</c:v>
                </c:pt>
                <c:pt idx="2">
                  <c:v>939.0</c:v>
                </c:pt>
                <c:pt idx="3">
                  <c:v>1006.0</c:v>
                </c:pt>
                <c:pt idx="4">
                  <c:v>1172.0</c:v>
                </c:pt>
              </c:numCache>
            </c:numRef>
          </c:val>
        </c:ser>
        <c:axId val="270373032"/>
        <c:axId val="270376872"/>
      </c:barChart>
      <c:catAx>
        <c:axId val="27037303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70376872"/>
        <c:crosses val="autoZero"/>
        <c:auto val="1"/>
        <c:lblAlgn val="ctr"/>
        <c:lblOffset val="100"/>
        <c:tickLblSkip val="1"/>
        <c:tickMarkSkip val="1"/>
      </c:catAx>
      <c:valAx>
        <c:axId val="27037687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70373032"/>
        <c:crosses val="autoZero"/>
        <c:crossBetween val="between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% 65 og eldri undir lágtekjumörkum 2005</a:t>
            </a:r>
          </a:p>
        </c:rich>
      </c:tx>
    </c:title>
    <c:plotArea>
      <c:layout>
        <c:manualLayout>
          <c:layoutTarget val="inner"/>
          <c:xMode val="edge"/>
          <c:yMode val="edge"/>
          <c:x val="0.111554732129072"/>
          <c:y val="0.173970788373676"/>
          <c:w val="0.87520019556379"/>
          <c:h val="0.65876932050160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6"/>
            <c:spPr>
              <a:solidFill>
                <a:srgbClr val="63AAFE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Sheet1!$A$2:$A$8</c:f>
              <c:strCache>
                <c:ptCount val="7"/>
                <c:pt idx="0">
                  <c:v>IE</c:v>
                </c:pt>
                <c:pt idx="1">
                  <c:v>UK</c:v>
                </c:pt>
                <c:pt idx="2">
                  <c:v>SE</c:v>
                </c:pt>
                <c:pt idx="3">
                  <c:v>FI</c:v>
                </c:pt>
                <c:pt idx="4">
                  <c:v>DK</c:v>
                </c:pt>
                <c:pt idx="5">
                  <c:v>NO</c:v>
                </c:pt>
                <c:pt idx="6">
                  <c:v>IS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33.0</c:v>
                </c:pt>
                <c:pt idx="1">
                  <c:v>26.0</c:v>
                </c:pt>
                <c:pt idx="2">
                  <c:v>11.0</c:v>
                </c:pt>
                <c:pt idx="3">
                  <c:v>18.0</c:v>
                </c:pt>
                <c:pt idx="4">
                  <c:v>18.0</c:v>
                </c:pt>
                <c:pt idx="5">
                  <c:v>19.0</c:v>
                </c:pt>
                <c:pt idx="6">
                  <c:v>9.0</c:v>
                </c:pt>
              </c:numCache>
            </c:numRef>
          </c:val>
        </c:ser>
        <c:axId val="270425896"/>
        <c:axId val="270429736"/>
      </c:barChart>
      <c:catAx>
        <c:axId val="27042589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70429736"/>
        <c:crosses val="autoZero"/>
        <c:auto val="1"/>
        <c:lblAlgn val="ctr"/>
        <c:lblOffset val="100"/>
        <c:tickLblSkip val="1"/>
        <c:tickMarkSkip val="1"/>
      </c:catAx>
      <c:valAx>
        <c:axId val="27042973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70425896"/>
        <c:crosses val="autoZero"/>
        <c:crossBetween val="between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Erlendar skuldir í millj. kr.</a:t>
            </a:r>
          </a:p>
        </c:rich>
      </c:tx>
    </c:title>
    <c:plotArea>
      <c:layout>
        <c:manualLayout>
          <c:layoutTarget val="inner"/>
          <c:xMode val="edge"/>
          <c:yMode val="edge"/>
          <c:x val="0.274195222125012"/>
          <c:y val="0.156351918917587"/>
          <c:w val="0.595438295907456"/>
          <c:h val="0.606566381563437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Erlendar skuldir</c:v>
                </c:pt>
              </c:strCache>
            </c:strRef>
          </c:tx>
          <c:marker>
            <c:symbol val="none"/>
          </c:marker>
          <c:cat>
            <c:strRef>
              <c:f>Sheet1!$A$2:$A$92</c:f>
              <c:strCache>
                <c:ptCount val="91"/>
                <c:pt idx="0">
                  <c:v>1989 Q4</c:v>
                </c:pt>
                <c:pt idx="1">
                  <c:v>1990 Q1</c:v>
                </c:pt>
                <c:pt idx="2">
                  <c:v>1990 Q2</c:v>
                </c:pt>
                <c:pt idx="3">
                  <c:v>1990 Q3</c:v>
                </c:pt>
                <c:pt idx="4">
                  <c:v>1990 Q4</c:v>
                </c:pt>
                <c:pt idx="5">
                  <c:v>1991 Q1</c:v>
                </c:pt>
                <c:pt idx="6">
                  <c:v>1991 Q2</c:v>
                </c:pt>
                <c:pt idx="7">
                  <c:v>1991 Q3</c:v>
                </c:pt>
                <c:pt idx="8">
                  <c:v>1991 Q4</c:v>
                </c:pt>
                <c:pt idx="9">
                  <c:v>1992 Q1</c:v>
                </c:pt>
                <c:pt idx="10">
                  <c:v>1992 Q2</c:v>
                </c:pt>
                <c:pt idx="11">
                  <c:v>1992 Q3</c:v>
                </c:pt>
                <c:pt idx="12">
                  <c:v>1992 Q4</c:v>
                </c:pt>
                <c:pt idx="13">
                  <c:v>1993 Q1</c:v>
                </c:pt>
                <c:pt idx="14">
                  <c:v>1993 Q2</c:v>
                </c:pt>
                <c:pt idx="15">
                  <c:v>1993 Q3</c:v>
                </c:pt>
                <c:pt idx="16">
                  <c:v>1993 Q4</c:v>
                </c:pt>
                <c:pt idx="17">
                  <c:v>1994 Q1</c:v>
                </c:pt>
                <c:pt idx="18">
                  <c:v>1994 Q2</c:v>
                </c:pt>
                <c:pt idx="19">
                  <c:v>1994 Q3</c:v>
                </c:pt>
                <c:pt idx="20">
                  <c:v>1994 Q4</c:v>
                </c:pt>
                <c:pt idx="21">
                  <c:v>1995 Q1</c:v>
                </c:pt>
                <c:pt idx="22">
                  <c:v>1995 Q2</c:v>
                </c:pt>
                <c:pt idx="23">
                  <c:v>1995 Q3</c:v>
                </c:pt>
                <c:pt idx="24">
                  <c:v>1995 Q4</c:v>
                </c:pt>
                <c:pt idx="25">
                  <c:v>1996 Q1</c:v>
                </c:pt>
                <c:pt idx="26">
                  <c:v>1996 Q2</c:v>
                </c:pt>
                <c:pt idx="27">
                  <c:v>1996 Q3</c:v>
                </c:pt>
                <c:pt idx="28">
                  <c:v>1996 Q4</c:v>
                </c:pt>
                <c:pt idx="29">
                  <c:v>1997 Q1</c:v>
                </c:pt>
                <c:pt idx="30">
                  <c:v>1997 Q2</c:v>
                </c:pt>
                <c:pt idx="31">
                  <c:v>1997 Q3</c:v>
                </c:pt>
                <c:pt idx="32">
                  <c:v>1997 Q4</c:v>
                </c:pt>
                <c:pt idx="33">
                  <c:v>1998 Q1</c:v>
                </c:pt>
                <c:pt idx="34">
                  <c:v>1998 Q2</c:v>
                </c:pt>
                <c:pt idx="35">
                  <c:v>1998 Q3</c:v>
                </c:pt>
                <c:pt idx="36">
                  <c:v>1998 Q4</c:v>
                </c:pt>
                <c:pt idx="37">
                  <c:v>1999 Q1</c:v>
                </c:pt>
                <c:pt idx="38">
                  <c:v>1999 Q2</c:v>
                </c:pt>
                <c:pt idx="39">
                  <c:v>1999 Q3</c:v>
                </c:pt>
                <c:pt idx="40">
                  <c:v>1999 Q4</c:v>
                </c:pt>
                <c:pt idx="41">
                  <c:v>2000 Q1</c:v>
                </c:pt>
                <c:pt idx="42">
                  <c:v>2000 Q2</c:v>
                </c:pt>
                <c:pt idx="43">
                  <c:v>2000 Q3</c:v>
                </c:pt>
                <c:pt idx="44">
                  <c:v>2000 Q4</c:v>
                </c:pt>
                <c:pt idx="45">
                  <c:v>2001 Q1</c:v>
                </c:pt>
                <c:pt idx="46">
                  <c:v>2001 Q2</c:v>
                </c:pt>
                <c:pt idx="47">
                  <c:v>2001 Q3</c:v>
                </c:pt>
                <c:pt idx="48">
                  <c:v>2001 Q4</c:v>
                </c:pt>
                <c:pt idx="49">
                  <c:v>2002 Q1</c:v>
                </c:pt>
                <c:pt idx="50">
                  <c:v>2002 Q2</c:v>
                </c:pt>
                <c:pt idx="51">
                  <c:v>2002 Q3</c:v>
                </c:pt>
                <c:pt idx="52">
                  <c:v>2002 Q4</c:v>
                </c:pt>
                <c:pt idx="53">
                  <c:v>2003 Q1</c:v>
                </c:pt>
                <c:pt idx="54">
                  <c:v>2003 Q2</c:v>
                </c:pt>
                <c:pt idx="55">
                  <c:v>2003 Q3</c:v>
                </c:pt>
                <c:pt idx="56">
                  <c:v>2003 Q4</c:v>
                </c:pt>
                <c:pt idx="57">
                  <c:v>2004 Q1</c:v>
                </c:pt>
                <c:pt idx="58">
                  <c:v>2004 Q2</c:v>
                </c:pt>
                <c:pt idx="59">
                  <c:v>2004 Q3</c:v>
                </c:pt>
                <c:pt idx="60">
                  <c:v>2004 Q4</c:v>
                </c:pt>
                <c:pt idx="61">
                  <c:v>2005 Q1</c:v>
                </c:pt>
                <c:pt idx="62">
                  <c:v>2005 Q2</c:v>
                </c:pt>
                <c:pt idx="63">
                  <c:v>2005 Q3</c:v>
                </c:pt>
                <c:pt idx="64">
                  <c:v>2005 Q4</c:v>
                </c:pt>
                <c:pt idx="65">
                  <c:v>2006 Q1</c:v>
                </c:pt>
                <c:pt idx="66">
                  <c:v>2006 Q2</c:v>
                </c:pt>
                <c:pt idx="67">
                  <c:v>2006 Q3</c:v>
                </c:pt>
                <c:pt idx="68">
                  <c:v>2006 Q4</c:v>
                </c:pt>
                <c:pt idx="69">
                  <c:v>2007 Q1</c:v>
                </c:pt>
                <c:pt idx="70">
                  <c:v>2007 Q2</c:v>
                </c:pt>
                <c:pt idx="71">
                  <c:v>2007 Q3</c:v>
                </c:pt>
                <c:pt idx="72">
                  <c:v>2007 Q4</c:v>
                </c:pt>
                <c:pt idx="73">
                  <c:v>2008 Q1</c:v>
                </c:pt>
                <c:pt idx="74">
                  <c:v>2008 Q2</c:v>
                </c:pt>
                <c:pt idx="75">
                  <c:v>2008 Q3</c:v>
                </c:pt>
                <c:pt idx="76">
                  <c:v>2008 Q4</c:v>
                </c:pt>
                <c:pt idx="77">
                  <c:v>2009 Q1</c:v>
                </c:pt>
                <c:pt idx="78">
                  <c:v>2009 Q2</c:v>
                </c:pt>
                <c:pt idx="79">
                  <c:v>2009 Q3</c:v>
                </c:pt>
                <c:pt idx="80">
                  <c:v>2009 Q4</c:v>
                </c:pt>
                <c:pt idx="81">
                  <c:v>2010 Q1</c:v>
                </c:pt>
                <c:pt idx="82">
                  <c:v>2010 Q2</c:v>
                </c:pt>
                <c:pt idx="83">
                  <c:v>2010 Q3</c:v>
                </c:pt>
                <c:pt idx="84">
                  <c:v>2010 Q4</c:v>
                </c:pt>
                <c:pt idx="85">
                  <c:v>2011 Q1</c:v>
                </c:pt>
                <c:pt idx="86">
                  <c:v>2011 Q2</c:v>
                </c:pt>
                <c:pt idx="87">
                  <c:v>2011 Q3</c:v>
                </c:pt>
                <c:pt idx="88">
                  <c:v>2011 Q4</c:v>
                </c:pt>
                <c:pt idx="89">
                  <c:v>2012 Q1</c:v>
                </c:pt>
                <c:pt idx="90">
                  <c:v>2012 Q2</c:v>
                </c:pt>
              </c:strCache>
            </c:strRef>
          </c:cat>
          <c:val>
            <c:numRef>
              <c:f>Sheet1!$B$2:$B$92</c:f>
              <c:numCache>
                <c:formatCode>General</c:formatCode>
                <c:ptCount val="91"/>
                <c:pt idx="0">
                  <c:v>194669.0</c:v>
                </c:pt>
                <c:pt idx="1">
                  <c:v>195946.0</c:v>
                </c:pt>
                <c:pt idx="2">
                  <c:v>201942.0</c:v>
                </c:pt>
                <c:pt idx="3">
                  <c:v>194410.0</c:v>
                </c:pt>
                <c:pt idx="4">
                  <c:v>202025.0</c:v>
                </c:pt>
                <c:pt idx="5">
                  <c:v>205238.0</c:v>
                </c:pt>
                <c:pt idx="6">
                  <c:v>221482.0</c:v>
                </c:pt>
                <c:pt idx="7">
                  <c:v>214365.0</c:v>
                </c:pt>
                <c:pt idx="8">
                  <c:v>218737.0</c:v>
                </c:pt>
                <c:pt idx="9">
                  <c:v>232376.0</c:v>
                </c:pt>
                <c:pt idx="10">
                  <c:v>225065.0</c:v>
                </c:pt>
                <c:pt idx="11">
                  <c:v>230404.0</c:v>
                </c:pt>
                <c:pt idx="12">
                  <c:v>257450.0</c:v>
                </c:pt>
                <c:pt idx="13">
                  <c:v>263395.0</c:v>
                </c:pt>
                <c:pt idx="14">
                  <c:v>291012.0</c:v>
                </c:pt>
                <c:pt idx="15">
                  <c:v>285011.0</c:v>
                </c:pt>
                <c:pt idx="16">
                  <c:v>292817.0</c:v>
                </c:pt>
                <c:pt idx="17">
                  <c:v>304139.0</c:v>
                </c:pt>
                <c:pt idx="18">
                  <c:v>288975.0</c:v>
                </c:pt>
                <c:pt idx="19">
                  <c:v>287859.0</c:v>
                </c:pt>
                <c:pt idx="20">
                  <c:v>283089.0</c:v>
                </c:pt>
                <c:pt idx="21">
                  <c:v>283805.0</c:v>
                </c:pt>
                <c:pt idx="22">
                  <c:v>284432.0</c:v>
                </c:pt>
                <c:pt idx="23">
                  <c:v>284897.0</c:v>
                </c:pt>
                <c:pt idx="24">
                  <c:v>286891.0</c:v>
                </c:pt>
                <c:pt idx="25">
                  <c:v>293552.0</c:v>
                </c:pt>
                <c:pt idx="26">
                  <c:v>292463.0</c:v>
                </c:pt>
                <c:pt idx="27">
                  <c:v>295341.0</c:v>
                </c:pt>
                <c:pt idx="28">
                  <c:v>302855.0</c:v>
                </c:pt>
                <c:pt idx="29">
                  <c:v>303472.0</c:v>
                </c:pt>
                <c:pt idx="30">
                  <c:v>316905.0</c:v>
                </c:pt>
                <c:pt idx="31">
                  <c:v>323335.0</c:v>
                </c:pt>
                <c:pt idx="32">
                  <c:v>339663.0</c:v>
                </c:pt>
                <c:pt idx="33">
                  <c:v>351211.0</c:v>
                </c:pt>
                <c:pt idx="34">
                  <c:v>360536.0</c:v>
                </c:pt>
                <c:pt idx="35">
                  <c:v>377183.0</c:v>
                </c:pt>
                <c:pt idx="36">
                  <c:v>411354.0</c:v>
                </c:pt>
                <c:pt idx="37">
                  <c:v>446307.0</c:v>
                </c:pt>
                <c:pt idx="38">
                  <c:v>478249.0</c:v>
                </c:pt>
                <c:pt idx="39">
                  <c:v>508956.0</c:v>
                </c:pt>
                <c:pt idx="40">
                  <c:v>520789.0</c:v>
                </c:pt>
                <c:pt idx="41">
                  <c:v>542818.0</c:v>
                </c:pt>
                <c:pt idx="42">
                  <c:v>619365.0</c:v>
                </c:pt>
                <c:pt idx="43">
                  <c:v>677926.0</c:v>
                </c:pt>
                <c:pt idx="44">
                  <c:v>731796.0</c:v>
                </c:pt>
                <c:pt idx="45">
                  <c:v>796246.0</c:v>
                </c:pt>
                <c:pt idx="46">
                  <c:v>912387.0</c:v>
                </c:pt>
                <c:pt idx="47">
                  <c:v>936324.0</c:v>
                </c:pt>
                <c:pt idx="48">
                  <c:v>952035.0</c:v>
                </c:pt>
                <c:pt idx="49">
                  <c:v>930259.0</c:v>
                </c:pt>
                <c:pt idx="50">
                  <c:v>918671.0</c:v>
                </c:pt>
                <c:pt idx="51">
                  <c:v>929274.0</c:v>
                </c:pt>
                <c:pt idx="52">
                  <c:v>903117.0</c:v>
                </c:pt>
                <c:pt idx="53">
                  <c:v>893302.0</c:v>
                </c:pt>
                <c:pt idx="54">
                  <c:v>1.008338E6</c:v>
                </c:pt>
                <c:pt idx="55">
                  <c:v>1.068442E6</c:v>
                </c:pt>
                <c:pt idx="56">
                  <c:v>1.174838E6</c:v>
                </c:pt>
                <c:pt idx="57">
                  <c:v>1.265084E6</c:v>
                </c:pt>
                <c:pt idx="58">
                  <c:v>1.392687E6</c:v>
                </c:pt>
                <c:pt idx="59">
                  <c:v>1.51197E6</c:v>
                </c:pt>
                <c:pt idx="60">
                  <c:v>1.66331E6</c:v>
                </c:pt>
                <c:pt idx="61">
                  <c:v>1.797655E6</c:v>
                </c:pt>
                <c:pt idx="62">
                  <c:v>2.262601E6</c:v>
                </c:pt>
                <c:pt idx="63">
                  <c:v>2.396875E6</c:v>
                </c:pt>
                <c:pt idx="64">
                  <c:v>2.932842E6</c:v>
                </c:pt>
                <c:pt idx="65">
                  <c:v>3.845456E6</c:v>
                </c:pt>
                <c:pt idx="66">
                  <c:v>4.544807E6</c:v>
                </c:pt>
                <c:pt idx="67">
                  <c:v>4.385173E6</c:v>
                </c:pt>
                <c:pt idx="68">
                  <c:v>5.192644E6</c:v>
                </c:pt>
                <c:pt idx="69">
                  <c:v>5.308225E6</c:v>
                </c:pt>
                <c:pt idx="70">
                  <c:v>5.589625E6</c:v>
                </c:pt>
                <c:pt idx="71">
                  <c:v>6.580188E6</c:v>
                </c:pt>
                <c:pt idx="72">
                  <c:v>7.431162E6</c:v>
                </c:pt>
                <c:pt idx="73">
                  <c:v>9.733864E6</c:v>
                </c:pt>
                <c:pt idx="74">
                  <c:v>1.0315848E7</c:v>
                </c:pt>
                <c:pt idx="75">
                  <c:v>1.2240113E7</c:v>
                </c:pt>
                <c:pt idx="76">
                  <c:v>1.4792136E7</c:v>
                </c:pt>
                <c:pt idx="77">
                  <c:v>1.4023427E7</c:v>
                </c:pt>
                <c:pt idx="78">
                  <c:v>1.5121531E7</c:v>
                </c:pt>
                <c:pt idx="79">
                  <c:v>1.571046E7</c:v>
                </c:pt>
                <c:pt idx="80">
                  <c:v>1.5166856E7</c:v>
                </c:pt>
                <c:pt idx="81">
                  <c:v>1.5057412E7</c:v>
                </c:pt>
                <c:pt idx="82">
                  <c:v>1.4901981E7</c:v>
                </c:pt>
                <c:pt idx="83">
                  <c:v>1.4063265E7</c:v>
                </c:pt>
                <c:pt idx="84">
                  <c:v>1.3864838E7</c:v>
                </c:pt>
                <c:pt idx="85">
                  <c:v>1.4329362E7</c:v>
                </c:pt>
                <c:pt idx="86">
                  <c:v>1.4184507E7</c:v>
                </c:pt>
                <c:pt idx="87">
                  <c:v>1.3778884E7</c:v>
                </c:pt>
                <c:pt idx="88">
                  <c:v>1.3595373E7</c:v>
                </c:pt>
                <c:pt idx="89">
                  <c:v>1.368731E7</c:v>
                </c:pt>
                <c:pt idx="90">
                  <c:v>1.3373642E7</c:v>
                </c:pt>
              </c:numCache>
            </c:numRef>
          </c:val>
        </c:ser>
        <c:marker val="1"/>
        <c:axId val="270504408"/>
        <c:axId val="270507608"/>
      </c:lineChart>
      <c:catAx>
        <c:axId val="270504408"/>
        <c:scaling>
          <c:orientation val="minMax"/>
        </c:scaling>
        <c:axPos val="b"/>
        <c:tickLblPos val="nextTo"/>
        <c:crossAx val="270507608"/>
        <c:crosses val="autoZero"/>
        <c:auto val="1"/>
        <c:lblAlgn val="ctr"/>
        <c:lblOffset val="100"/>
        <c:tickLblSkip val="12"/>
        <c:tickMarkSkip val="4"/>
      </c:catAx>
      <c:valAx>
        <c:axId val="270507608"/>
        <c:scaling>
          <c:orientation val="minMax"/>
        </c:scaling>
        <c:axPos val="l"/>
        <c:majorGridlines/>
        <c:numFmt formatCode="General" sourceLinked="1"/>
        <c:tickLblPos val="nextTo"/>
        <c:crossAx val="270504408"/>
        <c:crosses val="autoZero"/>
        <c:crossBetween val="between"/>
        <c:majorUnit val="4.0E6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Fátækir</c:v>
                </c:pt>
              </c:strCache>
            </c:strRef>
          </c:tx>
          <c:spPr>
            <a:effectLst/>
          </c:spPr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250.0</c:v>
                </c:pt>
                <c:pt idx="1">
                  <c:v>125.0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Ríkir</c:v>
                </c:pt>
              </c:strCache>
            </c:strRef>
          </c:tx>
          <c:spPr>
            <a:effectLst/>
          </c:spPr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500.0</c:v>
                </c:pt>
                <c:pt idx="1">
                  <c:v>200.0</c:v>
                </c:pt>
              </c:numCache>
            </c:numRef>
          </c:val>
        </c:ser>
        <c:overlap val="100"/>
        <c:axId val="272648440"/>
        <c:axId val="272651640"/>
      </c:barChart>
      <c:catAx>
        <c:axId val="272648440"/>
        <c:scaling>
          <c:orientation val="minMax"/>
        </c:scaling>
        <c:axPos val="l"/>
        <c:tickLblPos val="nextTo"/>
        <c:crossAx val="272651640"/>
        <c:crosses val="autoZero"/>
        <c:auto val="1"/>
        <c:lblAlgn val="ctr"/>
        <c:lblOffset val="100"/>
      </c:catAx>
      <c:valAx>
        <c:axId val="272651640"/>
        <c:scaling>
          <c:orientation val="minMax"/>
        </c:scaling>
        <c:axPos val="b"/>
        <c:majorGridlines/>
        <c:numFmt formatCode="General" sourceLinked="1"/>
        <c:tickLblPos val="nextTo"/>
        <c:crossAx val="272648440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Meðaltal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1980.0</c:v>
                </c:pt>
                <c:pt idx="1">
                  <c:v>1985.0</c:v>
                </c:pt>
                <c:pt idx="2">
                  <c:v>1990.0</c:v>
                </c:pt>
                <c:pt idx="3">
                  <c:v>2000.0</c:v>
                </c:pt>
                <c:pt idx="4">
                  <c:v>2005.0</c:v>
                </c:pt>
                <c:pt idx="5">
                  <c:v>2010.0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5.3</c:v>
                </c:pt>
                <c:pt idx="1">
                  <c:v>5.37</c:v>
                </c:pt>
                <c:pt idx="2">
                  <c:v>5.76</c:v>
                </c:pt>
                <c:pt idx="3">
                  <c:v>6.71</c:v>
                </c:pt>
                <c:pt idx="4">
                  <c:v>6.819999999999998</c:v>
                </c:pt>
                <c:pt idx="5">
                  <c:v>6.83</c:v>
                </c:pt>
              </c:numCache>
            </c:numRef>
          </c:val>
        </c:ser>
        <c:marker val="1"/>
        <c:axId val="267945928"/>
        <c:axId val="267949064"/>
      </c:lineChart>
      <c:catAx>
        <c:axId val="267945928"/>
        <c:scaling>
          <c:orientation val="minMax"/>
        </c:scaling>
        <c:axPos val="b"/>
        <c:numFmt formatCode="General" sourceLinked="1"/>
        <c:tickLblPos val="nextTo"/>
        <c:crossAx val="267949064"/>
        <c:crosses val="autoZero"/>
        <c:auto val="1"/>
        <c:lblAlgn val="ctr"/>
        <c:lblOffset val="100"/>
      </c:catAx>
      <c:valAx>
        <c:axId val="267949064"/>
        <c:scaling>
          <c:orientation val="minMax"/>
          <c:min val="5.0"/>
        </c:scaling>
        <c:axPos val="l"/>
        <c:majorGridlines/>
        <c:numFmt formatCode="General" sourceLinked="1"/>
        <c:tickLblPos val="nextTo"/>
        <c:crossAx val="267945928"/>
        <c:crosses val="autoZero"/>
        <c:crossBetween val="between"/>
      </c:valAx>
      <c:spPr>
        <a:noFill/>
        <a:ln>
          <a:noFill/>
        </a:ln>
      </c:spPr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VLF/mann 2010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VLF/mann 2010</c:v>
                </c:pt>
              </c:strCache>
            </c:strRef>
          </c:tx>
          <c:spPr>
            <a:solidFill>
              <a:schemeClr val="tx1"/>
            </a:solidFill>
            <a:effectLst/>
          </c:spPr>
          <c:cat>
            <c:strRef>
              <c:f>Sheet1!$A$2:$A$5</c:f>
              <c:strCache>
                <c:ptCount val="4"/>
                <c:pt idx="0">
                  <c:v>Ófrjálsust</c:v>
                </c:pt>
                <c:pt idx="1">
                  <c:v>Næstófrjálsust</c:v>
                </c:pt>
                <c:pt idx="2">
                  <c:v>Næstfrjálsust</c:v>
                </c:pt>
                <c:pt idx="3">
                  <c:v>Frjálsust</c:v>
                </c:pt>
              </c:strCache>
            </c:strRef>
          </c:cat>
          <c:val>
            <c:numRef>
              <c:f>Sheet1!$B$2:$B$5</c:f>
              <c:numCache>
                <c:formatCode>"$"#,##0</c:formatCode>
                <c:ptCount val="4"/>
                <c:pt idx="0">
                  <c:v>5188.0</c:v>
                </c:pt>
                <c:pt idx="1">
                  <c:v>6596.0</c:v>
                </c:pt>
                <c:pt idx="2">
                  <c:v>16957.0</c:v>
                </c:pt>
                <c:pt idx="3">
                  <c:v>37691.0</c:v>
                </c:pt>
              </c:numCache>
            </c:numRef>
          </c:val>
        </c:ser>
        <c:axId val="268338152"/>
        <c:axId val="268341320"/>
      </c:barChart>
      <c:catAx>
        <c:axId val="268338152"/>
        <c:scaling>
          <c:orientation val="minMax"/>
        </c:scaling>
        <c:axPos val="l"/>
        <c:tickLblPos val="nextTo"/>
        <c:crossAx val="268341320"/>
        <c:crosses val="autoZero"/>
        <c:auto val="1"/>
        <c:lblAlgn val="ctr"/>
        <c:lblOffset val="100"/>
      </c:catAx>
      <c:valAx>
        <c:axId val="268341320"/>
        <c:scaling>
          <c:orientation val="minMax"/>
        </c:scaling>
        <c:axPos val="b"/>
        <c:majorGridlines/>
        <c:numFmt formatCode="&quot;$&quot;#,##0" sourceLinked="1"/>
        <c:tickLblPos val="nextTo"/>
        <c:crossAx val="268338152"/>
        <c:crosses val="autoZero"/>
        <c:crossBetween val="between"/>
        <c:majorUnit val="10000.0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Hlutur tekjulægstu 10% 1990–2010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Hlutur tekjulægstu 10% 2000–2010</c:v>
                </c:pt>
              </c:strCache>
            </c:strRef>
          </c:tx>
          <c:spPr>
            <a:solidFill>
              <a:schemeClr val="tx1"/>
            </a:solidFill>
            <a:effectLst/>
          </c:spPr>
          <c:cat>
            <c:strRef>
              <c:f>Sheet1!$A$2:$A$5</c:f>
              <c:strCache>
                <c:ptCount val="4"/>
                <c:pt idx="0">
                  <c:v>Ófrjálsust</c:v>
                </c:pt>
                <c:pt idx="1">
                  <c:v>Næstófrjálsust</c:v>
                </c:pt>
                <c:pt idx="2">
                  <c:v>Næstfrjálsust</c:v>
                </c:pt>
                <c:pt idx="3">
                  <c:v>Frjálsust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2.56</c:v>
                </c:pt>
                <c:pt idx="1">
                  <c:v>2.37</c:v>
                </c:pt>
                <c:pt idx="2">
                  <c:v>2.26</c:v>
                </c:pt>
                <c:pt idx="3">
                  <c:v>2.75</c:v>
                </c:pt>
              </c:numCache>
            </c:numRef>
          </c:val>
        </c:ser>
        <c:axId val="268072120"/>
        <c:axId val="268312008"/>
      </c:barChart>
      <c:catAx>
        <c:axId val="268072120"/>
        <c:scaling>
          <c:orientation val="minMax"/>
        </c:scaling>
        <c:axPos val="l"/>
        <c:tickLblPos val="nextTo"/>
        <c:crossAx val="268312008"/>
        <c:crosses val="autoZero"/>
        <c:auto val="1"/>
        <c:lblAlgn val="ctr"/>
        <c:lblOffset val="100"/>
      </c:catAx>
      <c:valAx>
        <c:axId val="268312008"/>
        <c:scaling>
          <c:orientation val="minMax"/>
        </c:scaling>
        <c:axPos val="b"/>
        <c:majorGridlines/>
        <c:numFmt formatCode="0.00" sourceLinked="1"/>
        <c:tickLblPos val="nextTo"/>
        <c:crossAx val="2680721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Tekjur 10% tekjulægstu 2010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Tekjur 10% tekjulægstu 2010</c:v>
                </c:pt>
              </c:strCache>
            </c:strRef>
          </c:tx>
          <c:spPr>
            <a:solidFill>
              <a:schemeClr val="tx1"/>
            </a:solidFill>
            <a:effectLst/>
          </c:spPr>
          <c:cat>
            <c:strRef>
              <c:f>Sheet1!$A$2:$A$5</c:f>
              <c:strCache>
                <c:ptCount val="4"/>
                <c:pt idx="0">
                  <c:v>Ófrjálsust</c:v>
                </c:pt>
                <c:pt idx="1">
                  <c:v>Næstófrjálsust</c:v>
                </c:pt>
                <c:pt idx="2">
                  <c:v>Næstfrjálsust</c:v>
                </c:pt>
                <c:pt idx="3">
                  <c:v>Frjálsust</c:v>
                </c:pt>
              </c:strCache>
            </c:strRef>
          </c:cat>
          <c:val>
            <c:numRef>
              <c:f>Sheet1!$B$2:$B$5</c:f>
              <c:numCache>
                <c:formatCode>"$"#,##0</c:formatCode>
                <c:ptCount val="4"/>
                <c:pt idx="0">
                  <c:v>1209.0</c:v>
                </c:pt>
                <c:pt idx="1">
                  <c:v>1733.0</c:v>
                </c:pt>
                <c:pt idx="2">
                  <c:v>3402.0</c:v>
                </c:pt>
                <c:pt idx="3">
                  <c:v>11382.0</c:v>
                </c:pt>
              </c:numCache>
            </c:numRef>
          </c:val>
        </c:ser>
        <c:axId val="268005160"/>
        <c:axId val="268054392"/>
      </c:barChart>
      <c:catAx>
        <c:axId val="268005160"/>
        <c:scaling>
          <c:orientation val="minMax"/>
        </c:scaling>
        <c:axPos val="l"/>
        <c:tickLblPos val="nextTo"/>
        <c:crossAx val="268054392"/>
        <c:crosses val="autoZero"/>
        <c:auto val="1"/>
        <c:lblAlgn val="ctr"/>
        <c:lblOffset val="100"/>
      </c:catAx>
      <c:valAx>
        <c:axId val="268054392"/>
        <c:scaling>
          <c:orientation val="minMax"/>
        </c:scaling>
        <c:axPos val="b"/>
        <c:majorGridlines/>
        <c:numFmt formatCode="&quot;$&quot;#,##0" sourceLinked="1"/>
        <c:tickLblPos val="nextTo"/>
        <c:crossAx val="268005160"/>
        <c:crosses val="autoZero"/>
        <c:crossBetween val="between"/>
        <c:majorUnit val="2000.0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Fátæktarmörk $1,25 á dag 2000–2005</c:v>
                </c:pt>
              </c:strCache>
            </c:strRef>
          </c:tx>
          <c:spPr>
            <a:solidFill>
              <a:schemeClr val="tx1"/>
            </a:solidFill>
            <a:effectLst/>
          </c:spPr>
          <c:cat>
            <c:strRef>
              <c:f>Sheet1!$A$2:$A$5</c:f>
              <c:strCache>
                <c:ptCount val="4"/>
                <c:pt idx="0">
                  <c:v>Ófrjálsust</c:v>
                </c:pt>
                <c:pt idx="1">
                  <c:v>Næstófrjálsust</c:v>
                </c:pt>
                <c:pt idx="2">
                  <c:v>Næstfrjálsust</c:v>
                </c:pt>
                <c:pt idx="3">
                  <c:v>Frjálsust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41.52448275862069</c:v>
                </c:pt>
                <c:pt idx="1">
                  <c:v>21.25482142857143</c:v>
                </c:pt>
                <c:pt idx="2">
                  <c:v>7.76232142857143</c:v>
                </c:pt>
                <c:pt idx="3">
                  <c:v>2.670166666666667</c:v>
                </c:pt>
              </c:numCache>
            </c:numRef>
          </c:val>
        </c:ser>
        <c:axId val="269613288"/>
        <c:axId val="269616456"/>
      </c:barChart>
      <c:catAx>
        <c:axId val="269613288"/>
        <c:scaling>
          <c:orientation val="minMax"/>
        </c:scaling>
        <c:axPos val="l"/>
        <c:tickLblPos val="nextTo"/>
        <c:crossAx val="269616456"/>
        <c:crosses val="autoZero"/>
        <c:auto val="1"/>
        <c:lblAlgn val="ctr"/>
        <c:lblOffset val="100"/>
      </c:catAx>
      <c:valAx>
        <c:axId val="269616456"/>
        <c:scaling>
          <c:orientation val="minMax"/>
        </c:scaling>
        <c:axPos val="b"/>
        <c:majorGridlines/>
        <c:numFmt formatCode="0.00" sourceLinked="1"/>
        <c:tickLblPos val="nextTo"/>
        <c:crossAx val="2696132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Vísitala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1970.0</c:v>
                </c:pt>
                <c:pt idx="1">
                  <c:v>1975.0</c:v>
                </c:pt>
                <c:pt idx="2">
                  <c:v>1980.0</c:v>
                </c:pt>
                <c:pt idx="3">
                  <c:v>1985.0</c:v>
                </c:pt>
                <c:pt idx="4">
                  <c:v>1990.0</c:v>
                </c:pt>
                <c:pt idx="5">
                  <c:v>1995.0</c:v>
                </c:pt>
                <c:pt idx="6">
                  <c:v>2000.0</c:v>
                </c:pt>
                <c:pt idx="7">
                  <c:v>2005.0</c:v>
                </c:pt>
                <c:pt idx="8">
                  <c:v>2010.0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6.2</c:v>
                </c:pt>
                <c:pt idx="1">
                  <c:v>4.8</c:v>
                </c:pt>
                <c:pt idx="2">
                  <c:v>5.1</c:v>
                </c:pt>
                <c:pt idx="3">
                  <c:v>5.4</c:v>
                </c:pt>
                <c:pt idx="4">
                  <c:v>6.6</c:v>
                </c:pt>
                <c:pt idx="5">
                  <c:v>7.4</c:v>
                </c:pt>
                <c:pt idx="6">
                  <c:v>7.8</c:v>
                </c:pt>
                <c:pt idx="7">
                  <c:v>7.8</c:v>
                </c:pt>
                <c:pt idx="8">
                  <c:v>7.06</c:v>
                </c:pt>
              </c:numCache>
            </c:numRef>
          </c:val>
        </c:ser>
        <c:marker val="1"/>
        <c:axId val="268377496"/>
        <c:axId val="268122424"/>
      </c:lineChart>
      <c:catAx>
        <c:axId val="268377496"/>
        <c:scaling>
          <c:orientation val="minMax"/>
        </c:scaling>
        <c:axPos val="b"/>
        <c:numFmt formatCode="General" sourceLinked="1"/>
        <c:tickLblPos val="nextTo"/>
        <c:crossAx val="268122424"/>
        <c:crosses val="autoZero"/>
        <c:auto val="1"/>
        <c:lblAlgn val="ctr"/>
        <c:lblOffset val="100"/>
      </c:catAx>
      <c:valAx>
        <c:axId val="268122424"/>
        <c:scaling>
          <c:orientation val="minMax"/>
          <c:min val="4.5"/>
        </c:scaling>
        <c:axPos val="l"/>
        <c:majorGridlines/>
        <c:numFmt formatCode="General" sourceLinked="1"/>
        <c:tickLblPos val="nextTo"/>
        <c:crossAx val="268377496"/>
        <c:crosses val="autoZero"/>
        <c:crossBetween val="between"/>
      </c:valAx>
      <c:spPr>
        <a:ln>
          <a:noFill/>
        </a:ln>
      </c:spPr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Hlutfall undir lágtekjumörkum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24172185430464"/>
          <c:y val="0.141831041951399"/>
          <c:w val="0.862582781456954"/>
          <c:h val="0.69090913441427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5"/>
            <c:spPr>
              <a:solidFill>
                <a:srgbClr val="63AAFE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Sheet1!$A$2:$A$8</c:f>
              <c:strCache>
                <c:ptCount val="7"/>
                <c:pt idx="0">
                  <c:v>IE</c:v>
                </c:pt>
                <c:pt idx="1">
                  <c:v>UK</c:v>
                </c:pt>
                <c:pt idx="2">
                  <c:v>DK</c:v>
                </c:pt>
                <c:pt idx="3">
                  <c:v>FI</c:v>
                </c:pt>
                <c:pt idx="4">
                  <c:v>NO</c:v>
                </c:pt>
                <c:pt idx="5">
                  <c:v>IS</c:v>
                </c:pt>
                <c:pt idx="6">
                  <c:v>SE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20.0</c:v>
                </c:pt>
                <c:pt idx="1">
                  <c:v>19.0</c:v>
                </c:pt>
                <c:pt idx="2">
                  <c:v>12.0</c:v>
                </c:pt>
                <c:pt idx="3">
                  <c:v>12.0</c:v>
                </c:pt>
                <c:pt idx="4">
                  <c:v>11.0</c:v>
                </c:pt>
                <c:pt idx="5">
                  <c:v>10.0</c:v>
                </c:pt>
                <c:pt idx="6">
                  <c:v>9.0</c:v>
                </c:pt>
              </c:numCache>
            </c:numRef>
          </c:val>
        </c:ser>
        <c:axId val="270058760"/>
        <c:axId val="270046840"/>
      </c:barChart>
      <c:catAx>
        <c:axId val="2700587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70046840"/>
        <c:crosses val="autoZero"/>
        <c:auto val="1"/>
        <c:lblAlgn val="ctr"/>
        <c:lblOffset val="100"/>
        <c:tickLblSkip val="1"/>
        <c:tickMarkSkip val="1"/>
      </c:catAx>
      <c:valAx>
        <c:axId val="270046840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70058760"/>
        <c:crosses val="autoZero"/>
        <c:crossBetween val="between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112280701754386"/>
          <c:y val="0.0967741935483871"/>
          <c:w val="0.859649122807017"/>
          <c:h val="0.735483870967742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Gini 2003-2004</c:v>
                </c:pt>
              </c:strCache>
            </c:strRef>
          </c:tx>
          <c:spPr>
            <a:solidFill>
              <a:srgbClr val="000000"/>
            </a:solidFill>
            <a:ln w="25400">
              <a:solidFill>
                <a:schemeClr val="tx1"/>
              </a:solidFill>
            </a:ln>
          </c:spPr>
          <c:dPt>
            <c:idx val="6"/>
            <c:spPr>
              <a:solidFill>
                <a:srgbClr val="63AAFE"/>
              </a:solidFill>
              <a:ln w="25400">
                <a:solidFill>
                  <a:schemeClr val="tx1"/>
                </a:solidFill>
              </a:ln>
            </c:spPr>
          </c:dPt>
          <c:cat>
            <c:strRef>
              <c:f>Sheet1!$A$2:$A$8</c:f>
              <c:strCache>
                <c:ptCount val="7"/>
                <c:pt idx="0">
                  <c:v>SE</c:v>
                </c:pt>
                <c:pt idx="1">
                  <c:v>DK</c:v>
                </c:pt>
                <c:pt idx="2">
                  <c:v>FI</c:v>
                </c:pt>
                <c:pt idx="3">
                  <c:v>NO</c:v>
                </c:pt>
                <c:pt idx="4">
                  <c:v>UK</c:v>
                </c:pt>
                <c:pt idx="5">
                  <c:v>IS 1995</c:v>
                </c:pt>
                <c:pt idx="6">
                  <c:v>IS 2004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0.23</c:v>
                </c:pt>
                <c:pt idx="1">
                  <c:v>0.24</c:v>
                </c:pt>
                <c:pt idx="2">
                  <c:v>0.25</c:v>
                </c:pt>
                <c:pt idx="3">
                  <c:v>0.25</c:v>
                </c:pt>
                <c:pt idx="4">
                  <c:v>0.34</c:v>
                </c:pt>
                <c:pt idx="5">
                  <c:v>0.25</c:v>
                </c:pt>
                <c:pt idx="6">
                  <c:v>0.35</c:v>
                </c:pt>
              </c:numCache>
            </c:numRef>
          </c:val>
        </c:ser>
        <c:axId val="270249416"/>
        <c:axId val="270117672"/>
      </c:barChart>
      <c:catAx>
        <c:axId val="270249416"/>
        <c:scaling>
          <c:orientation val="minMax"/>
        </c:scaling>
        <c:axPos val="b"/>
        <c:numFmt formatCode="General" sourceLinked="1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70117672"/>
        <c:crosses val="autoZero"/>
        <c:auto val="1"/>
        <c:lblAlgn val="ctr"/>
        <c:lblOffset val="100"/>
        <c:tickLblSkip val="1"/>
        <c:tickMarkSkip val="1"/>
      </c:catAx>
      <c:valAx>
        <c:axId val="270117672"/>
        <c:scaling>
          <c:orientation val="minMax"/>
        </c:scaling>
        <c:axPos val="l"/>
        <c:majorGridlines>
          <c:spPr>
            <a:ln w="12700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70249416"/>
        <c:crosses val="autoZero"/>
        <c:crossBetween val="between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Helvetica"/>
          <a:ea typeface="Helvetica"/>
          <a:cs typeface="Helvetica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2A9BB-D38A-4389-8B93-8153D9636EB8}" type="datetimeFigureOut">
              <a:rPr lang="is-IS"/>
              <a:pPr/>
              <a:t>10/12/12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574C3-3C20-46AF-9204-6F4DEDA77E37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574C3-3C20-46AF-9204-6F4DEDA77E37}" type="slidenum">
              <a:rPr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s-I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40CF-5D0C-4120-916D-F436FDBE728E}" type="datetimeFigureOut">
              <a:rPr lang="is-IS"/>
              <a:pPr/>
              <a:t>10/12/12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6DBA-7FB2-4D93-B2DE-0E392C47FCF7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40CF-5D0C-4120-916D-F436FDBE728E}" type="datetimeFigureOut">
              <a:rPr lang="is-IS"/>
              <a:pPr/>
              <a:t>10/12/12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6DBA-7FB2-4D93-B2DE-0E392C47FCF7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40CF-5D0C-4120-916D-F436FDBE728E}" type="datetimeFigureOut">
              <a:rPr lang="is-IS"/>
              <a:pPr/>
              <a:t>10/12/12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6DBA-7FB2-4D93-B2DE-0E392C47FCF7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4042548-53C0-4625-B3D2-B9DEF69E6F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88042AD-965D-4E2B-89C3-BE857AF9CF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40CF-5D0C-4120-916D-F436FDBE728E}" type="datetimeFigureOut">
              <a:rPr lang="is-IS"/>
              <a:pPr/>
              <a:t>10/12/12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6DBA-7FB2-4D93-B2DE-0E392C47FCF7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40CF-5D0C-4120-916D-F436FDBE728E}" type="datetimeFigureOut">
              <a:rPr lang="is-IS"/>
              <a:pPr/>
              <a:t>10/12/12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6DBA-7FB2-4D93-B2DE-0E392C47FCF7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40CF-5D0C-4120-916D-F436FDBE728E}" type="datetimeFigureOut">
              <a:rPr lang="is-IS"/>
              <a:pPr/>
              <a:t>10/12/12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6DBA-7FB2-4D93-B2DE-0E392C47FCF7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40CF-5D0C-4120-916D-F436FDBE728E}" type="datetimeFigureOut">
              <a:rPr lang="is-IS"/>
              <a:pPr/>
              <a:t>10/12/12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6DBA-7FB2-4D93-B2DE-0E392C47FCF7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40CF-5D0C-4120-916D-F436FDBE728E}" type="datetimeFigureOut">
              <a:rPr lang="is-IS"/>
              <a:pPr/>
              <a:t>10/12/12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6DBA-7FB2-4D93-B2DE-0E392C47FCF7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40CF-5D0C-4120-916D-F436FDBE728E}" type="datetimeFigureOut">
              <a:rPr lang="is-IS"/>
              <a:pPr/>
              <a:t>10/12/12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6DBA-7FB2-4D93-B2DE-0E392C47FCF7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40CF-5D0C-4120-916D-F436FDBE728E}" type="datetimeFigureOut">
              <a:rPr lang="is-IS"/>
              <a:pPr/>
              <a:t>10/12/12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6DBA-7FB2-4D93-B2DE-0E392C47FCF7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40CF-5D0C-4120-916D-F436FDBE728E}" type="datetimeFigureOut">
              <a:rPr lang="is-IS"/>
              <a:pPr/>
              <a:t>10/12/12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6DBA-7FB2-4D93-B2DE-0E392C47FCF7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940CF-5D0C-4120-916D-F436FDBE728E}" type="datetimeFigureOut">
              <a:rPr lang="is-IS"/>
              <a:pPr/>
              <a:t>10/12/12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F6DBA-7FB2-4D93-B2DE-0E392C47FCF7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528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is-IS" sz="3600"/>
              <a:t>F</a:t>
            </a:r>
            <a:r>
              <a:rPr lang="is-IS" altLang="ja-JP" sz="3600"/>
              <a:t>átækt á Íslandi 1991–2004</a:t>
            </a:r>
            <a:r>
              <a:rPr lang="is-IS" altLang="ja-JP" sz="3600">
                <a:ea typeface="ヒラギノ角ゴ Pro W3" charset="-128"/>
                <a:cs typeface="ヒラギノ角ゴ Pro W3" charset="-128"/>
              </a:rPr>
              <a:t> </a:t>
            </a:r>
            <a:br>
              <a:rPr lang="is-IS" altLang="ja-JP" sz="3600">
                <a:ea typeface="ヒラギノ角ゴ Pro W3" charset="-128"/>
                <a:cs typeface="ヒラギノ角ゴ Pro W3" charset="-128"/>
              </a:rPr>
            </a:br>
            <a:r>
              <a:rPr lang="is-IS" altLang="ja-JP" sz="4000">
                <a:ea typeface="ヒラギノ角ゴ Pro W3" charset="-128"/>
                <a:cs typeface="ヒラギノ角ゴ Pro W3" charset="-128"/>
              </a:rPr>
              <a:t>Hannes H. Gissurarson</a:t>
            </a:r>
            <a:r>
              <a:rPr lang="is-IS" altLang="ja-JP">
                <a:ea typeface="ヒラギノ角ゴ Pro W3" charset="-128"/>
                <a:cs typeface="ヒラギノ角ゴ Pro W3" charset="-128"/>
              </a:rPr>
              <a:t/>
            </a:r>
            <a:br>
              <a:rPr lang="is-IS" altLang="ja-JP">
                <a:ea typeface="ヒラギノ角ゴ Pro W3" charset="-128"/>
                <a:cs typeface="ヒラギノ角ゴ Pro W3" charset="-128"/>
              </a:rPr>
            </a:br>
            <a:endParaRPr lang="is-I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95800"/>
            <a:ext cx="6400800" cy="762000"/>
          </a:xfrm>
        </p:spPr>
        <p:txBody>
          <a:bodyPr>
            <a:normAutofit fontScale="92500" lnSpcReduction="10000"/>
          </a:bodyPr>
          <a:lstStyle/>
          <a:p>
            <a:r>
              <a:rPr lang="is-IS" sz="2400"/>
              <a:t>Sagnfræðingafélagið</a:t>
            </a:r>
          </a:p>
          <a:p>
            <a:r>
              <a:rPr lang="is-IS" sz="2400"/>
              <a:t>9. október 2012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762000"/>
            <a:ext cx="2590800" cy="179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Kjör hinna tekjulægstu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Íbúar neðan fátæktarmarka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Atvinnufrelsi á Íslandi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2004 var íslenska hagkerfið 13. frjálsasta af 130</a:t>
            </a:r>
          </a:p>
          <a:p>
            <a:r>
              <a:rPr lang="en-US"/>
              <a:t>2010 er það 65. frjálsasta af 144</a:t>
            </a:r>
          </a:p>
          <a:p>
            <a:r>
              <a:rPr lang="en-US"/>
              <a:t>Ásamt Venesúela og Argentínu mesta hrapið</a:t>
            </a:r>
          </a:p>
          <a:p>
            <a:r>
              <a:rPr lang="en-US"/>
              <a:t>Norðurlönd eru í frjálsasta fjórðungi, t. d. Finnland í 9. og Svíþjóð í 30. af 144</a:t>
            </a:r>
          </a:p>
          <a:p>
            <a:r>
              <a:rPr lang="en-US"/>
              <a:t>Atvinnufrelsi að aukast í Svíþjóð: Sænska leiðin</a:t>
            </a:r>
          </a:p>
          <a:p>
            <a:r>
              <a:rPr lang="en-US"/>
              <a:t>Ísland í næstfrjálsasta fjórðungi, við hlið Sádi-Arabíu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Atvinnufrelsi á Íslandi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Öllum í hag?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Mikið framfaraskeið 1995–2004: Verðbólga hjaðnaði, fjáraustur úr sjóðum hætti, ríkisfyrirtæki voru seld, stöðugleiki var í sjávarútvegi, lífskjör bötnuðu um þriðjung</a:t>
            </a:r>
          </a:p>
          <a:p>
            <a:r>
              <a:rPr lang="en-US"/>
              <a:t>Fullyrt fyrir kosningar 2003: Fátækt hér nú meiri en annars staðar á Norðurlöndum</a:t>
            </a:r>
          </a:p>
          <a:p>
            <a:r>
              <a:rPr lang="en-US"/>
              <a:t>Fullyrt fyrir kosningar 2007: Ójöfnuður hér meiri 2004 en annars staðar á Norðurlöndum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Hvernig er fátækt mæld?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</a:t>
            </a:r>
            <a:r>
              <a:rPr lang="en-US" altLang="ja-JP">
                <a:ea typeface="ヒラギノ角ゴ Pro W3" charset="-128"/>
                <a:cs typeface="ヒラギノ角ゴ Pro W3" charset="-128"/>
              </a:rPr>
              <a:t>átækt í krónum (eða $): Undir tekjumörkum sem nægja til mannsæmandi lífs</a:t>
            </a:r>
          </a:p>
          <a:p>
            <a:r>
              <a:rPr lang="en-US" altLang="ja-JP">
                <a:ea typeface="ヒラギノ角ゴ Pro W3" charset="-128"/>
                <a:cs typeface="ヒラギノ角ゴ Pro W3" charset="-128"/>
              </a:rPr>
              <a:t>Fátækt í %: Undir 50% af miðtekjum (sem skipta íbúum í tvo jafnfjölmenna hópa)</a:t>
            </a:r>
          </a:p>
          <a:p>
            <a:r>
              <a:rPr lang="en-US" altLang="ja-JP">
                <a:ea typeface="ヒラギノ角ゴ Pro W3" charset="-128"/>
                <a:cs typeface="ヒラギノ角ゴ Pro W3" charset="-128"/>
              </a:rPr>
              <a:t>Lágtekjumörk eða hætta á fátækt: Undir 60% af miðtekjum</a:t>
            </a:r>
          </a:p>
          <a:p>
            <a:r>
              <a:rPr lang="en-US">
                <a:ea typeface="ヒラギノ角ゴ Pro W3" charset="-128"/>
                <a:cs typeface="ヒラギノ角ゴ Pro W3" charset="-128"/>
              </a:rPr>
              <a:t>Tvö síðari hugtökin í raun tekjuskiptingarhugtök, hlutfallsleg fátækt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Niðurstöður Stef</a:t>
            </a:r>
            <a:r>
              <a:rPr lang="en-US" altLang="ja-JP">
                <a:ea typeface="ヒラギノ角ゴ Pro W3" charset="-128"/>
                <a:cs typeface="ヒラギノ角ゴ Pro W3" charset="-128"/>
              </a:rPr>
              <a:t>áns og Hörpu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Stef</a:t>
            </a:r>
            <a:r>
              <a:rPr lang="en-US" altLang="ja-JP"/>
              <a:t>án: </a:t>
            </a:r>
            <a:r>
              <a:rPr lang="en-US"/>
              <a:t>8% </a:t>
            </a:r>
            <a:r>
              <a:rPr lang="en-US" altLang="ja-JP">
                <a:ea typeface="ヒラギノ角ゴ Pro W3" charset="-128"/>
                <a:cs typeface="ヒラギノ角ゴ Pro W3" charset="-128"/>
              </a:rPr>
              <a:t>Íslendinga fátækir 1988</a:t>
            </a:r>
          </a:p>
          <a:p>
            <a:pPr>
              <a:lnSpc>
                <a:spcPct val="90000"/>
              </a:lnSpc>
            </a:pPr>
            <a:r>
              <a:rPr lang="en-US" altLang="ja-JP">
                <a:ea typeface="ヒラギノ角ゴ Pro W3" charset="-128"/>
                <a:cs typeface="ヒラギノ角ゴ Pro W3" charset="-128"/>
              </a:rPr>
              <a:t>Stefán: 7% Íslendinga fátækir 1997-8</a:t>
            </a:r>
          </a:p>
          <a:p>
            <a:pPr>
              <a:lnSpc>
                <a:spcPct val="90000"/>
              </a:lnSpc>
            </a:pPr>
            <a:r>
              <a:rPr lang="en-US" altLang="ja-JP">
                <a:ea typeface="ヒラギノ角ゴ Pro W3" charset="-128"/>
                <a:cs typeface="ヒラギノ角ゴ Pro W3" charset="-128"/>
              </a:rPr>
              <a:t>Harpa: 7-10% Íslendinga fátækir 2003</a:t>
            </a:r>
          </a:p>
          <a:p>
            <a:pPr>
              <a:lnSpc>
                <a:spcPct val="90000"/>
              </a:lnSpc>
            </a:pPr>
            <a:r>
              <a:rPr lang="en-US" altLang="ja-JP">
                <a:ea typeface="ヒラギノ角ゴ Pro W3" charset="-128"/>
                <a:cs typeface="ヒラギノ角ゴ Pro W3" charset="-128"/>
              </a:rPr>
              <a:t>5% Svía og Dana, 4% Norðmanna og Finna 1985-1990, mest fátækt hér</a:t>
            </a:r>
          </a:p>
          <a:p>
            <a:pPr>
              <a:lnSpc>
                <a:spcPct val="90000"/>
              </a:lnSpc>
            </a:pPr>
            <a:r>
              <a:rPr lang="en-US">
                <a:ea typeface="ヒラギノ角ゴ Pro W3" charset="-128"/>
                <a:cs typeface="ヒラギノ角ゴ Pro W3" charset="-128"/>
              </a:rPr>
              <a:t>Ólík fátækarhugtök, innan við 50% af miðtekjum hjá Stefáni, lágmarksframfærsla hjá Hörpu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Kosningamál 2003</a:t>
            </a:r>
          </a:p>
        </p:txBody>
      </p:sp>
      <p:pic>
        <p:nvPicPr>
          <p:cNvPr id="4" name="Content Placeholder 3" descr="11.04.0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825" r="-1082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Athygli og umræður</a:t>
            </a:r>
          </a:p>
        </p:txBody>
      </p:sp>
      <p:pic>
        <p:nvPicPr>
          <p:cNvPr id="4" name="Content Placeholder 3" descr="22.04.03.jpg"/>
          <p:cNvPicPr>
            <a:picLocks noGrp="1" noChangeAspect="1"/>
          </p:cNvPicPr>
          <p:nvPr>
            <p:ph idx="1"/>
          </p:nvPr>
        </p:nvPicPr>
        <p:blipFill>
          <a:blip r:embed="rId3"/>
          <a:srcRect l="-43011" r="-4301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Niðurstöður hagstofu ES fyrir 2004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5,3% fátækt á Ísland skv. gamla mælikvarðanum</a:t>
            </a:r>
          </a:p>
          <a:p>
            <a:r>
              <a:rPr lang="en-US"/>
              <a:t>Nýr mælikvarði: Minnst hætta á fátækt í Svíþjóð, 9%</a:t>
            </a:r>
          </a:p>
          <a:p>
            <a:r>
              <a:rPr lang="en-US"/>
              <a:t>Næstminnst á Íslandi, 10%</a:t>
            </a:r>
          </a:p>
          <a:p>
            <a:r>
              <a:rPr lang="en-US" altLang="ja-JP">
                <a:ea typeface="ヒラギノ角ゴ Pro W3" charset="-128"/>
                <a:cs typeface="ヒラギノ角ゴ Pro W3" charset="-128"/>
              </a:rPr>
              <a:t>Á Íslandi hætta á fátækt mest á aldrinum 16-24, 15%</a:t>
            </a:r>
          </a:p>
          <a:p>
            <a:r>
              <a:rPr lang="en-US" altLang="ja-JP">
                <a:ea typeface="ヒラギノ角ゴ Pro W3" charset="-128"/>
                <a:cs typeface="ヒラギノ角ゴ Pro W3" charset="-128"/>
              </a:rPr>
              <a:t>Á Íslandi hætta á fátækt minnst á aldrinum 50-64, 6%</a:t>
            </a:r>
          </a:p>
          <a:p>
            <a:r>
              <a:rPr lang="en-US" altLang="ja-JP">
                <a:ea typeface="ヒラギノ角ゴ Pro W3" charset="-128"/>
                <a:cs typeface="ヒラギノ角ゴ Pro W3" charset="-128"/>
              </a:rPr>
              <a:t>Eðlilegt miðað við aldursdreifingu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Hegel og fátæktarhugtakið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F</a:t>
            </a:r>
            <a:r>
              <a:rPr lang="en-US" altLang="ja-JP" sz="2800"/>
              <a:t>átækt áður talin skortur á lífsgæðum</a:t>
            </a:r>
          </a:p>
          <a:p>
            <a:pPr>
              <a:lnSpc>
                <a:spcPct val="90000"/>
              </a:lnSpc>
            </a:pPr>
            <a:r>
              <a:rPr lang="en-US" altLang="ja-JP" sz="2800"/>
              <a:t>Hegel: Fátækt andstæða við auðlegð</a:t>
            </a:r>
          </a:p>
          <a:p>
            <a:pPr>
              <a:lnSpc>
                <a:spcPct val="90000"/>
              </a:lnSpc>
            </a:pPr>
            <a:r>
              <a:rPr lang="en-US" altLang="ja-JP" sz="2800"/>
              <a:t>Fátæklingar útskúfaðir, firrtir</a:t>
            </a:r>
          </a:p>
          <a:p>
            <a:pPr>
              <a:lnSpc>
                <a:spcPct val="90000"/>
              </a:lnSpc>
            </a:pPr>
            <a:r>
              <a:rPr lang="en-US" altLang="ja-JP" sz="2800"/>
              <a:t>Rótleysi, upplausn, vonbrigði</a:t>
            </a:r>
            <a:endParaRPr lang="en-US" sz="2800"/>
          </a:p>
        </p:txBody>
      </p:sp>
      <p:pic>
        <p:nvPicPr>
          <p:cNvPr id="52229" name="Picture 5" descr="Hegel_portrait_by_Schlesinger_18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-8587" r="-8587"/>
          <a:stretch>
            <a:fillRect/>
          </a:stretch>
        </p:blipFill>
        <p:spPr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Hagstofa ES: Hætta </a:t>
            </a:r>
            <a:r>
              <a:rPr lang="en-US" altLang="ja-JP">
                <a:ea typeface="ヒラギノ角ゴ Pro W3" charset="-128"/>
                <a:cs typeface="ヒラギノ角ゴ Pro W3" charset="-128"/>
              </a:rPr>
              <a:t>á fátækt</a:t>
            </a:r>
            <a:endParaRPr lang="en-US"/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85800" y="1752599"/>
          <a:ext cx="7772400" cy="4597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ea typeface="ヒラギノ角ゴ Pro W3" charset="-128"/>
                <a:cs typeface="ヒラギノ角ゴ Pro W3" charset="-128"/>
              </a:rPr>
              <a:t>Skýringar á misræmi</a:t>
            </a: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Stef</a:t>
            </a:r>
            <a:r>
              <a:rPr lang="en-US" altLang="ja-JP">
                <a:ea typeface="ヒラギノ角ゴ Pro W3" charset="-128"/>
                <a:cs typeface="ヒラギノ角ゴ Pro W3" charset="-128"/>
              </a:rPr>
              <a:t>án: Fátækt mest á Íslandi 1997</a:t>
            </a:r>
          </a:p>
          <a:p>
            <a:r>
              <a:rPr lang="en-US" altLang="ja-JP">
                <a:ea typeface="ヒラギノ角ゴ Pro W3" charset="-128"/>
                <a:cs typeface="ヒラギノ角ゴ Pro W3" charset="-128"/>
              </a:rPr>
              <a:t>ES: Fátækt næstminnst á Íslandi 2004</a:t>
            </a:r>
          </a:p>
          <a:p>
            <a:r>
              <a:rPr lang="en-US" altLang="ja-JP">
                <a:ea typeface="ヒラギノ角ゴ Pro W3" charset="-128"/>
                <a:cs typeface="ヒラギノ角ゴ Pro W3" charset="-128"/>
              </a:rPr>
              <a:t>Möguleiki 1: Fátækt ofmæld hér áður</a:t>
            </a:r>
          </a:p>
          <a:p>
            <a:r>
              <a:rPr lang="en-US" altLang="ja-JP">
                <a:ea typeface="ヒラギノ角ゴ Pro W3" charset="-128"/>
                <a:cs typeface="ヒラギノ角ゴ Pro W3" charset="-128"/>
              </a:rPr>
              <a:t>Möguleiki 2: Fátækt vanmæld nú</a:t>
            </a:r>
          </a:p>
          <a:p>
            <a:r>
              <a:rPr lang="en-US" altLang="ja-JP">
                <a:ea typeface="ヒラギノ角ゴ Pro W3" charset="-128"/>
                <a:cs typeface="ヒラギノ角ゴ Pro W3" charset="-128"/>
              </a:rPr>
              <a:t>Möguleiki 3: Fátækt stórminnkað á tíu árum</a:t>
            </a:r>
          </a:p>
          <a:p>
            <a:r>
              <a:rPr lang="en-US" altLang="ja-JP">
                <a:ea typeface="ヒラギノ角ゴ Pro W3" charset="-128"/>
                <a:cs typeface="ヒラギノ角ゴ Pro W3" charset="-128"/>
              </a:rPr>
              <a:t>Sennilegast möguleikar 1 og 3</a:t>
            </a:r>
          </a:p>
          <a:p>
            <a:r>
              <a:rPr lang="en-US">
                <a:ea typeface="ヒラギノ角ゴ Pro W3" charset="-128"/>
                <a:cs typeface="ヒラギノ角ゴ Pro W3" charset="-128"/>
              </a:rPr>
              <a:t>Þetta var hlutfallsleg fátækt (Hegel), en lífskjör í krónum (Rawls) þá sennilega best í heimi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Jókst ójöfnuður við aukið frelsi?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Orðið „jöfnuður“ í íslensku merkir réttlæti</a:t>
            </a:r>
          </a:p>
          <a:p>
            <a:r>
              <a:rPr lang="en-US"/>
              <a:t>Sitt hvað að vera jafnir fyrir lögunum eða að tryggja öllum sömu niðurstöðu óháð framlagi</a:t>
            </a:r>
          </a:p>
          <a:p>
            <a:r>
              <a:rPr lang="en-US"/>
              <a:t>Orðið „ójöfnuður“ í íslensku gildishlaðið, merkir rangsleitni eða ofríki</a:t>
            </a:r>
          </a:p>
          <a:p>
            <a:r>
              <a:rPr lang="en-US"/>
              <a:t>Heppilegra að tala um ójafna tekjuskiptingu</a:t>
            </a:r>
          </a:p>
          <a:p>
            <a:r>
              <a:rPr lang="en-US"/>
              <a:t>Ójöfn tekjuskipting ekki nauðsynlega fátækt í algengasta skilningi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Kosningamál 2007</a:t>
            </a:r>
          </a:p>
        </p:txBody>
      </p:sp>
      <p:pic>
        <p:nvPicPr>
          <p:cNvPr id="4" name="Content Placeholder 3" descr="21.08.0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2473" r="-2247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Rýnum í greinina</a:t>
            </a:r>
          </a:p>
        </p:txBody>
      </p:sp>
      <p:pic>
        <p:nvPicPr>
          <p:cNvPr id="4" name="Content Placeholder 3" descr="21.08.06.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46" r="-34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Hvernig er tekjuskipting mæld?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Margar mælingaraðferðir til, Gini-stuðull einn þeirra </a:t>
            </a:r>
          </a:p>
          <a:p>
            <a:r>
              <a:rPr lang="en-US"/>
              <a:t>Gini-stuðull 0, þegar allir eru jafnir</a:t>
            </a:r>
          </a:p>
          <a:p>
            <a:r>
              <a:rPr lang="en-US"/>
              <a:t>Gini-stuðull 1, þegar einn hefur allar tekjurnar </a:t>
            </a:r>
          </a:p>
          <a:p>
            <a:r>
              <a:rPr lang="en-US" altLang="ja-JP">
                <a:ea typeface="ヒラギノ角ゴ Pro W3" charset="-128"/>
                <a:cs typeface="ヒラギノ角ゴ Pro W3" charset="-128"/>
              </a:rPr>
              <a:t>Eðlileg aldursdreifing</a:t>
            </a:r>
            <a:r>
              <a:rPr lang="en-US"/>
              <a:t> veldur </a:t>
            </a:r>
            <a:r>
              <a:rPr lang="en-US" altLang="ja-JP">
                <a:ea typeface="ヒラギノ角ゴ Pro W3" charset="-128"/>
                <a:cs typeface="ヒラギノ角ゴ Pro W3" charset="-128"/>
              </a:rPr>
              <a:t>ójafnri tekjudreifingu</a:t>
            </a:r>
          </a:p>
          <a:p>
            <a:r>
              <a:rPr lang="en-US" altLang="ja-JP">
                <a:ea typeface="ヒラギノ角ゴ Pro W3" charset="-128"/>
                <a:cs typeface="ヒラギノ角ゴ Pro W3" charset="-128"/>
              </a:rPr>
              <a:t>Ýmsir aðrir annmarkar á mælingu með Gini-stuðli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Gini-stuðlar Stef</a:t>
            </a:r>
            <a:r>
              <a:rPr lang="is-IS" altLang="ja-JP">
                <a:ea typeface="ヒラギノ角ゴ Pro W3" charset="-128"/>
                <a:cs typeface="ヒラギノ角ゴ Pro W3" charset="-128"/>
              </a:rPr>
              <a:t>áns 2004</a:t>
            </a:r>
            <a:endParaRPr lang="is-IS"/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90598" y="1752600"/>
          <a:ext cx="7124743" cy="4814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Gini-stuðlar hagstofu ES 2004</a:t>
            </a:r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333499" y="1752599"/>
          <a:ext cx="6739412" cy="475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Hvað olli ósamræminu?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Stef</a:t>
            </a:r>
            <a:r>
              <a:rPr lang="en-US" altLang="ja-JP">
                <a:ea typeface="ヒラギノ角ゴ Pro W3" charset="-128"/>
                <a:cs typeface="ヒラギノ角ゴ Pro W3" charset="-128"/>
              </a:rPr>
              <a:t>án gerði ráð fyrir söluhagnaði af hlutabréfum í tekjutölum</a:t>
            </a:r>
          </a:p>
          <a:p>
            <a:pPr>
              <a:lnSpc>
                <a:spcPct val="90000"/>
              </a:lnSpc>
            </a:pPr>
            <a:r>
              <a:rPr lang="en-US" altLang="ja-JP">
                <a:ea typeface="ヒラギノ角ゴ Pro W3" charset="-128"/>
                <a:cs typeface="ヒラギノ角ゴ Pro W3" charset="-128"/>
              </a:rPr>
              <a:t>Hagstofa ES sleppti söluhagnaði af hlutabréfum</a:t>
            </a:r>
          </a:p>
          <a:p>
            <a:pPr>
              <a:lnSpc>
                <a:spcPct val="90000"/>
              </a:lnSpc>
            </a:pPr>
            <a:r>
              <a:rPr lang="en-US" altLang="ja-JP">
                <a:ea typeface="ヒラギノ角ゴ Pro W3" charset="-128"/>
                <a:cs typeface="ヒラギノ角ゴ Pro W3" charset="-128"/>
              </a:rPr>
              <a:t>Söluhagnaður óreglulegar tekjur (t. d. þegar maður leysir inn uppsafnaðan ævisparnað), þess vegna oft sleppt í tekjutölum</a:t>
            </a:r>
          </a:p>
          <a:p>
            <a:pPr>
              <a:lnSpc>
                <a:spcPct val="90000"/>
              </a:lnSpc>
            </a:pPr>
            <a:r>
              <a:rPr lang="en-US" altLang="ja-JP">
                <a:ea typeface="ヒラギノ角ゴ Pro W3" charset="-128"/>
                <a:cs typeface="ヒラギノ角ゴ Pro W3" charset="-128"/>
              </a:rPr>
              <a:t>Aðalatriðið þó að bera saman sambærilegar tölur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Þögul viðurkenning 2012</a:t>
            </a:r>
          </a:p>
        </p:txBody>
      </p:sp>
      <p:pic>
        <p:nvPicPr>
          <p:cNvPr id="4" name="Content Placeholder 3" descr="SO.ASK.2012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678" b="-167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Rawls og fátæktarhugtakið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Þjóðarsáttmáli undir „fávísisfeldi“: Hámörkum lágmarkið</a:t>
            </a:r>
          </a:p>
          <a:p>
            <a:r>
              <a:rPr lang="en-US"/>
              <a:t>Tekjumunur aðeins réttlætanlegur við bestu kjör lítilmagnans</a:t>
            </a:r>
          </a:p>
        </p:txBody>
      </p:sp>
      <p:pic>
        <p:nvPicPr>
          <p:cNvPr id="5" name="Content Placeholder 4" descr="JohnRawl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6435" r="-1643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Annað kosningamál 2007</a:t>
            </a:r>
          </a:p>
        </p:txBody>
      </p:sp>
      <p:pic>
        <p:nvPicPr>
          <p:cNvPr id="4" name="Content Placeholder 3" descr="20.03.07.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0687" r="-206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Rýnum í greinina</a:t>
            </a:r>
          </a:p>
        </p:txBody>
      </p:sp>
      <p:pic>
        <p:nvPicPr>
          <p:cNvPr id="4" name="Content Placeholder 3" descr="20.03.07.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4767" r="-3476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Lífeyristekjur á Norðurlöndum</a:t>
            </a:r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</a:t>
            </a:r>
            <a:r>
              <a:rPr lang="en-US" altLang="ja-JP">
                <a:ea typeface="ヒラギノ角ゴ Pro W3" charset="-128"/>
                <a:cs typeface="ヒラギノ角ゴ Pro W3" charset="-128"/>
              </a:rPr>
              <a:t>átækt aldraðra</a:t>
            </a:r>
            <a:endParaRPr lang="en-US"/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Hvað olli ósamræminu?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2004 voru 31 þúsund Íslendingar á lífeyrisaldri, en 26 þúsund þeirra tóku lífeyri</a:t>
            </a:r>
          </a:p>
          <a:p>
            <a:r>
              <a:rPr lang="en-US"/>
              <a:t>Fimm þúsund voru á lífeyrisaldri, en tóku ekki lífeyri (en þetta gildir um fáa annars staðar)</a:t>
            </a:r>
          </a:p>
          <a:p>
            <a:r>
              <a:rPr lang="en-US"/>
              <a:t>Það er því marklaust að reikna með þeim, þegar á að reikna út lífeyristekjur</a:t>
            </a:r>
          </a:p>
          <a:p>
            <a:r>
              <a:rPr lang="en-US"/>
              <a:t>Þegar deilt var í lífeyrisgreiðslur með fjölda lífeyrisþega, voru lífeyristekjur hæstar á Íslandi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Villur, ekki brellur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Villa að bera saman misjafnlega reiknaða Gini-stuðla fyrir 2004</a:t>
            </a:r>
          </a:p>
          <a:p>
            <a:r>
              <a:rPr lang="en-US"/>
              <a:t>Villa (eða markleysa) að deila í lífeyrisgreiðslur með íbúafjölda eða fjölda fólks á lífeyrisaldri, ekki fjölda raunverulegra lífeyrisþega</a:t>
            </a:r>
          </a:p>
          <a:p>
            <a:r>
              <a:rPr lang="en-US"/>
              <a:t>Villa að segja fjármagnstekjur 10%, þegar þær voru í raun a. m. k. 26,2% (og oft hærri)</a:t>
            </a:r>
          </a:p>
          <a:p>
            <a:r>
              <a:rPr lang="en-US"/>
              <a:t>Villa að reikna ekki inn í skattleysismörk að lífeyrissparnaður var ekki skattlagður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Brellur, ekki villur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Þegar samanburður við aðrar þjóðir sama ár sýndi enga öfugþróun, var gerður samanburður við sömu þjóð á fyrri árum</a:t>
            </a:r>
          </a:p>
          <a:p>
            <a:r>
              <a:rPr lang="en-US"/>
              <a:t>Borinn var saman tekjuauki hinna tekjulægstu og tekjuhæstu á Íslandi, en ekki tekjuauki hinna tekjulægstu á milli þjóða</a:t>
            </a:r>
          </a:p>
          <a:p>
            <a:r>
              <a:rPr lang="en-US"/>
              <a:t>Reiknað var meðaltal af bótum, sem var lægra en annars staðar á Norðurlöndum, en bæturnar voru ríflegri til hinna tekjulægstu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Áhyggjuefni Hegels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Útskúfun, firring, vonleysi</a:t>
            </a:r>
          </a:p>
          <a:p>
            <a:r>
              <a:rPr lang="en-US"/>
              <a:t>Atvinnuleysi 1995–2004 miklu minna á Íslandi en að meðaltali í OECD-löndum</a:t>
            </a:r>
          </a:p>
          <a:p>
            <a:r>
              <a:rPr lang="en-US"/>
              <a:t>Minna um langtímabótaþega en í Evrópu og Bandaríkjunum, meiri hreyfanleiki</a:t>
            </a:r>
          </a:p>
          <a:p>
            <a:r>
              <a:rPr lang="en-US"/>
              <a:t>Mikilvægara að fjölga tækifærum fólks til að brjótast út úr fátækt en að auðvelda því að sitja föstu í fátækt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Áhyggjuefni Rawls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Hvar eru hinir verst settu best settir?</a:t>
            </a:r>
          </a:p>
          <a:p>
            <a:r>
           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bestur í heimi árið 2004</a:t>
            </a:r>
          </a:p>
          <a:p>
            <a:r>
              <a:rPr lang="en-US"/>
              <a:t>Lánsfjárbólan hófst eftir það</a:t>
            </a:r>
          </a:p>
          <a:p>
            <a:r>
              <a:rPr lang="en-US"/>
              <a:t>Hagur hinna verst settu batnaði örar á Íslandi en í flestum öðrum löndum, jafnvel þótt hagur hinna best settu hafi batnað enn örar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Lánsfjárbólan eftir 2004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Rawls: Ríki A réttlátara en B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Já, hvort er betra, A eða B?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2782888" y="2873375"/>
            <a:ext cx="3581400" cy="911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Hvar er lágmarkið hæst?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altLang="ja-JP"/>
              <a:t>Skoðum mælingu á atvinnufrelsi í 144 löndum 2010. Vísitala atvinnufrelsis ræðst af: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/>
              <a:t>Umfangi opinbers reksturs, skatta og fyrirtækja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/>
              <a:t>Lagalegu umhverfi og friðhelgi eignarréttar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/>
              <a:t>Aðgangi að traustum peningum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/>
              <a:t>Frelsi til alþjóðaviðskipta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/>
              <a:t>Reglum á fjármagns- og vinnumarkaði og um fyrirtæki</a:t>
            </a:r>
          </a:p>
          <a:p>
            <a:pPr>
              <a:lnSpc>
                <a:spcPct val="90000"/>
              </a:lnSpc>
              <a:buNone/>
            </a:pP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Almennar niðurstöður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Frjálsustu hagkerfin: Hong Kong, Singapúr, Nýja Sjáland, Sviss og Ástralía</a:t>
            </a:r>
          </a:p>
          <a:p>
            <a:r>
              <a:rPr lang="en-US"/>
              <a:t>Atvinnufrelsi hefur aukist á okkar dögum</a:t>
            </a:r>
          </a:p>
          <a:p>
            <a:r>
              <a:rPr lang="en-US"/>
              <a:t>Sterkt samband milli atvinnufrelsis og góðra lífskjara</a:t>
            </a:r>
          </a:p>
          <a:p>
            <a:r>
              <a:rPr lang="en-US"/>
              <a:t>Hlutur hinna fátækustu (í %) ekki lakari í frjálsustu hagkerfunum (Hegel léttir)</a:t>
            </a:r>
          </a:p>
          <a:p>
            <a:r>
              <a:rPr lang="en-US"/>
              <a:t>Kjör þeirra (í $) miklu betri (Rawls léttir)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Þróun atvinnufrelsis í heiminum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Atvinnufrelsi og lífskjör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Hlutur hinna tekjulægstu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1127</Words>
  <Application>Microsoft Macintosh PowerPoint</Application>
  <PresentationFormat>On-screen Show (4:3)</PresentationFormat>
  <Paragraphs>135</Paragraphs>
  <Slides>41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Fátækt á Íslandi 1991–2004  Hannes H. Gissurarson </vt:lpstr>
      <vt:lpstr>Hegel og fátæktarhugtakið</vt:lpstr>
      <vt:lpstr>Rawls og fátæktarhugtakið</vt:lpstr>
      <vt:lpstr>Rawls: Ríki A réttlátara en B</vt:lpstr>
      <vt:lpstr>Hvar er lágmarkið hæst?</vt:lpstr>
      <vt:lpstr>Almennar niðurstöður</vt:lpstr>
      <vt:lpstr>Þróun atvinnufrelsis í heiminum</vt:lpstr>
      <vt:lpstr>Atvinnufrelsi og lífskjör</vt:lpstr>
      <vt:lpstr>Hlutur hinna tekjulægstu</vt:lpstr>
      <vt:lpstr>Kjör hinna tekjulægstu</vt:lpstr>
      <vt:lpstr>Íbúar neðan fátæktarmarka</vt:lpstr>
      <vt:lpstr>Atvinnufrelsi á Íslandi</vt:lpstr>
      <vt:lpstr>Atvinnufrelsi á Íslandi</vt:lpstr>
      <vt:lpstr>Öllum í hag?</vt:lpstr>
      <vt:lpstr>Hvernig er fátækt mæld?</vt:lpstr>
      <vt:lpstr>Niðurstöður Stefáns og Hörpu</vt:lpstr>
      <vt:lpstr>Kosningamál 2003</vt:lpstr>
      <vt:lpstr>Athygli og umræður</vt:lpstr>
      <vt:lpstr>Niðurstöður hagstofu ES fyrir 2004</vt:lpstr>
      <vt:lpstr>Hagstofa ES: Hætta á fátækt</vt:lpstr>
      <vt:lpstr>Skýringar á misræmi</vt:lpstr>
      <vt:lpstr>Jókst ójöfnuður við aukið frelsi?</vt:lpstr>
      <vt:lpstr>Kosningamál 2007</vt:lpstr>
      <vt:lpstr>Rýnum í greinina</vt:lpstr>
      <vt:lpstr>Hvernig er tekjuskipting mæld?</vt:lpstr>
      <vt:lpstr>Gini-stuðlar Stefáns 2004</vt:lpstr>
      <vt:lpstr>Gini-stuðlar hagstofu ES 2004</vt:lpstr>
      <vt:lpstr>Hvað olli ósamræminu?</vt:lpstr>
      <vt:lpstr>Þögul viðurkenning 2012</vt:lpstr>
      <vt:lpstr>Annað kosningamál 2007</vt:lpstr>
      <vt:lpstr>Rýnum í greinina</vt:lpstr>
      <vt:lpstr>Lífeyristekjur á Norðurlöndum</vt:lpstr>
      <vt:lpstr>Fátækt aldraðra</vt:lpstr>
      <vt:lpstr>Hvað olli ósamræminu?</vt:lpstr>
      <vt:lpstr>Villur, ekki brellur</vt:lpstr>
      <vt:lpstr>Brellur, ekki villur</vt:lpstr>
      <vt:lpstr>Áhyggjuefni Hegels</vt:lpstr>
      <vt:lpstr>Áhyggjuefni Rawls</vt:lpstr>
      <vt:lpstr>Lánsfjárbólan eftir 2004</vt:lpstr>
      <vt:lpstr>Já, hvort er betra, A eða B?</vt:lpstr>
      <vt:lpstr>Slide 41</vt:lpstr>
    </vt:vector>
  </TitlesOfParts>
  <Company>University of Iceland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Starfsmaður Háskóla Íslands</dc:creator>
  <cp:lastModifiedBy>Starfsmaður Háskóla Íslands</cp:lastModifiedBy>
  <cp:revision>71</cp:revision>
  <dcterms:created xsi:type="dcterms:W3CDTF">2012-10-12T16:24:43Z</dcterms:created>
  <dcterms:modified xsi:type="dcterms:W3CDTF">2012-10-12T16:25:29Z</dcterms:modified>
</cp:coreProperties>
</file>