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86" r:id="rId5"/>
    <p:sldId id="267" r:id="rId6"/>
    <p:sldId id="268" r:id="rId7"/>
    <p:sldId id="257" r:id="rId8"/>
    <p:sldId id="260" r:id="rId9"/>
    <p:sldId id="262" r:id="rId10"/>
    <p:sldId id="284" r:id="rId11"/>
    <p:sldId id="270" r:id="rId12"/>
    <p:sldId id="269" r:id="rId13"/>
    <p:sldId id="271" r:id="rId14"/>
    <p:sldId id="277" r:id="rId15"/>
    <p:sldId id="272" r:id="rId16"/>
    <p:sldId id="274" r:id="rId17"/>
    <p:sldId id="273" r:id="rId18"/>
    <p:sldId id="276" r:id="rId19"/>
    <p:sldId id="263" r:id="rId20"/>
    <p:sldId id="278" r:id="rId21"/>
    <p:sldId id="281" r:id="rId22"/>
    <p:sldId id="283" r:id="rId23"/>
    <p:sldId id="282" r:id="rId24"/>
    <p:sldId id="280" r:id="rId25"/>
    <p:sldId id="264" r:id="rId26"/>
    <p:sldId id="265" r:id="rId27"/>
    <p:sldId id="275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Vísitala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Hong Kong</c:v>
                </c:pt>
                <c:pt idx="1">
                  <c:v>Singapúr</c:v>
                </c:pt>
                <c:pt idx="2">
                  <c:v>Nýja Sjáland</c:v>
                </c:pt>
                <c:pt idx="3">
                  <c:v>Sviss</c:v>
                </c:pt>
                <c:pt idx="4">
                  <c:v>Ástralía</c:v>
                </c:pt>
                <c:pt idx="5">
                  <c:v>Kanada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8.9</c:v>
                </c:pt>
                <c:pt idx="1">
                  <c:v>8.69</c:v>
                </c:pt>
                <c:pt idx="2">
                  <c:v>8.36</c:v>
                </c:pt>
                <c:pt idx="3">
                  <c:v>8.24</c:v>
                </c:pt>
                <c:pt idx="4">
                  <c:v>7.97</c:v>
                </c:pt>
                <c:pt idx="5">
                  <c:v>7.97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2782888"/>
        <c:axId val="-2102567768"/>
      </c:barChart>
      <c:catAx>
        <c:axId val="-2102782888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2567768"/>
        <c:crosses val="autoZero"/>
        <c:auto val="1"/>
        <c:lblAlgn val="ctr"/>
        <c:lblOffset val="100"/>
        <c:noMultiLvlLbl val="0"/>
      </c:catAx>
      <c:valAx>
        <c:axId val="-2102567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2782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4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7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2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1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4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5E10-5024-DD48-95B2-0B39A0859A4D}" type="datetimeFigureOut">
              <a:t>16.11.2012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C74A-2AA2-2D4A-A062-3EB5A24FA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2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Stj</a:t>
            </a:r>
            <a:r>
              <a:rPr lang="en-US"/>
              <a:t>órnmálaskörungurinn Churchill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Hannes H. Gissurarson</a:t>
            </a:r>
          </a:p>
          <a:p>
            <a:r>
              <a:rPr lang="en-US"/>
              <a:t>Churchill-kl</a:t>
            </a:r>
            <a:r>
              <a:rPr lang="en-US"/>
              <a:t>úbburinn á Íslandi</a:t>
            </a:r>
            <a:endParaRPr lang="en-US"/>
          </a:p>
          <a:p>
            <a:r>
              <a:rPr lang="en-US"/>
              <a:t>17. n</a:t>
            </a:r>
            <a:r>
              <a:rPr lang="en-US"/>
              <a:t>óvember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Churchill og hitaveitan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„</a:t>
            </a:r>
            <a:r>
              <a:rPr lang="en-US"/>
              <a:t>Ég gat gefið mér tíma til að skoða nýja flugvöllinn, sem við vorum að leggja, og heimsækja gróðurhúsin, þar sem vatnið úr hinum undursamlegu heitu hverum var nýtt. Mér datt strax í hug, að nota mætti hverina til þess að hita Reykjavík upp, og jafnvel í miðju stríðinu reyndi ég að gera mitt besta til þess að leggja því lið. Ég fagna því, að það skuli nú hafa verið framkvæmt.“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5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Fursti Machiavellis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242" cy="4525963"/>
          </a:xfrm>
        </p:spPr>
        <p:txBody>
          <a:bodyPr>
            <a:noAutofit/>
          </a:bodyPr>
          <a:lstStyle/>
          <a:p>
            <a:r>
              <a:rPr lang="en-US" sz="3200"/>
              <a:t>„Ljónið hefur ekki vit á að forðast gildru, og refurinn er varnarlaus gagnvart úlfinum. Þess vegna þarf hann bæði eðli refs til þess að varast gildrur og eðli ljóns til að fæla burt úlfinn.“</a:t>
            </a:r>
            <a:endParaRPr lang="en-US" sz="3200"/>
          </a:p>
        </p:txBody>
      </p:sp>
      <p:pic>
        <p:nvPicPr>
          <p:cNvPr id="6" name="Content Placeholder 5" descr="Santi_di_Tito_-_Niccolo_Machiavelli's_portrai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7" b="-497"/>
          <a:stretch>
            <a:fillRect/>
          </a:stretch>
        </p:blipFill>
        <p:spPr>
          <a:xfrm>
            <a:off x="4981436" y="1600201"/>
            <a:ext cx="3705363" cy="4152512"/>
          </a:xfrm>
        </p:spPr>
      </p:pic>
    </p:spTree>
    <p:extLst>
      <p:ext uri="{BB962C8B-B14F-4D97-AF65-F5344CB8AC3E}">
        <p14:creationId xmlns:p14="http://schemas.microsoft.com/office/powerpoint/2010/main" val="184561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Þrj</a:t>
            </a:r>
            <a:r>
              <a:rPr lang="en-US"/>
              <a:t>ú stef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62895" cy="4525963"/>
          </a:xfrm>
        </p:spPr>
        <p:txBody>
          <a:bodyPr>
            <a:normAutofit/>
          </a:bodyPr>
          <a:lstStyle/>
          <a:p>
            <a:r>
              <a:rPr lang="en-US" sz="3200"/>
              <a:t>Churchill og uppgangur Hitlers</a:t>
            </a:r>
          </a:p>
          <a:p>
            <a:r>
              <a:rPr lang="en-US" sz="3200"/>
              <a:t>Churchill og breska heimsveldið</a:t>
            </a:r>
          </a:p>
          <a:p>
            <a:r>
              <a:rPr lang="en-US" sz="3200"/>
              <a:t>Churchill og s</a:t>
            </a:r>
            <a:r>
              <a:rPr lang="en-US" sz="3200"/>
              <a:t>ósíalisminn</a:t>
            </a:r>
            <a:endParaRPr lang="en-US" sz="3200"/>
          </a:p>
        </p:txBody>
      </p:sp>
      <p:pic>
        <p:nvPicPr>
          <p:cNvPr id="5" name="Content Placeholder 4" descr="Winston_Churchill_1941_photo_by_Yousuf_Kars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1" r="-12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035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Úlfurinn: Hitler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/>
              <a:t>Mistök Chamberlains og margra annarra: Hitler venjulegur stj</a:t>
            </a:r>
            <a:r>
              <a:rPr lang="en-US" sz="3200"/>
              <a:t>órnmálamaður</a:t>
            </a:r>
          </a:p>
          <a:p>
            <a:r>
              <a:rPr lang="en-US" sz="3200"/>
              <a:t>Hann var úlfur í mannsmynd</a:t>
            </a:r>
          </a:p>
          <a:p>
            <a:r>
              <a:rPr lang="en-US" sz="3200"/>
              <a:t>Við hann var ekki hægt að semja</a:t>
            </a:r>
            <a:endParaRPr lang="en-US" sz="3200"/>
          </a:p>
        </p:txBody>
      </p:sp>
      <p:pic>
        <p:nvPicPr>
          <p:cNvPr id="5" name="Content Placeholder 4" descr="Hitlermusso2_edi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b="14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26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Úr frægustu ræðum Churchills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Harðstj</a:t>
            </a:r>
            <a:r>
              <a:rPr lang="en-US"/>
              <a:t>órar ríða tígrisdýrum um víðan völl og þora ekki af baki. Og tígrisdýrin eru að verða soltin (11. nóvember 1937).</a:t>
            </a:r>
          </a:p>
          <a:p>
            <a:r>
              <a:rPr lang="en-US"/>
              <a:t>Ég get ekki sagt hér fyrir um gerðir Rússa. Þeir eru ráðgáta, vafin í leyndardóm, langt inni í dularheimi (1. október 1939).</a:t>
            </a:r>
          </a:p>
        </p:txBody>
      </p:sp>
    </p:spTree>
    <p:extLst>
      <p:ext uri="{BB962C8B-B14F-4D97-AF65-F5344CB8AC3E}">
        <p14:creationId xmlns:p14="http://schemas.microsoft.com/office/powerpoint/2010/main" val="123497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Hinn viðr</a:t>
            </a:r>
            <a:r>
              <a:rPr lang="en-US"/>
              <a:t>áðanlegi uppgangur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Hitler myrti keppinauta s</a:t>
            </a:r>
            <a:r>
              <a:rPr lang="en-US"/>
              <a:t>ína um völd á nótt hinna löngu hnífa 1934</a:t>
            </a:r>
          </a:p>
          <a:p>
            <a:r>
              <a:rPr lang="en-US"/>
              <a:t>Fangelsaði andstæðinga og ofsótti Gyðinga</a:t>
            </a:r>
          </a:p>
          <a:p>
            <a:r>
              <a:rPr lang="en-US"/>
              <a:t>Sendi her inn í Rínarlönd í mars 1936</a:t>
            </a:r>
          </a:p>
          <a:p>
            <a:r>
              <a:rPr lang="en-US"/>
              <a:t>Lagði undir sig Austurríki í mars 1938</a:t>
            </a:r>
          </a:p>
          <a:p>
            <a:r>
              <a:rPr lang="en-US"/>
              <a:t>Fékk Súdetahéruðin með Münchenar-samkomulaginu í september 1938</a:t>
            </a:r>
          </a:p>
          <a:p>
            <a:r>
              <a:rPr lang="en-US"/>
              <a:t>Hernam Bæheim og Mæri í mars 1939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1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</a:t>
            </a:r>
            <a:r>
              <a:rPr lang="en-US"/>
              <a:t>ór-Þýskaland 1939</a:t>
            </a:r>
            <a:endParaRPr lang="en-US"/>
          </a:p>
        </p:txBody>
      </p:sp>
      <p:pic>
        <p:nvPicPr>
          <p:cNvPr id="4" name="Content Placeholder 3" descr="GreatGermany19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26" r="-25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231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Ýmsar hliðar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en-US"/>
              <a:t>ékkóslóvakía var smíðað ríki, ekki sjálfsprottið; Súdeta-Þjóðverjar í minni hluta</a:t>
            </a:r>
          </a:p>
          <a:p>
            <a:r>
              <a:rPr lang="en-US"/>
              <a:t>Fór ekki sömu leið og Sviss, þar sem enginn hópur kúgar annan</a:t>
            </a:r>
          </a:p>
          <a:p>
            <a:r>
              <a:rPr lang="en-US"/>
              <a:t>Pólland og Ungverjaland réðust eins og hrægammar á Tékkóslóvakíu</a:t>
            </a:r>
          </a:p>
          <a:p>
            <a:r>
              <a:rPr lang="en-US"/>
              <a:t>Síðan var röðin komin að Póllandi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Taldi kjark </a:t>
            </a:r>
            <a:r>
              <a:rPr lang="en-US"/>
              <a:t>í þjóð sína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Ég hef ekkert að bjóða nema blóð, strit, tár og svita (13. maí 1949). Áhrif frá Garibaldi 1849</a:t>
            </a:r>
          </a:p>
          <a:p>
            <a:r>
              <a:rPr lang="en-US"/>
              <a:t>Við skulum þv</a:t>
            </a:r>
            <a:r>
              <a:rPr lang="en-US"/>
              <a:t>í ganga uppréttir að skylduverkum vorum, svo að menn segi, ef svo fer, að Bretaveldi standi í þúsund ár: „Sú var ágætust stund þeirra“ (18. júní 1940).</a:t>
            </a:r>
          </a:p>
          <a:p>
            <a:r>
              <a:rPr lang="en-US"/>
              <a:t>Aldrei fyrr hafa jafnmargir staðið í jafnmikilli þakkarskuld við jafnfáa (20. ágúst 1940).</a:t>
            </a:r>
          </a:p>
        </p:txBody>
      </p:sp>
    </p:spTree>
    <p:extLst>
      <p:ext uri="{BB962C8B-B14F-4D97-AF65-F5344CB8AC3E}">
        <p14:creationId xmlns:p14="http://schemas.microsoft.com/office/powerpoint/2010/main" val="343991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Ágætust stund hans 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Stal</a:t>
            </a:r>
            <a:r>
              <a:rPr lang="en-US"/>
              <a:t>ín stakk 27. nóvember 1943 í Teheran upp á því, að 50 þúsund þýskir liðsforingjar yrðu skotnir</a:t>
            </a:r>
          </a:p>
          <a:p>
            <a:r>
              <a:rPr lang="en-US"/>
              <a:t>Churchill: „Ég myndi frekar vilja vera leiddur út í garðinn hér og nú og skjóta mig en að setja slíkan smánarblátt á heiður sjálfs mín og þjóðar minnar.“</a:t>
            </a:r>
          </a:p>
          <a:p>
            <a:r>
              <a:rPr lang="en-US"/>
              <a:t>Roosevelt: „Ég legg til málamiðlun. Ekki ætti að skjóta 50 þúsund, heldur 49 þúsund.“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 kunnri aðalsætt</a:t>
            </a:r>
          </a:p>
        </p:txBody>
      </p:sp>
      <p:pic>
        <p:nvPicPr>
          <p:cNvPr id="4" name="Content Placeholder 3" descr="Blenheim_Palace_cropp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r="9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58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Breska heimsveldið</a:t>
            </a:r>
          </a:p>
        </p:txBody>
      </p:sp>
      <p:pic>
        <p:nvPicPr>
          <p:cNvPr id="4" name="Content Placeholder 3" descr="Map_of_the_British_Empire_in_the_1920'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263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Bretaveldi ekki alvont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Bretar börðust gegn þrælahaldi um heim allan</a:t>
            </a:r>
          </a:p>
          <a:p>
            <a:r>
              <a:rPr lang="en-US"/>
              <a:t>Beittu s</a:t>
            </a:r>
            <a:r>
              <a:rPr lang="en-US"/>
              <a:t>ér fyrir frjálsri verslun og samgöngubótum</a:t>
            </a:r>
          </a:p>
          <a:p>
            <a:r>
              <a:rPr lang="en-US"/>
              <a:t>Stofnuðu réttarríki í nýlendum sínum</a:t>
            </a:r>
          </a:p>
          <a:p>
            <a:r>
              <a:rPr lang="en-US"/>
              <a:t>Hinir kostirnir? Innlend harðstjórn og japönsku og þýsku heimsveldin</a:t>
            </a:r>
          </a:p>
          <a:p>
            <a:r>
              <a:rPr lang="en-US"/>
              <a:t>Græddu Bretar á nýlendum? Græddu nýlendur á Bretum?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 sj</a:t>
            </a:r>
            <a:r>
              <a:rPr lang="en-US"/>
              <a:t>álfstæði Indlands til góðs?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1947: Breska Indland skiptist </a:t>
            </a:r>
            <a:r>
              <a:rPr lang="en-US"/>
              <a:t>í Pakistan og Indland</a:t>
            </a:r>
          </a:p>
          <a:p>
            <a:r>
              <a:rPr lang="en-US"/>
              <a:t>Skiptingin kostaði blóðbað (hugsanlega eina milljón mannslífa</a:t>
            </a:r>
          </a:p>
          <a:p>
            <a:r>
              <a:rPr lang="en-US"/>
              <a:t>10–12 milljónir manna fluttust yfir landamæri</a:t>
            </a:r>
          </a:p>
          <a:p>
            <a:r>
              <a:rPr lang="en-US"/>
              <a:t>Pakistan misheppnað ríki, Indland lengi staðnað, en samt lýðræðisríki</a:t>
            </a:r>
          </a:p>
          <a:p>
            <a:r>
              <a:rPr lang="en-US"/>
              <a:t>Enn deilt um Kasmír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en-US"/>
              <a:t>íðasta nýlendan: Hong Kong</a:t>
            </a:r>
            <a:endParaRPr lang="en-US"/>
          </a:p>
        </p:txBody>
      </p:sp>
      <p:pic>
        <p:nvPicPr>
          <p:cNvPr id="4" name="Content Placeholder 3" descr="Hong_Kong_Skyline_Restitch_-_Dec_20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77" b="-13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660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 frjálsustu hagkerfin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4801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500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Hayek og Churchill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55757" cy="4525963"/>
          </a:xfrm>
        </p:spPr>
        <p:txBody>
          <a:bodyPr>
            <a:normAutofit/>
          </a:bodyPr>
          <a:lstStyle/>
          <a:p>
            <a:r>
              <a:rPr lang="en-US" sz="3200" i="1"/>
              <a:t>Leiðin til </a:t>
            </a:r>
            <a:r>
              <a:rPr lang="en-US" sz="3200" i="1"/>
              <a:t>ánauðar </a:t>
            </a:r>
            <a:r>
              <a:rPr lang="en-US" sz="3200"/>
              <a:t>1944</a:t>
            </a:r>
          </a:p>
          <a:p>
            <a:r>
              <a:rPr lang="en-US" sz="3200"/>
              <a:t>Miðstýrður áætlunarbúskapur leiðir óhjákvæmilega til lögregluríkis</a:t>
            </a:r>
          </a:p>
          <a:p>
            <a:r>
              <a:rPr lang="en-US" sz="3200"/>
              <a:t>Til að skipuleggja atvinnulífið verður fyrst að skipuleggja mennina</a:t>
            </a:r>
          </a:p>
        </p:txBody>
      </p:sp>
      <p:pic>
        <p:nvPicPr>
          <p:cNvPr id="8" name="Content Placeholder 7" descr="Hayek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9656"/>
          <a:stretch>
            <a:fillRect/>
          </a:stretch>
        </p:blipFill>
        <p:spPr>
          <a:xfrm>
            <a:off x="5440430" y="1600200"/>
            <a:ext cx="3246369" cy="3638129"/>
          </a:xfrm>
        </p:spPr>
      </p:pic>
    </p:spTree>
    <p:extLst>
      <p:ext uri="{BB962C8B-B14F-4D97-AF65-F5344CB8AC3E}">
        <p14:creationId xmlns:p14="http://schemas.microsoft.com/office/powerpoint/2010/main" val="2280980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Kosningabar</a:t>
            </a:r>
            <a:r>
              <a:rPr lang="en-US"/>
              <a:t>áttan 1945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Churchill: „Ekkert s</a:t>
            </a:r>
            <a:r>
              <a:rPr lang="en-US"/>
              <a:t>ósíalískt kerfi getur risið án stjórnmálalögreglu. Þar verður alltaf að grípa til einhvers konar Gestapo, hversu mannúðlegar sem fyrirætlanirnar eru í fyrstu.“</a:t>
            </a:r>
          </a:p>
          <a:p>
            <a:r>
              <a:rPr lang="en-US"/>
              <a:t>Attlee: „Þetta er endurvinnsla upp úr fræðilegum kenningum austurrísks prófessors að nafni Friedrich August von Hayek.“</a:t>
            </a:r>
          </a:p>
          <a:p>
            <a:r>
              <a:rPr lang="en-US"/>
              <a:t>Skaðaði Churchill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21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Kalda str</a:t>
            </a:r>
            <a:r>
              <a:rPr lang="en-US"/>
              <a:t>íðið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„Evrópu hefur nú verið skipt með járntjaldi, allt frá Stettin við Eystrasalt til Trieste við Adríahaf.“ Ræða </a:t>
            </a:r>
            <a:r>
              <a:rPr lang="en-US"/>
              <a:t>í Fulton, Missouri, 5. mars 1946</a:t>
            </a:r>
            <a:endParaRPr lang="en-US"/>
          </a:p>
          <a:p>
            <a:r>
              <a:rPr lang="en-US"/>
              <a:t>Churchill s</a:t>
            </a:r>
            <a:r>
              <a:rPr lang="en-US"/>
              <a:t>á skýrar en flestir aðrir, að Stalín var líka úlfur, ekki venjulegur stjórnmálamaður</a:t>
            </a:r>
          </a:p>
          <a:p>
            <a:r>
              <a:rPr lang="en-US"/>
              <a:t>Kalda stríðið snerist um að hefta framrás kommúnista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Churchill, </a:t>
            </a:r>
            <a:r>
              <a:rPr lang="en-US"/>
              <a:t>Ísland og nútíminn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Vildi ekki sterkt Evr</a:t>
            </a:r>
            <a:r>
              <a:rPr lang="en-US"/>
              <a:t>ópuveldi á meginlandinu</a:t>
            </a:r>
          </a:p>
          <a:p>
            <a:r>
              <a:rPr lang="en-US"/>
              <a:t>Kaus bandalag við Bandaríkin og samveldisríkin</a:t>
            </a:r>
          </a:p>
          <a:p>
            <a:r>
              <a:rPr lang="en-US"/>
              <a:t>Vildi rækta hinn engilsaxneska menningararf</a:t>
            </a:r>
          </a:p>
          <a:p>
            <a:r>
              <a:rPr lang="en-US"/>
              <a:t>Næstu nágrannar okkar: Kanada, Bandaríkin, Bretland</a:t>
            </a:r>
          </a:p>
          <a:p>
            <a:r>
              <a:rPr lang="en-US"/>
              <a:t>Eigum hugsanlega meiri samleið með þeim (og Sviss og Noregi) en með Evrópusambandinu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Þ</a:t>
            </a:r>
            <a:r>
              <a:rPr lang="en-US"/>
              <a:t>úsundþjalasmiður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33501" cy="4525963"/>
          </a:xfrm>
        </p:spPr>
        <p:txBody>
          <a:bodyPr>
            <a:noAutofit/>
          </a:bodyPr>
          <a:lstStyle/>
          <a:p>
            <a:r>
              <a:rPr lang="en-US" sz="3200"/>
              <a:t>30. n</a:t>
            </a:r>
            <a:r>
              <a:rPr lang="en-US" sz="3200"/>
              <a:t>óvember </a:t>
            </a:r>
            <a:r>
              <a:rPr lang="en-US" sz="3200"/>
              <a:t>1874–24. jan</a:t>
            </a:r>
            <a:r>
              <a:rPr lang="en-US" sz="3200"/>
              <a:t>úar </a:t>
            </a:r>
            <a:r>
              <a:rPr lang="en-US" sz="3200"/>
              <a:t>1965</a:t>
            </a:r>
          </a:p>
          <a:p>
            <a:r>
              <a:rPr lang="en-US" sz="3200"/>
              <a:t>Liðsforingi </a:t>
            </a:r>
          </a:p>
          <a:p>
            <a:r>
              <a:rPr lang="en-US" sz="3200"/>
              <a:t>Afkastamikill rithöfundur</a:t>
            </a:r>
          </a:p>
          <a:p>
            <a:r>
              <a:rPr lang="en-US" sz="3200"/>
              <a:t>Tómstundamálari</a:t>
            </a:r>
          </a:p>
          <a:p>
            <a:r>
              <a:rPr lang="en-US" sz="3200"/>
              <a:t>Stjórnmálamaður</a:t>
            </a:r>
          </a:p>
          <a:p>
            <a:r>
              <a:rPr lang="en-US" sz="3200"/>
              <a:t>Gleðimaður</a:t>
            </a:r>
            <a:endParaRPr lang="en-US" sz="3200"/>
          </a:p>
        </p:txBody>
      </p:sp>
      <p:pic>
        <p:nvPicPr>
          <p:cNvPr id="6" name="Content Placeholder 5" descr="Churchi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7" r="-15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567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Engilsaxneski arfurinn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Evr</a:t>
            </a:r>
            <a:r>
              <a:rPr lang="en-US"/>
              <a:t>ópski hálfmáninn liggur frá Norður-Ítalíu um Sviss og Niðurlönd til Englands</a:t>
            </a:r>
          </a:p>
          <a:p>
            <a:r>
              <a:rPr lang="en-US"/>
              <a:t>Samkenni: Veikt ríkisvald, öflug borgarastétt</a:t>
            </a:r>
          </a:p>
          <a:p>
            <a:r>
              <a:rPr lang="en-US"/>
              <a:t>Breska byltingin 1689, hin bandaríska 1776</a:t>
            </a:r>
          </a:p>
          <a:p>
            <a:r>
              <a:rPr lang="en-US"/>
              <a:t>Locke: Mennirnir misjafnir, þess vegna þarf að takmarka ríkisvaldið</a:t>
            </a:r>
          </a:p>
          <a:p>
            <a:r>
              <a:rPr lang="en-US"/>
              <a:t>Smith: Sjálfsprottnir siðir, gagnkvæmur hagur, samlífið skipulegt án þess að vera skipulagt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6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Gengishækkunin 1925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242" cy="4525963"/>
          </a:xfrm>
        </p:spPr>
        <p:txBody>
          <a:bodyPr>
            <a:normAutofit/>
          </a:bodyPr>
          <a:lstStyle/>
          <a:p>
            <a:r>
              <a:rPr lang="en-US" sz="3200"/>
              <a:t>Churchill var „fyrir 1914“-maður</a:t>
            </a:r>
          </a:p>
          <a:p>
            <a:r>
              <a:rPr lang="en-US" sz="3200"/>
              <a:t>Gengishækkunin </a:t>
            </a:r>
            <a:r>
              <a:rPr lang="en-US" sz="3200"/>
              <a:t>átti að verða afturhvarf</a:t>
            </a:r>
          </a:p>
          <a:p>
            <a:r>
              <a:rPr lang="en-US" sz="3200"/>
              <a:t>Jón Þorláksson sömu skoðunar</a:t>
            </a:r>
          </a:p>
          <a:p>
            <a:r>
              <a:rPr lang="en-US" sz="3200"/>
              <a:t>Gagnrýni Keynes</a:t>
            </a:r>
            <a:endParaRPr lang="en-US" sz="3200"/>
          </a:p>
        </p:txBody>
      </p:sp>
      <p:pic>
        <p:nvPicPr>
          <p:cNvPr id="5" name="Content Placeholder 4" descr="Jon Thorlakss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7" r="-11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165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Chartwell</a:t>
            </a:r>
          </a:p>
        </p:txBody>
      </p:sp>
      <p:pic>
        <p:nvPicPr>
          <p:cNvPr id="7" name="Content Placeholder 6" descr="Chartwell_Ho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323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Alkunn orðaskipti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Lafði Astor: „Væri </a:t>
            </a:r>
            <a:r>
              <a:rPr lang="en-US"/>
              <a:t>ég konan þín, Winston, þá myndi ég setja eitur út í kaffið þitt.“</a:t>
            </a:r>
          </a:p>
          <a:p>
            <a:r>
              <a:rPr lang="en-US"/>
              <a:t>Churchill: „Væri ég maðurinn þinn, Nancy, þá myndi ég drekka það.“</a:t>
            </a:r>
          </a:p>
          <a:p>
            <a:r>
              <a:rPr lang="en-US"/>
              <a:t>Alkunn ummæli: Gunnar Thoroddsen hermdi þau upp á Lloyd George í fyrirlestri á Sal, þegar ég var í menntaskóla</a:t>
            </a:r>
          </a:p>
          <a:p>
            <a:r>
              <a:rPr lang="en-US"/>
              <a:t>Á prent 1952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Önnur orðaskipti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Bessie Braddock: „Þ</a:t>
            </a:r>
            <a:r>
              <a:rPr lang="en-US"/>
              <a:t>ér eruð drukknir!“</a:t>
            </a:r>
          </a:p>
          <a:p>
            <a:r>
              <a:rPr lang="en-US"/>
              <a:t>Churchill: „Og þér, frú mín góð, eruð ljótar. En það verður runnið af mér í fyrramálið.“</a:t>
            </a:r>
          </a:p>
          <a:p>
            <a:r>
              <a:rPr lang="en-US"/>
              <a:t>Engin heimild til fyrir þeim</a:t>
            </a:r>
          </a:p>
          <a:p>
            <a:r>
              <a:rPr lang="en-US"/>
              <a:t>Önnur gamansaga af Jóni Þorlákssyni og Þórarni á Hjaltabakka: Líka um Churchill og þingmann frá Edinborg</a:t>
            </a:r>
          </a:p>
          <a:p>
            <a:r>
              <a:rPr lang="en-US"/>
              <a:t>Sýnir, að Churchill var þjóðsöguhetja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Goðsagnir um Churchill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Ein j</a:t>
            </a:r>
            <a:r>
              <a:rPr lang="en-US"/>
              <a:t>ákvæð: Bretland hafi staðið eitt eftir uppgjöf Frakklands 1940. — Allt samveldið var með því, Kanada, Ástralía, Nýja Sjáland, Suður-Afríka, jafnvel Indland</a:t>
            </a:r>
          </a:p>
          <a:p>
            <a:r>
              <a:rPr lang="en-US"/>
              <a:t>Ein neikvæð: Churchill og Roosevelt hafi afhent Stalín Austur-Evrópu í Jalta í febrúar 1945. — Þeir reyndu að tryggja lýðræði í Austur-Evrópu, höfðu annan skilning á „áhrifasvæði“ en Stalín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1068</Words>
  <Application>Microsoft Macintosh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Stjórnmálaskörungurinn Churchill</vt:lpstr>
      <vt:lpstr>Af kunnri aðalsætt</vt:lpstr>
      <vt:lpstr>Þúsundþjalasmiður</vt:lpstr>
      <vt:lpstr>Engilsaxneski arfurinn</vt:lpstr>
      <vt:lpstr>Gengishækkunin 1925</vt:lpstr>
      <vt:lpstr>Chartwell</vt:lpstr>
      <vt:lpstr>Alkunn orðaskipti</vt:lpstr>
      <vt:lpstr>Önnur orðaskipti</vt:lpstr>
      <vt:lpstr>Goðsagnir um Churchill</vt:lpstr>
      <vt:lpstr>Churchill og hitaveitan</vt:lpstr>
      <vt:lpstr>Fursti Machiavellis</vt:lpstr>
      <vt:lpstr>Þrjú stef</vt:lpstr>
      <vt:lpstr>Úlfurinn: Hitler</vt:lpstr>
      <vt:lpstr>Úr frægustu ræðum Churchills</vt:lpstr>
      <vt:lpstr>Hinn viðráðanlegi uppgangur</vt:lpstr>
      <vt:lpstr>Stór-Þýskaland 1939</vt:lpstr>
      <vt:lpstr>Ýmsar hliðar</vt:lpstr>
      <vt:lpstr>Taldi kjark í þjóð sína</vt:lpstr>
      <vt:lpstr>Ágætust stund hans …</vt:lpstr>
      <vt:lpstr>Breska heimsveldið</vt:lpstr>
      <vt:lpstr>Bretaveldi ekki alvont</vt:lpstr>
      <vt:lpstr>Var sjálfstæði Indlands til góðs?</vt:lpstr>
      <vt:lpstr>Síðasta nýlendan: Hong Kong</vt:lpstr>
      <vt:lpstr>Sex frjálsustu hagkerfin 2010</vt:lpstr>
      <vt:lpstr>Hayek og Churchill</vt:lpstr>
      <vt:lpstr>Kosningabaráttan 1945</vt:lpstr>
      <vt:lpstr>Kalda stríðið</vt:lpstr>
      <vt:lpstr>Churchill, Ísland og nútíminn</vt:lpstr>
    </vt:vector>
  </TitlesOfParts>
  <Company>Háskóli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Stjórnmálaskörungurinn Churchill</dc:title>
  <dc:creator>Starfsmaður Háskóla Íslands</dc:creator>
  <cp:lastModifiedBy>Starfsmaður Háskóla Íslands</cp:lastModifiedBy>
  <cp:revision>23</cp:revision>
  <dcterms:created xsi:type="dcterms:W3CDTF">2012-11-16T11:19:51Z</dcterms:created>
  <dcterms:modified xsi:type="dcterms:W3CDTF">2012-11-16T17:05:25Z</dcterms:modified>
</cp:coreProperties>
</file>