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xlsx" ContentType="application/vnd.openxmlformats-officedocument.spreadsheetml.sheet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charts/chart9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0.xml" ContentType="application/vnd.openxmlformats-officedocument.drawingml.chart+xml"/>
  <Override PartName="/ppt/notesSlides/notesSlide16.xml" ContentType="application/vnd.openxmlformats-officedocument.presentationml.notesSlide+xml"/>
  <Override PartName="/ppt/charts/chart11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2.xml" ContentType="application/vnd.openxmlformats-officedocument.drawingml.chart+xml"/>
  <Override PartName="/ppt/notesSlides/notesSlide19.xml" ContentType="application/vnd.openxmlformats-officedocument.presentationml.notesSlide+xml"/>
  <Override PartName="/ppt/charts/chart13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14.xml" ContentType="application/vnd.openxmlformats-officedocument.drawingml.chart+xml"/>
  <Override PartName="/ppt/notesSlides/notesSlide22.xml" ContentType="application/vnd.openxmlformats-officedocument.presentationml.notesSlide+xml"/>
  <Override PartName="/ppt/charts/chart15.xml" ContentType="application/vnd.openxmlformats-officedocument.drawingml.chart+xml"/>
  <Override PartName="/ppt/notesSlides/notesSlide23.xml" ContentType="application/vnd.openxmlformats-officedocument.presentationml.notesSlide+xml"/>
  <Override PartName="/ppt/charts/chart16.xml" ContentType="application/vnd.openxmlformats-officedocument.drawingml.chart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17.xml" ContentType="application/vnd.openxmlformats-officedocument.drawingml.chart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18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1"/>
  </p:notesMasterIdLst>
  <p:sldIdLst>
    <p:sldId id="258" r:id="rId2"/>
    <p:sldId id="407" r:id="rId3"/>
    <p:sldId id="408" r:id="rId4"/>
    <p:sldId id="401" r:id="rId5"/>
    <p:sldId id="322" r:id="rId6"/>
    <p:sldId id="323" r:id="rId7"/>
    <p:sldId id="324" r:id="rId8"/>
    <p:sldId id="395" r:id="rId9"/>
    <p:sldId id="310" r:id="rId10"/>
    <p:sldId id="325" r:id="rId11"/>
    <p:sldId id="349" r:id="rId12"/>
    <p:sldId id="316" r:id="rId13"/>
    <p:sldId id="317" r:id="rId14"/>
    <p:sldId id="319" r:id="rId15"/>
    <p:sldId id="403" r:id="rId16"/>
    <p:sldId id="402" r:id="rId17"/>
    <p:sldId id="320" r:id="rId18"/>
    <p:sldId id="342" r:id="rId19"/>
    <p:sldId id="389" r:id="rId20"/>
    <p:sldId id="343" r:id="rId21"/>
    <p:sldId id="373" r:id="rId22"/>
    <p:sldId id="344" r:id="rId23"/>
    <p:sldId id="390" r:id="rId24"/>
    <p:sldId id="348" r:id="rId25"/>
    <p:sldId id="404" r:id="rId26"/>
    <p:sldId id="313" r:id="rId27"/>
    <p:sldId id="315" r:id="rId28"/>
    <p:sldId id="346" r:id="rId29"/>
    <p:sldId id="326" r:id="rId30"/>
    <p:sldId id="328" r:id="rId31"/>
    <p:sldId id="400" r:id="rId32"/>
    <p:sldId id="330" r:id="rId33"/>
    <p:sldId id="331" r:id="rId34"/>
    <p:sldId id="333" r:id="rId35"/>
    <p:sldId id="378" r:id="rId36"/>
    <p:sldId id="406" r:id="rId37"/>
    <p:sldId id="336" r:id="rId38"/>
    <p:sldId id="379" r:id="rId39"/>
    <p:sldId id="380" r:id="rId40"/>
    <p:sldId id="341" r:id="rId41"/>
    <p:sldId id="409" r:id="rId42"/>
    <p:sldId id="340" r:id="rId43"/>
    <p:sldId id="410" r:id="rId44"/>
    <p:sldId id="374" r:id="rId45"/>
    <p:sldId id="375" r:id="rId46"/>
    <p:sldId id="376" r:id="rId47"/>
    <p:sldId id="381" r:id="rId48"/>
    <p:sldId id="327" r:id="rId49"/>
    <p:sldId id="351" r:id="rId50"/>
    <p:sldId id="352" r:id="rId51"/>
    <p:sldId id="353" r:id="rId52"/>
    <p:sldId id="265" r:id="rId53"/>
    <p:sldId id="267" r:id="rId54"/>
    <p:sldId id="397" r:id="rId55"/>
    <p:sldId id="270" r:id="rId56"/>
    <p:sldId id="368" r:id="rId57"/>
    <p:sldId id="382" r:id="rId58"/>
    <p:sldId id="377" r:id="rId59"/>
    <p:sldId id="354" r:id="rId60"/>
    <p:sldId id="355" r:id="rId61"/>
    <p:sldId id="411" r:id="rId62"/>
    <p:sldId id="405" r:id="rId63"/>
    <p:sldId id="391" r:id="rId64"/>
    <p:sldId id="388" r:id="rId65"/>
    <p:sldId id="350" r:id="rId66"/>
    <p:sldId id="361" r:id="rId67"/>
    <p:sldId id="367" r:id="rId68"/>
    <p:sldId id="392" r:id="rId69"/>
    <p:sldId id="299" r:id="rId7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-33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1" Type="http://schemas.openxmlformats.org/officeDocument/2006/relationships/notesMaster" Target="notesMasters/notesMaster1.xml"/><Relationship Id="rId72" Type="http://schemas.openxmlformats.org/officeDocument/2006/relationships/printerSettings" Target="printerSettings/printerSettings1.bin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presProps" Target="presProps.xml"/><Relationship Id="rId74" Type="http://schemas.openxmlformats.org/officeDocument/2006/relationships/viewProps" Target="viewProps.xml"/><Relationship Id="rId75" Type="http://schemas.openxmlformats.org/officeDocument/2006/relationships/theme" Target="theme/theme1.xml"/><Relationship Id="rId76" Type="http://schemas.openxmlformats.org/officeDocument/2006/relationships/tableStyles" Target="tableStyle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8.xlsx"/><Relationship Id="rId2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Vísitala atvinnufrelsis í heiminum: Meðaltal</c:v>
                </c:pt>
              </c:strCache>
            </c:strRef>
          </c:tx>
          <c:spPr>
            <a:ln w="50800"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numRef>
              <c:f>Sheet1!$A$2:$A$7</c:f>
              <c:numCache>
                <c:formatCode>General</c:formatCode>
                <c:ptCount val="6"/>
                <c:pt idx="0">
                  <c:v>1980.0</c:v>
                </c:pt>
                <c:pt idx="1">
                  <c:v>1985.0</c:v>
                </c:pt>
                <c:pt idx="2">
                  <c:v>1990.0</c:v>
                </c:pt>
                <c:pt idx="3">
                  <c:v>2000.0</c:v>
                </c:pt>
                <c:pt idx="4">
                  <c:v>2005.0</c:v>
                </c:pt>
                <c:pt idx="5">
                  <c:v>2010.0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5.3</c:v>
                </c:pt>
                <c:pt idx="1">
                  <c:v>5.37</c:v>
                </c:pt>
                <c:pt idx="2">
                  <c:v>5.76</c:v>
                </c:pt>
                <c:pt idx="3">
                  <c:v>6.71</c:v>
                </c:pt>
                <c:pt idx="4">
                  <c:v>6.819999999999998</c:v>
                </c:pt>
                <c:pt idx="5">
                  <c:v>6.83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5015320"/>
        <c:axId val="2125018328"/>
      </c:lineChart>
      <c:catAx>
        <c:axId val="2125015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25018328"/>
        <c:crosses val="autoZero"/>
        <c:auto val="1"/>
        <c:lblAlgn val="ctr"/>
        <c:lblOffset val="100"/>
        <c:noMultiLvlLbl val="0"/>
      </c:catAx>
      <c:valAx>
        <c:axId val="2125018328"/>
        <c:scaling>
          <c:orientation val="minMax"/>
          <c:min val="5.2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25015320"/>
        <c:crosses val="autoZero"/>
        <c:crossBetween val="between"/>
      </c:valAx>
      <c:spPr>
        <a:noFill/>
        <a:ln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Gini-stuðlar SÓ 2004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6"/>
            <c:invertIfNegative val="0"/>
            <c:bubble3D val="0"/>
          </c:dPt>
          <c:cat>
            <c:strRef>
              <c:f>Sheet1!$A$2:$A$8</c:f>
              <c:strCache>
                <c:ptCount val="7"/>
                <c:pt idx="0">
                  <c:v>Ísland 2004</c:v>
                </c:pt>
                <c:pt idx="1">
                  <c:v>Bretland</c:v>
                </c:pt>
                <c:pt idx="2">
                  <c:v>Finnland</c:v>
                </c:pt>
                <c:pt idx="3">
                  <c:v>Noregur</c:v>
                </c:pt>
                <c:pt idx="4">
                  <c:v>Ísland 1995</c:v>
                </c:pt>
                <c:pt idx="5">
                  <c:v>Danmörk</c:v>
                </c:pt>
                <c:pt idx="6">
                  <c:v>Svíþjóð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0.35</c:v>
                </c:pt>
                <c:pt idx="1">
                  <c:v>0.34</c:v>
                </c:pt>
                <c:pt idx="2">
                  <c:v>0.25</c:v>
                </c:pt>
                <c:pt idx="3">
                  <c:v>0.25</c:v>
                </c:pt>
                <c:pt idx="4">
                  <c:v>0.25</c:v>
                </c:pt>
                <c:pt idx="5">
                  <c:v>0.24</c:v>
                </c:pt>
                <c:pt idx="6">
                  <c:v>0.23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0877080"/>
        <c:axId val="2059382808"/>
      </c:barChart>
      <c:catAx>
        <c:axId val="2090877080"/>
        <c:scaling>
          <c:orientation val="minMax"/>
        </c:scaling>
        <c:delete val="0"/>
        <c:axPos val="l"/>
        <c:majorTickMark val="out"/>
        <c:minorTickMark val="none"/>
        <c:tickLblPos val="nextTo"/>
        <c:crossAx val="2059382808"/>
        <c:crosses val="autoZero"/>
        <c:auto val="1"/>
        <c:lblAlgn val="ctr"/>
        <c:lblOffset val="100"/>
        <c:noMultiLvlLbl val="0"/>
      </c:catAx>
      <c:valAx>
        <c:axId val="205938280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20908770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Gini-stuðlar ESB 2004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Bretland</c:v>
                </c:pt>
                <c:pt idx="1">
                  <c:v>Noregur</c:v>
                </c:pt>
                <c:pt idx="2">
                  <c:v>Finnland</c:v>
                </c:pt>
                <c:pt idx="3">
                  <c:v>Ísland</c:v>
                </c:pt>
                <c:pt idx="4">
                  <c:v>Danmörk</c:v>
                </c:pt>
                <c:pt idx="5">
                  <c:v>Svíþjóð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0.34</c:v>
                </c:pt>
                <c:pt idx="1">
                  <c:v>0.28</c:v>
                </c:pt>
                <c:pt idx="2">
                  <c:v>0.26</c:v>
                </c:pt>
                <c:pt idx="3">
                  <c:v>0.25</c:v>
                </c:pt>
                <c:pt idx="4">
                  <c:v>0.24</c:v>
                </c:pt>
                <c:pt idx="5">
                  <c:v>0.23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58493064"/>
        <c:axId val="2059169112"/>
      </c:barChart>
      <c:catAx>
        <c:axId val="2058493064"/>
        <c:scaling>
          <c:orientation val="minMax"/>
        </c:scaling>
        <c:delete val="0"/>
        <c:axPos val="l"/>
        <c:majorTickMark val="out"/>
        <c:minorTickMark val="none"/>
        <c:tickLblPos val="nextTo"/>
        <c:crossAx val="2059169112"/>
        <c:crosses val="autoZero"/>
        <c:auto val="1"/>
        <c:lblAlgn val="ctr"/>
        <c:lblOffset val="100"/>
        <c:noMultiLvlLbl val="0"/>
      </c:catAx>
      <c:valAx>
        <c:axId val="205916911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20584930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Skatthlutfall af fyrirtækjum</c:v>
                </c:pt>
              </c:strCache>
            </c:strRef>
          </c:tx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1985.0</c:v>
                </c:pt>
                <c:pt idx="1">
                  <c:v>1990.0</c:v>
                </c:pt>
                <c:pt idx="2">
                  <c:v>1995.0</c:v>
                </c:pt>
                <c:pt idx="3">
                  <c:v>2000.0</c:v>
                </c:pt>
                <c:pt idx="4">
                  <c:v>2003.0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50.0</c:v>
                </c:pt>
                <c:pt idx="1">
                  <c:v>45.0</c:v>
                </c:pt>
                <c:pt idx="2">
                  <c:v>33.0</c:v>
                </c:pt>
                <c:pt idx="3">
                  <c:v>30.0</c:v>
                </c:pt>
                <c:pt idx="4">
                  <c:v>18.0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1115784"/>
        <c:axId val="2091109736"/>
      </c:line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Skatttekjur í % af VLF</c:v>
                </c:pt>
              </c:strCache>
            </c:strRef>
          </c:tx>
          <c:marker>
            <c:symbol val="none"/>
          </c:marker>
          <c:cat>
            <c:numRef>
              <c:f>Sheet1!$A$2:$A$6</c:f>
              <c:numCache>
                <c:formatCode>General</c:formatCode>
                <c:ptCount val="5"/>
                <c:pt idx="0">
                  <c:v>1985.0</c:v>
                </c:pt>
                <c:pt idx="1">
                  <c:v>1990.0</c:v>
                </c:pt>
                <c:pt idx="2">
                  <c:v>1995.0</c:v>
                </c:pt>
                <c:pt idx="3">
                  <c:v>2000.0</c:v>
                </c:pt>
                <c:pt idx="4">
                  <c:v>2003.0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0.9</c:v>
                </c:pt>
                <c:pt idx="1">
                  <c:v>0.9</c:v>
                </c:pt>
                <c:pt idx="2">
                  <c:v>1.0</c:v>
                </c:pt>
                <c:pt idx="3">
                  <c:v>1.5</c:v>
                </c:pt>
                <c:pt idx="4">
                  <c:v>1.5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1070584"/>
        <c:axId val="2091095928"/>
      </c:lineChart>
      <c:catAx>
        <c:axId val="2091115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91109736"/>
        <c:crosses val="autoZero"/>
        <c:auto val="1"/>
        <c:lblAlgn val="ctr"/>
        <c:lblOffset val="100"/>
        <c:noMultiLvlLbl val="0"/>
      </c:catAx>
      <c:valAx>
        <c:axId val="2091109736"/>
        <c:scaling>
          <c:orientation val="minMax"/>
          <c:min val="15.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Skatthlutfall af fyrirtækjum</a:t>
                </a:r>
              </a:p>
            </c:rich>
          </c:tx>
          <c:layout>
            <c:manualLayout>
              <c:xMode val="edge"/>
              <c:yMode val="edge"/>
              <c:x val="0.0"/>
              <c:y val="0.35384955643693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091115784"/>
        <c:crosses val="autoZero"/>
        <c:crossBetween val="between"/>
      </c:valAx>
      <c:valAx>
        <c:axId val="2091095928"/>
        <c:scaling>
          <c:orientation val="minMax"/>
          <c:min val="0.8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Skatttekjur í % af VLF</a:t>
                </a:r>
              </a:p>
            </c:rich>
          </c:tx>
          <c:layout>
            <c:manualLayout>
              <c:xMode val="edge"/>
              <c:yMode val="edge"/>
              <c:x val="0.823884271410518"/>
              <c:y val="0.3482374911151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2091070584"/>
        <c:crosses val="max"/>
        <c:crossBetween val="between"/>
      </c:valAx>
      <c:catAx>
        <c:axId val="20910705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91095928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Erlendar skuldir í millj. kr.</c:v>
                </c:pt>
              </c:strCache>
            </c:strRef>
          </c:tx>
          <c:marker>
            <c:symbol val="none"/>
          </c:marker>
          <c:cat>
            <c:numRef>
              <c:f>Sheet1!$A$2:$A$92</c:f>
              <c:numCache>
                <c:formatCode>General</c:formatCode>
                <c:ptCount val="91"/>
                <c:pt idx="0">
                  <c:v>1989.0</c:v>
                </c:pt>
                <c:pt idx="12">
                  <c:v>1992.0</c:v>
                </c:pt>
                <c:pt idx="24">
                  <c:v>1995.0</c:v>
                </c:pt>
                <c:pt idx="36">
                  <c:v>1998.0</c:v>
                </c:pt>
                <c:pt idx="48">
                  <c:v>2001.0</c:v>
                </c:pt>
                <c:pt idx="60">
                  <c:v>2004.0</c:v>
                </c:pt>
                <c:pt idx="72">
                  <c:v>2007.0</c:v>
                </c:pt>
                <c:pt idx="84">
                  <c:v>2010.0</c:v>
                </c:pt>
              </c:numCache>
            </c:numRef>
          </c:cat>
          <c:val>
            <c:numRef>
              <c:f>Sheet1!$B$2:$B$92</c:f>
              <c:numCache>
                <c:formatCode>General</c:formatCode>
                <c:ptCount val="91"/>
                <c:pt idx="0">
                  <c:v>194669.0</c:v>
                </c:pt>
                <c:pt idx="1">
                  <c:v>195946.0</c:v>
                </c:pt>
                <c:pt idx="2">
                  <c:v>201942.0</c:v>
                </c:pt>
                <c:pt idx="3">
                  <c:v>194410.0</c:v>
                </c:pt>
                <c:pt idx="4">
                  <c:v>202025.0</c:v>
                </c:pt>
                <c:pt idx="5">
                  <c:v>205238.0</c:v>
                </c:pt>
                <c:pt idx="6">
                  <c:v>221482.0</c:v>
                </c:pt>
                <c:pt idx="7">
                  <c:v>214365.0</c:v>
                </c:pt>
                <c:pt idx="8">
                  <c:v>218737.0</c:v>
                </c:pt>
                <c:pt idx="9">
                  <c:v>232376.0</c:v>
                </c:pt>
                <c:pt idx="10">
                  <c:v>225065.0</c:v>
                </c:pt>
                <c:pt idx="11">
                  <c:v>230404.0</c:v>
                </c:pt>
                <c:pt idx="12">
                  <c:v>257450.0</c:v>
                </c:pt>
                <c:pt idx="13">
                  <c:v>263395.0</c:v>
                </c:pt>
                <c:pt idx="14">
                  <c:v>291012.0</c:v>
                </c:pt>
                <c:pt idx="15">
                  <c:v>285011.0</c:v>
                </c:pt>
                <c:pt idx="16">
                  <c:v>292817.0</c:v>
                </c:pt>
                <c:pt idx="17">
                  <c:v>304139.0</c:v>
                </c:pt>
                <c:pt idx="18">
                  <c:v>288975.0</c:v>
                </c:pt>
                <c:pt idx="19">
                  <c:v>287859.0</c:v>
                </c:pt>
                <c:pt idx="20">
                  <c:v>283089.0</c:v>
                </c:pt>
                <c:pt idx="21">
                  <c:v>283805.0</c:v>
                </c:pt>
                <c:pt idx="22">
                  <c:v>284432.0</c:v>
                </c:pt>
                <c:pt idx="23">
                  <c:v>284897.0</c:v>
                </c:pt>
                <c:pt idx="24">
                  <c:v>286891.0</c:v>
                </c:pt>
                <c:pt idx="25">
                  <c:v>293552.0</c:v>
                </c:pt>
                <c:pt idx="26">
                  <c:v>292463.0</c:v>
                </c:pt>
                <c:pt idx="27">
                  <c:v>295341.0</c:v>
                </c:pt>
                <c:pt idx="28">
                  <c:v>302855.0</c:v>
                </c:pt>
                <c:pt idx="29">
                  <c:v>303472.0</c:v>
                </c:pt>
                <c:pt idx="30">
                  <c:v>316905.0</c:v>
                </c:pt>
                <c:pt idx="31">
                  <c:v>323335.0</c:v>
                </c:pt>
                <c:pt idx="32">
                  <c:v>339663.0</c:v>
                </c:pt>
                <c:pt idx="33">
                  <c:v>351211.0</c:v>
                </c:pt>
                <c:pt idx="34">
                  <c:v>360536.0</c:v>
                </c:pt>
                <c:pt idx="35">
                  <c:v>377183.0</c:v>
                </c:pt>
                <c:pt idx="36">
                  <c:v>411354.0</c:v>
                </c:pt>
                <c:pt idx="37">
                  <c:v>446307.0</c:v>
                </c:pt>
                <c:pt idx="38">
                  <c:v>478249.0</c:v>
                </c:pt>
                <c:pt idx="39">
                  <c:v>508956.0</c:v>
                </c:pt>
                <c:pt idx="40">
                  <c:v>520789.0</c:v>
                </c:pt>
                <c:pt idx="41">
                  <c:v>542818.0</c:v>
                </c:pt>
                <c:pt idx="42">
                  <c:v>619365.0</c:v>
                </c:pt>
                <c:pt idx="43">
                  <c:v>677926.0</c:v>
                </c:pt>
                <c:pt idx="44">
                  <c:v>731796.0</c:v>
                </c:pt>
                <c:pt idx="45">
                  <c:v>796246.0</c:v>
                </c:pt>
                <c:pt idx="46">
                  <c:v>912387.0</c:v>
                </c:pt>
                <c:pt idx="47">
                  <c:v>936324.0</c:v>
                </c:pt>
                <c:pt idx="48">
                  <c:v>952035.0</c:v>
                </c:pt>
                <c:pt idx="49">
                  <c:v>930259.0</c:v>
                </c:pt>
                <c:pt idx="50">
                  <c:v>918671.0</c:v>
                </c:pt>
                <c:pt idx="51">
                  <c:v>929274.0</c:v>
                </c:pt>
                <c:pt idx="52">
                  <c:v>903117.0</c:v>
                </c:pt>
                <c:pt idx="53">
                  <c:v>893302.0</c:v>
                </c:pt>
                <c:pt idx="54">
                  <c:v>1.008338E6</c:v>
                </c:pt>
                <c:pt idx="55">
                  <c:v>1.068442E6</c:v>
                </c:pt>
                <c:pt idx="56">
                  <c:v>1.174838E6</c:v>
                </c:pt>
                <c:pt idx="57">
                  <c:v>1.265084E6</c:v>
                </c:pt>
                <c:pt idx="58">
                  <c:v>1.392687E6</c:v>
                </c:pt>
                <c:pt idx="59">
                  <c:v>1.51197E6</c:v>
                </c:pt>
                <c:pt idx="60">
                  <c:v>1.66331E6</c:v>
                </c:pt>
                <c:pt idx="61">
                  <c:v>1.797655E6</c:v>
                </c:pt>
                <c:pt idx="62">
                  <c:v>2.262601E6</c:v>
                </c:pt>
                <c:pt idx="63">
                  <c:v>2.396875E6</c:v>
                </c:pt>
                <c:pt idx="64">
                  <c:v>2.932842E6</c:v>
                </c:pt>
                <c:pt idx="65">
                  <c:v>3.845456E6</c:v>
                </c:pt>
                <c:pt idx="66">
                  <c:v>4.544807E6</c:v>
                </c:pt>
                <c:pt idx="67">
                  <c:v>4.385173E6</c:v>
                </c:pt>
                <c:pt idx="68">
                  <c:v>5.192644E6</c:v>
                </c:pt>
                <c:pt idx="69">
                  <c:v>5.308225E6</c:v>
                </c:pt>
                <c:pt idx="70">
                  <c:v>5.589625E6</c:v>
                </c:pt>
                <c:pt idx="71">
                  <c:v>6.580188E6</c:v>
                </c:pt>
                <c:pt idx="72">
                  <c:v>7.431162E6</c:v>
                </c:pt>
                <c:pt idx="73">
                  <c:v>9.733864E6</c:v>
                </c:pt>
                <c:pt idx="74">
                  <c:v>1.0315848E7</c:v>
                </c:pt>
                <c:pt idx="75">
                  <c:v>1.2240113E7</c:v>
                </c:pt>
                <c:pt idx="76">
                  <c:v>1.4792136E7</c:v>
                </c:pt>
                <c:pt idx="77">
                  <c:v>1.4023427E7</c:v>
                </c:pt>
                <c:pt idx="78">
                  <c:v>1.5121531E7</c:v>
                </c:pt>
                <c:pt idx="79">
                  <c:v>1.571046E7</c:v>
                </c:pt>
                <c:pt idx="80">
                  <c:v>1.5166856E7</c:v>
                </c:pt>
                <c:pt idx="81">
                  <c:v>1.5057412E7</c:v>
                </c:pt>
                <c:pt idx="82">
                  <c:v>1.4901981E7</c:v>
                </c:pt>
                <c:pt idx="83">
                  <c:v>1.4063265E7</c:v>
                </c:pt>
                <c:pt idx="84">
                  <c:v>1.3864838E7</c:v>
                </c:pt>
                <c:pt idx="85">
                  <c:v>1.4329362E7</c:v>
                </c:pt>
                <c:pt idx="86">
                  <c:v>1.4184507E7</c:v>
                </c:pt>
                <c:pt idx="87">
                  <c:v>1.3778884E7</c:v>
                </c:pt>
                <c:pt idx="88">
                  <c:v>1.3595373E7</c:v>
                </c:pt>
                <c:pt idx="89">
                  <c:v>1.368731E7</c:v>
                </c:pt>
                <c:pt idx="90">
                  <c:v>1.3373642E7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1588216"/>
        <c:axId val="2091577576"/>
      </c:lineChart>
      <c:catAx>
        <c:axId val="2091588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91577576"/>
        <c:crosses val="autoZero"/>
        <c:auto val="1"/>
        <c:lblAlgn val="ctr"/>
        <c:lblOffset val="100"/>
        <c:tickLblSkip val="2"/>
        <c:tickMarkSkip val="4"/>
        <c:noMultiLvlLbl val="0"/>
      </c:catAx>
      <c:valAx>
        <c:axId val="20915775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915882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VLF/mann 2010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VLF/mann 2010</c:v>
                </c:pt>
              </c:strCache>
            </c:strRef>
          </c:tx>
          <c:spPr>
            <a:solidFill>
              <a:schemeClr val="tx1"/>
            </a:solidFill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c:spPr>
          </c:dPt>
          <c:dPt>
            <c:idx val="1"/>
            <c:invertIfNegative val="0"/>
            <c:bubble3D val="0"/>
            <c:spPr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c:spPr>
          </c:dPt>
          <c:dPt>
            <c:idx val="2"/>
            <c:invertIfNegative val="0"/>
            <c:bubble3D val="0"/>
            <c:spPr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c:spPr>
          </c:dPt>
          <c:dPt>
            <c:idx val="3"/>
            <c:invertIfNegative val="0"/>
            <c:bubble3D val="0"/>
            <c:spPr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c:spPr>
          </c:dPt>
          <c:cat>
            <c:strRef>
              <c:f>Sheet1!$A$2:$A$5</c:f>
              <c:strCache>
                <c:ptCount val="4"/>
                <c:pt idx="0">
                  <c:v>Frjálsust</c:v>
                </c:pt>
                <c:pt idx="1">
                  <c:v>Næstfrjálsust</c:v>
                </c:pt>
                <c:pt idx="2">
                  <c:v>Næstófrjálsust</c:v>
                </c:pt>
                <c:pt idx="3">
                  <c:v>Ófrjálsust</c:v>
                </c:pt>
              </c:strCache>
            </c:strRef>
          </c:cat>
          <c:val>
            <c:numRef>
              <c:f>Sheet1!$B$2:$B$5</c:f>
              <c:numCache>
                <c:formatCode>"$"#,##0</c:formatCode>
                <c:ptCount val="4"/>
                <c:pt idx="0">
                  <c:v>37691.0</c:v>
                </c:pt>
                <c:pt idx="1">
                  <c:v>16957.0</c:v>
                </c:pt>
                <c:pt idx="2">
                  <c:v>6596.0</c:v>
                </c:pt>
                <c:pt idx="3">
                  <c:v>5188.0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1659704"/>
        <c:axId val="2091582424"/>
      </c:barChart>
      <c:catAx>
        <c:axId val="2091659704"/>
        <c:scaling>
          <c:orientation val="minMax"/>
        </c:scaling>
        <c:delete val="0"/>
        <c:axPos val="l"/>
        <c:majorTickMark val="out"/>
        <c:minorTickMark val="none"/>
        <c:tickLblPos val="nextTo"/>
        <c:crossAx val="2091582424"/>
        <c:crosses val="autoZero"/>
        <c:auto val="1"/>
        <c:lblAlgn val="ctr"/>
        <c:lblOffset val="100"/>
        <c:noMultiLvlLbl val="0"/>
      </c:catAx>
      <c:valAx>
        <c:axId val="2091582424"/>
        <c:scaling>
          <c:orientation val="minMax"/>
        </c:scaling>
        <c:delete val="0"/>
        <c:axPos val="b"/>
        <c:majorGridlines/>
        <c:numFmt formatCode="&quot;$&quot;#,##0" sourceLinked="1"/>
        <c:majorTickMark val="out"/>
        <c:minorTickMark val="none"/>
        <c:tickLblPos val="nextTo"/>
        <c:crossAx val="2091659704"/>
        <c:crosses val="autoZero"/>
        <c:crossBetween val="between"/>
        <c:majorUnit val="10000.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Hlutur tekjulægstu 10% 2000–2010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Frjálsust</c:v>
                </c:pt>
                <c:pt idx="1">
                  <c:v>Næstfrjálsust</c:v>
                </c:pt>
                <c:pt idx="2">
                  <c:v>Næstófrjálsust</c:v>
                </c:pt>
                <c:pt idx="3">
                  <c:v>Ófrjálsust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2.75</c:v>
                </c:pt>
                <c:pt idx="1">
                  <c:v>2.26</c:v>
                </c:pt>
                <c:pt idx="2">
                  <c:v>2.37</c:v>
                </c:pt>
                <c:pt idx="3">
                  <c:v>2.56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1421896"/>
        <c:axId val="2091892392"/>
      </c:barChart>
      <c:catAx>
        <c:axId val="2091421896"/>
        <c:scaling>
          <c:orientation val="minMax"/>
        </c:scaling>
        <c:delete val="0"/>
        <c:axPos val="l"/>
        <c:majorTickMark val="out"/>
        <c:minorTickMark val="none"/>
        <c:tickLblPos val="nextTo"/>
        <c:crossAx val="2091892392"/>
        <c:crosses val="autoZero"/>
        <c:auto val="1"/>
        <c:lblAlgn val="ctr"/>
        <c:lblOffset val="100"/>
        <c:noMultiLvlLbl val="0"/>
      </c:catAx>
      <c:valAx>
        <c:axId val="209189239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20914218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Tekjur 10% tekjulægstu 2010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Tekjur 10% tekjulægstu 2010</c:v>
                </c:pt>
              </c:strCache>
            </c:strRef>
          </c:tx>
          <c:spPr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c:spPr>
          <c:invertIfNegative val="0"/>
          <c:cat>
            <c:strRef>
              <c:f>Sheet1!$A$2:$A$5</c:f>
              <c:strCache>
                <c:ptCount val="4"/>
                <c:pt idx="0">
                  <c:v>Frjálsust</c:v>
                </c:pt>
                <c:pt idx="1">
                  <c:v>Næstfrjálsust</c:v>
                </c:pt>
                <c:pt idx="2">
                  <c:v>Næstófrjálsust</c:v>
                </c:pt>
                <c:pt idx="3">
                  <c:v>Ófrjálsust</c:v>
                </c:pt>
              </c:strCache>
            </c:strRef>
          </c:cat>
          <c:val>
            <c:numRef>
              <c:f>Sheet1!$B$2:$B$5</c:f>
              <c:numCache>
                <c:formatCode>"$"#,##0</c:formatCode>
                <c:ptCount val="4"/>
                <c:pt idx="0">
                  <c:v>11382.0</c:v>
                </c:pt>
                <c:pt idx="1">
                  <c:v>3402.0</c:v>
                </c:pt>
                <c:pt idx="2">
                  <c:v>1733.0</c:v>
                </c:pt>
                <c:pt idx="3">
                  <c:v>1209.0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83624296"/>
        <c:axId val="2083602600"/>
      </c:barChart>
      <c:catAx>
        <c:axId val="2083624296"/>
        <c:scaling>
          <c:orientation val="minMax"/>
        </c:scaling>
        <c:delete val="0"/>
        <c:axPos val="l"/>
        <c:majorTickMark val="out"/>
        <c:minorTickMark val="none"/>
        <c:tickLblPos val="nextTo"/>
        <c:crossAx val="2083602600"/>
        <c:crosses val="autoZero"/>
        <c:auto val="1"/>
        <c:lblAlgn val="ctr"/>
        <c:lblOffset val="100"/>
        <c:noMultiLvlLbl val="0"/>
      </c:catAx>
      <c:valAx>
        <c:axId val="2083602600"/>
        <c:scaling>
          <c:orientation val="minMax"/>
        </c:scaling>
        <c:delete val="0"/>
        <c:axPos val="b"/>
        <c:majorGridlines/>
        <c:numFmt formatCode="&quot;$&quot;#,##0" sourceLinked="1"/>
        <c:majorTickMark val="out"/>
        <c:minorTickMark val="none"/>
        <c:tickLblPos val="nextTo"/>
        <c:crossAx val="2083624296"/>
        <c:crosses val="autoZero"/>
        <c:crossBetween val="between"/>
        <c:majorUnit val="2000.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VLF/mann</c:v>
                </c:pt>
              </c:strCache>
            </c:strRef>
          </c:tx>
          <c:invertIfNegative val="0"/>
          <c:dPt>
            <c:idx val="3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4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6"/>
            <c:invertIfNegative val="0"/>
            <c:bubble3D val="0"/>
            <c:spPr>
              <a:solidFill>
                <a:schemeClr val="accent2"/>
              </a:solidFill>
            </c:spPr>
          </c:dPt>
          <c:cat>
            <c:strRef>
              <c:f>Sheet1!$A$2:$A$8</c:f>
              <c:strCache>
                <c:ptCount val="7"/>
                <c:pt idx="0">
                  <c:v>Minnesota</c:v>
                </c:pt>
                <c:pt idx="1">
                  <c:v>Suður-Dakóta</c:v>
                </c:pt>
                <c:pt idx="2">
                  <c:v>Manitoba</c:v>
                </c:pt>
                <c:pt idx="3">
                  <c:v>Svíþjóð</c:v>
                </c:pt>
                <c:pt idx="4">
                  <c:v>Ísland</c:v>
                </c:pt>
                <c:pt idx="5">
                  <c:v>Danmörk</c:v>
                </c:pt>
                <c:pt idx="6">
                  <c:v>Finnland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50582.0</c:v>
                </c:pt>
                <c:pt idx="1">
                  <c:v>46451.0</c:v>
                </c:pt>
                <c:pt idx="2">
                  <c:v>42810.0</c:v>
                </c:pt>
                <c:pt idx="3">
                  <c:v>39300.0</c:v>
                </c:pt>
                <c:pt idx="4">
                  <c:v>37300.0</c:v>
                </c:pt>
                <c:pt idx="5">
                  <c:v>36900.0</c:v>
                </c:pt>
                <c:pt idx="6">
                  <c:v>35200.0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83791448"/>
        <c:axId val="2095056648"/>
      </c:barChart>
      <c:catAx>
        <c:axId val="2083791448"/>
        <c:scaling>
          <c:orientation val="minMax"/>
        </c:scaling>
        <c:delete val="0"/>
        <c:axPos val="l"/>
        <c:majorTickMark val="out"/>
        <c:minorTickMark val="none"/>
        <c:tickLblPos val="nextTo"/>
        <c:crossAx val="2095056648"/>
        <c:crosses val="autoZero"/>
        <c:auto val="1"/>
        <c:lblAlgn val="ctr"/>
        <c:lblOffset val="100"/>
        <c:noMultiLvlLbl val="0"/>
      </c:catAx>
      <c:valAx>
        <c:axId val="209505664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20837914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%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af</a:t>
            </a:r>
            <a:r>
              <a:rPr lang="en-US" baseline="0" dirty="0" smtClean="0"/>
              <a:t> VLF/</a:t>
            </a:r>
            <a:r>
              <a:rPr lang="en-US" baseline="0" dirty="0" err="1" smtClean="0"/>
              <a:t>mann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í</a:t>
            </a:r>
            <a:r>
              <a:rPr lang="en-US" baseline="0" dirty="0" smtClean="0"/>
              <a:t> BNA</a:t>
            </a:r>
            <a:endParaRPr lang="en-US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0854418197725284"/>
          <c:y val="0.119873494325959"/>
          <c:w val="0.883453387770973"/>
          <c:h val="0.73975947218304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marker>
            <c:symbol val="none"/>
          </c:marker>
          <c:cat>
            <c:numRef>
              <c:f>Sheet1!$A$2:$A$48</c:f>
              <c:numCache>
                <c:formatCode>General</c:formatCode>
                <c:ptCount val="47"/>
                <c:pt idx="0">
                  <c:v>1964.0</c:v>
                </c:pt>
                <c:pt idx="1">
                  <c:v>1965.0</c:v>
                </c:pt>
                <c:pt idx="2">
                  <c:v>1966.0</c:v>
                </c:pt>
                <c:pt idx="3">
                  <c:v>1967.0</c:v>
                </c:pt>
                <c:pt idx="4">
                  <c:v>1968.0</c:v>
                </c:pt>
                <c:pt idx="5">
                  <c:v>1969.0</c:v>
                </c:pt>
                <c:pt idx="6">
                  <c:v>1970.0</c:v>
                </c:pt>
                <c:pt idx="7">
                  <c:v>1971.0</c:v>
                </c:pt>
                <c:pt idx="8">
                  <c:v>1972.0</c:v>
                </c:pt>
                <c:pt idx="9">
                  <c:v>1973.0</c:v>
                </c:pt>
                <c:pt idx="10">
                  <c:v>1974.0</c:v>
                </c:pt>
                <c:pt idx="11">
                  <c:v>1975.0</c:v>
                </c:pt>
                <c:pt idx="12">
                  <c:v>1976.0</c:v>
                </c:pt>
                <c:pt idx="13">
                  <c:v>1977.0</c:v>
                </c:pt>
                <c:pt idx="14">
                  <c:v>1978.0</c:v>
                </c:pt>
                <c:pt idx="15">
                  <c:v>1979.0</c:v>
                </c:pt>
                <c:pt idx="16">
                  <c:v>1980.0</c:v>
                </c:pt>
                <c:pt idx="17">
                  <c:v>1981.0</c:v>
                </c:pt>
                <c:pt idx="18">
                  <c:v>1982.0</c:v>
                </c:pt>
                <c:pt idx="19">
                  <c:v>1983.0</c:v>
                </c:pt>
                <c:pt idx="20">
                  <c:v>1984.0</c:v>
                </c:pt>
                <c:pt idx="21">
                  <c:v>1985.0</c:v>
                </c:pt>
                <c:pt idx="22">
                  <c:v>1986.0</c:v>
                </c:pt>
                <c:pt idx="23">
                  <c:v>1987.0</c:v>
                </c:pt>
                <c:pt idx="24">
                  <c:v>1988.0</c:v>
                </c:pt>
                <c:pt idx="25">
                  <c:v>1989.0</c:v>
                </c:pt>
                <c:pt idx="26">
                  <c:v>1990.0</c:v>
                </c:pt>
                <c:pt idx="27">
                  <c:v>1991.0</c:v>
                </c:pt>
                <c:pt idx="28">
                  <c:v>1992.0</c:v>
                </c:pt>
                <c:pt idx="29">
                  <c:v>1993.0</c:v>
                </c:pt>
                <c:pt idx="30">
                  <c:v>1994.0</c:v>
                </c:pt>
                <c:pt idx="31">
                  <c:v>1995.0</c:v>
                </c:pt>
                <c:pt idx="32">
                  <c:v>1996.0</c:v>
                </c:pt>
                <c:pt idx="33">
                  <c:v>1997.0</c:v>
                </c:pt>
                <c:pt idx="34">
                  <c:v>1998.0</c:v>
                </c:pt>
                <c:pt idx="35">
                  <c:v>1999.0</c:v>
                </c:pt>
                <c:pt idx="36">
                  <c:v>2000.0</c:v>
                </c:pt>
                <c:pt idx="37">
                  <c:v>2001.0</c:v>
                </c:pt>
                <c:pt idx="38">
                  <c:v>2002.0</c:v>
                </c:pt>
                <c:pt idx="39">
                  <c:v>2003.0</c:v>
                </c:pt>
                <c:pt idx="40">
                  <c:v>2004.0</c:v>
                </c:pt>
                <c:pt idx="41">
                  <c:v>2005.0</c:v>
                </c:pt>
                <c:pt idx="42">
                  <c:v>2006.0</c:v>
                </c:pt>
                <c:pt idx="43">
                  <c:v>2007.0</c:v>
                </c:pt>
                <c:pt idx="44">
                  <c:v>2008.0</c:v>
                </c:pt>
                <c:pt idx="45">
                  <c:v>2009.0</c:v>
                </c:pt>
                <c:pt idx="46">
                  <c:v>2010.0</c:v>
                </c:pt>
              </c:numCache>
            </c:numRef>
          </c:cat>
          <c:val>
            <c:numRef>
              <c:f>Sheet1!$B$2:$B$48</c:f>
              <c:numCache>
                <c:formatCode>0.00000000</c:formatCode>
                <c:ptCount val="47"/>
                <c:pt idx="0">
                  <c:v>101.2840447</c:v>
                </c:pt>
                <c:pt idx="1">
                  <c:v>98.63145727</c:v>
                </c:pt>
                <c:pt idx="2">
                  <c:v>94.48591829999998</c:v>
                </c:pt>
                <c:pt idx="3">
                  <c:v>95.06949456</c:v>
                </c:pt>
                <c:pt idx="4">
                  <c:v>94.14907616000001</c:v>
                </c:pt>
                <c:pt idx="5">
                  <c:v>95.84587866999998</c:v>
                </c:pt>
                <c:pt idx="6">
                  <c:v>98.82415575</c:v>
                </c:pt>
                <c:pt idx="7">
                  <c:v>96.70964342</c:v>
                </c:pt>
                <c:pt idx="8">
                  <c:v>95.04234695</c:v>
                </c:pt>
                <c:pt idx="9">
                  <c:v>93.93971795</c:v>
                </c:pt>
                <c:pt idx="10">
                  <c:v>97.16771169</c:v>
                </c:pt>
                <c:pt idx="11">
                  <c:v>101.6454327</c:v>
                </c:pt>
                <c:pt idx="12">
                  <c:v>98.44198192</c:v>
                </c:pt>
                <c:pt idx="13">
                  <c:v>92.00208935000001</c:v>
                </c:pt>
                <c:pt idx="14">
                  <c:v>87.92200123000001</c:v>
                </c:pt>
                <c:pt idx="15">
                  <c:v>88.71735184</c:v>
                </c:pt>
                <c:pt idx="16">
                  <c:v>91.15100784999944</c:v>
                </c:pt>
                <c:pt idx="17">
                  <c:v>88.74939865</c:v>
                </c:pt>
                <c:pt idx="18">
                  <c:v>91.16595975</c:v>
                </c:pt>
                <c:pt idx="19">
                  <c:v>88.55536017999933</c:v>
                </c:pt>
                <c:pt idx="20">
                  <c:v>87.07842799999995</c:v>
                </c:pt>
                <c:pt idx="21">
                  <c:v>85.99648075</c:v>
                </c:pt>
                <c:pt idx="22">
                  <c:v>88.17797732999909</c:v>
                </c:pt>
                <c:pt idx="23">
                  <c:v>89.40270876</c:v>
                </c:pt>
                <c:pt idx="24">
                  <c:v>88.81553079999998</c:v>
                </c:pt>
                <c:pt idx="25">
                  <c:v>88.08272246</c:v>
                </c:pt>
                <c:pt idx="26">
                  <c:v>86.85904164999998</c:v>
                </c:pt>
                <c:pt idx="27">
                  <c:v>86.568997</c:v>
                </c:pt>
                <c:pt idx="28">
                  <c:v>82.67139312999944</c:v>
                </c:pt>
                <c:pt idx="29">
                  <c:v>77.75760823</c:v>
                </c:pt>
                <c:pt idx="30">
                  <c:v>77.96569363</c:v>
                </c:pt>
                <c:pt idx="31">
                  <c:v>80.06809524</c:v>
                </c:pt>
                <c:pt idx="32">
                  <c:v>78.34496072</c:v>
                </c:pt>
                <c:pt idx="33">
                  <c:v>77.33925591</c:v>
                </c:pt>
                <c:pt idx="34">
                  <c:v>77.28797312</c:v>
                </c:pt>
                <c:pt idx="35">
                  <c:v>77.02736044</c:v>
                </c:pt>
                <c:pt idx="36">
                  <c:v>77.56404923</c:v>
                </c:pt>
                <c:pt idx="37">
                  <c:v>77.99607284</c:v>
                </c:pt>
                <c:pt idx="38">
                  <c:v>78.43984375</c:v>
                </c:pt>
                <c:pt idx="39">
                  <c:v>78.8618895</c:v>
                </c:pt>
                <c:pt idx="40">
                  <c:v>79.48800041</c:v>
                </c:pt>
                <c:pt idx="41">
                  <c:v>79.93551976</c:v>
                </c:pt>
                <c:pt idx="42">
                  <c:v>81.86842996</c:v>
                </c:pt>
                <c:pt idx="43">
                  <c:v>84.46226498</c:v>
                </c:pt>
                <c:pt idx="44">
                  <c:v>86.07262326</c:v>
                </c:pt>
                <c:pt idx="45">
                  <c:v>85.15616745</c:v>
                </c:pt>
                <c:pt idx="46">
                  <c:v>87.80752228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4320312"/>
        <c:axId val="2124323320"/>
      </c:lineChart>
      <c:catAx>
        <c:axId val="2124320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24323320"/>
        <c:crosses val="autoZero"/>
        <c:auto val="1"/>
        <c:lblAlgn val="ctr"/>
        <c:lblOffset val="100"/>
        <c:tickLblSkip val="5"/>
        <c:noMultiLvlLbl val="0"/>
      </c:catAx>
      <c:valAx>
        <c:axId val="2124323320"/>
        <c:scaling>
          <c:orientation val="minMax"/>
          <c:min val="75.0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212432031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Indland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Sheet1!$A$2:$A$8</c:f>
              <c:numCache>
                <c:formatCode>General</c:formatCode>
                <c:ptCount val="7"/>
                <c:pt idx="0">
                  <c:v>1980.0</c:v>
                </c:pt>
                <c:pt idx="1">
                  <c:v>1985.0</c:v>
                </c:pt>
                <c:pt idx="2">
                  <c:v>1990.0</c:v>
                </c:pt>
                <c:pt idx="3">
                  <c:v>1995.0</c:v>
                </c:pt>
                <c:pt idx="4">
                  <c:v>2000.0</c:v>
                </c:pt>
                <c:pt idx="5">
                  <c:v>2005.0</c:v>
                </c:pt>
                <c:pt idx="6">
                  <c:v>2010.0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5.41</c:v>
                </c:pt>
                <c:pt idx="1">
                  <c:v>5.08</c:v>
                </c:pt>
                <c:pt idx="2">
                  <c:v>5.13</c:v>
                </c:pt>
                <c:pt idx="3">
                  <c:v>5.76</c:v>
                </c:pt>
                <c:pt idx="4">
                  <c:v>6.27</c:v>
                </c:pt>
                <c:pt idx="5">
                  <c:v>6.55</c:v>
                </c:pt>
                <c:pt idx="6">
                  <c:v>6.26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Kína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numRef>
              <c:f>Sheet1!$A$2:$A$8</c:f>
              <c:numCache>
                <c:formatCode>General</c:formatCode>
                <c:ptCount val="7"/>
                <c:pt idx="0">
                  <c:v>1980.0</c:v>
                </c:pt>
                <c:pt idx="1">
                  <c:v>1985.0</c:v>
                </c:pt>
                <c:pt idx="2">
                  <c:v>1990.0</c:v>
                </c:pt>
                <c:pt idx="3">
                  <c:v>1995.0</c:v>
                </c:pt>
                <c:pt idx="4">
                  <c:v>2000.0</c:v>
                </c:pt>
                <c:pt idx="5">
                  <c:v>2005.0</c:v>
                </c:pt>
                <c:pt idx="6">
                  <c:v>2010.0</c:v>
                </c:pt>
              </c:numCache>
            </c:numRef>
          </c:cat>
          <c:val>
            <c:numRef>
              <c:f>Sheet1!$C$2:$C$8</c:f>
              <c:numCache>
                <c:formatCode>General</c:formatCode>
                <c:ptCount val="7"/>
                <c:pt idx="0">
                  <c:v>4.23</c:v>
                </c:pt>
                <c:pt idx="1">
                  <c:v>5.149999999999999</c:v>
                </c:pt>
                <c:pt idx="2">
                  <c:v>4.96</c:v>
                </c:pt>
                <c:pt idx="3">
                  <c:v>5.3</c:v>
                </c:pt>
                <c:pt idx="4">
                  <c:v>5.73</c:v>
                </c:pt>
                <c:pt idx="5">
                  <c:v>6.08</c:v>
                </c:pt>
                <c:pt idx="6">
                  <c:v>6.35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4544968"/>
        <c:axId val="2124547944"/>
      </c:lineChart>
      <c:catAx>
        <c:axId val="2124544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24547944"/>
        <c:crosses val="autoZero"/>
        <c:auto val="1"/>
        <c:lblAlgn val="ctr"/>
        <c:lblOffset val="100"/>
        <c:noMultiLvlLbl val="0"/>
      </c:catAx>
      <c:valAx>
        <c:axId val="2124547944"/>
        <c:scaling>
          <c:orientation val="minMax"/>
          <c:min val="4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2454496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2000" b="1" i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VLF/mann í $</c:v>
                </c:pt>
              </c:strCache>
            </c:strRef>
          </c:tx>
          <c:invertIfNegative val="0"/>
          <c:dPt>
            <c:idx val="2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cat>
            <c:strRef>
              <c:f>Sheet1!$A$2:$A$7</c:f>
              <c:strCache>
                <c:ptCount val="6"/>
                <c:pt idx="0">
                  <c:v>Singapúr</c:v>
                </c:pt>
                <c:pt idx="1">
                  <c:v>Hong Kong</c:v>
                </c:pt>
                <c:pt idx="2">
                  <c:v>Bandaríkin</c:v>
                </c:pt>
                <c:pt idx="3">
                  <c:v>Taívan</c:v>
                </c:pt>
                <c:pt idx="4">
                  <c:v>ESB</c:v>
                </c:pt>
                <c:pt idx="5">
                  <c:v>Kína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59710.0</c:v>
                </c:pt>
                <c:pt idx="1">
                  <c:v>49417.0</c:v>
                </c:pt>
                <c:pt idx="2">
                  <c:v>48328.0</c:v>
                </c:pt>
                <c:pt idx="3">
                  <c:v>37716.0</c:v>
                </c:pt>
                <c:pt idx="4">
                  <c:v>31607.0</c:v>
                </c:pt>
                <c:pt idx="5">
                  <c:v>8387.0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4522792"/>
        <c:axId val="2124525768"/>
      </c:barChart>
      <c:catAx>
        <c:axId val="2124522792"/>
        <c:scaling>
          <c:orientation val="minMax"/>
        </c:scaling>
        <c:delete val="0"/>
        <c:axPos val="l"/>
        <c:majorTickMark val="out"/>
        <c:minorTickMark val="none"/>
        <c:tickLblPos val="nextTo"/>
        <c:crossAx val="2124525768"/>
        <c:crosses val="autoZero"/>
        <c:auto val="1"/>
        <c:lblAlgn val="ctr"/>
        <c:lblOffset val="100"/>
        <c:noMultiLvlLbl val="0"/>
      </c:catAx>
      <c:valAx>
        <c:axId val="212452576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21245227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Hlutfall af heildarframleiðslu heimsins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Evrópusambandið</c:v>
                </c:pt>
              </c:strCache>
            </c:strRef>
          </c:tx>
          <c:marker>
            <c:symbol val="none"/>
          </c:marker>
          <c:cat>
            <c:numRef>
              <c:f>Sheet1!$A$2:$A$28</c:f>
              <c:numCache>
                <c:formatCode>General</c:formatCode>
                <c:ptCount val="27"/>
                <c:pt idx="0">
                  <c:v>1991.0</c:v>
                </c:pt>
                <c:pt idx="1">
                  <c:v>1992.0</c:v>
                </c:pt>
                <c:pt idx="2">
                  <c:v>1993.0</c:v>
                </c:pt>
                <c:pt idx="3">
                  <c:v>1994.0</c:v>
                </c:pt>
                <c:pt idx="4">
                  <c:v>1995.0</c:v>
                </c:pt>
                <c:pt idx="5">
                  <c:v>1996.0</c:v>
                </c:pt>
                <c:pt idx="6">
                  <c:v>1997.0</c:v>
                </c:pt>
                <c:pt idx="7">
                  <c:v>1998.0</c:v>
                </c:pt>
                <c:pt idx="8">
                  <c:v>1999.0</c:v>
                </c:pt>
                <c:pt idx="9">
                  <c:v>2000.0</c:v>
                </c:pt>
                <c:pt idx="10">
                  <c:v>2001.0</c:v>
                </c:pt>
                <c:pt idx="11">
                  <c:v>2002.0</c:v>
                </c:pt>
                <c:pt idx="12">
                  <c:v>2003.0</c:v>
                </c:pt>
                <c:pt idx="13">
                  <c:v>2004.0</c:v>
                </c:pt>
                <c:pt idx="14">
                  <c:v>2005.0</c:v>
                </c:pt>
                <c:pt idx="15">
                  <c:v>2006.0</c:v>
                </c:pt>
                <c:pt idx="16">
                  <c:v>2007.0</c:v>
                </c:pt>
                <c:pt idx="17">
                  <c:v>2008.0</c:v>
                </c:pt>
                <c:pt idx="18">
                  <c:v>2009.0</c:v>
                </c:pt>
                <c:pt idx="19">
                  <c:v>2010.0</c:v>
                </c:pt>
                <c:pt idx="20">
                  <c:v>2011.0</c:v>
                </c:pt>
                <c:pt idx="21">
                  <c:v>2012.0</c:v>
                </c:pt>
                <c:pt idx="22">
                  <c:v>2013.0</c:v>
                </c:pt>
                <c:pt idx="23">
                  <c:v>2014.0</c:v>
                </c:pt>
                <c:pt idx="24">
                  <c:v>2015.0</c:v>
                </c:pt>
                <c:pt idx="25">
                  <c:v>2016.0</c:v>
                </c:pt>
                <c:pt idx="26">
                  <c:v>2017.0</c:v>
                </c:pt>
              </c:numCache>
            </c:numRef>
          </c:cat>
          <c:val>
            <c:numRef>
              <c:f>Sheet1!$B$2:$B$28</c:f>
              <c:numCache>
                <c:formatCode>General</c:formatCode>
                <c:ptCount val="27"/>
                <c:pt idx="0">
                  <c:v>28.207</c:v>
                </c:pt>
                <c:pt idx="1">
                  <c:v>26.064</c:v>
                </c:pt>
                <c:pt idx="2">
                  <c:v>25.667</c:v>
                </c:pt>
                <c:pt idx="3">
                  <c:v>25.608</c:v>
                </c:pt>
                <c:pt idx="4">
                  <c:v>25.908</c:v>
                </c:pt>
                <c:pt idx="5">
                  <c:v>25.492</c:v>
                </c:pt>
                <c:pt idx="6">
                  <c:v>25.143</c:v>
                </c:pt>
                <c:pt idx="7">
                  <c:v>25.233</c:v>
                </c:pt>
                <c:pt idx="8">
                  <c:v>25.091</c:v>
                </c:pt>
                <c:pt idx="9">
                  <c:v>24.914</c:v>
                </c:pt>
                <c:pt idx="10">
                  <c:v>24.906</c:v>
                </c:pt>
                <c:pt idx="11">
                  <c:v>24.57</c:v>
                </c:pt>
                <c:pt idx="12">
                  <c:v>24.099</c:v>
                </c:pt>
                <c:pt idx="13">
                  <c:v>23.56</c:v>
                </c:pt>
                <c:pt idx="14">
                  <c:v>23.029</c:v>
                </c:pt>
                <c:pt idx="15">
                  <c:v>22.686</c:v>
                </c:pt>
                <c:pt idx="16">
                  <c:v>22.287</c:v>
                </c:pt>
                <c:pt idx="17">
                  <c:v>21.821</c:v>
                </c:pt>
                <c:pt idx="18">
                  <c:v>21.071</c:v>
                </c:pt>
                <c:pt idx="19">
                  <c:v>20.464</c:v>
                </c:pt>
                <c:pt idx="20">
                  <c:v>20.074</c:v>
                </c:pt>
                <c:pt idx="21">
                  <c:v>19.421</c:v>
                </c:pt>
                <c:pt idx="22">
                  <c:v>18.847</c:v>
                </c:pt>
                <c:pt idx="23">
                  <c:v>18.384</c:v>
                </c:pt>
                <c:pt idx="24">
                  <c:v>17.952</c:v>
                </c:pt>
                <c:pt idx="25">
                  <c:v>17.533</c:v>
                </c:pt>
                <c:pt idx="26">
                  <c:v>17.121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Bandaríkin</c:v>
                </c:pt>
              </c:strCache>
            </c:strRef>
          </c:tx>
          <c:marker>
            <c:symbol val="none"/>
          </c:marker>
          <c:cat>
            <c:numRef>
              <c:f>Sheet1!$A$2:$A$28</c:f>
              <c:numCache>
                <c:formatCode>General</c:formatCode>
                <c:ptCount val="27"/>
                <c:pt idx="0">
                  <c:v>1991.0</c:v>
                </c:pt>
                <c:pt idx="1">
                  <c:v>1992.0</c:v>
                </c:pt>
                <c:pt idx="2">
                  <c:v>1993.0</c:v>
                </c:pt>
                <c:pt idx="3">
                  <c:v>1994.0</c:v>
                </c:pt>
                <c:pt idx="4">
                  <c:v>1995.0</c:v>
                </c:pt>
                <c:pt idx="5">
                  <c:v>1996.0</c:v>
                </c:pt>
                <c:pt idx="6">
                  <c:v>1997.0</c:v>
                </c:pt>
                <c:pt idx="7">
                  <c:v>1998.0</c:v>
                </c:pt>
                <c:pt idx="8">
                  <c:v>1999.0</c:v>
                </c:pt>
                <c:pt idx="9">
                  <c:v>2000.0</c:v>
                </c:pt>
                <c:pt idx="10">
                  <c:v>2001.0</c:v>
                </c:pt>
                <c:pt idx="11">
                  <c:v>2002.0</c:v>
                </c:pt>
                <c:pt idx="12">
                  <c:v>2003.0</c:v>
                </c:pt>
                <c:pt idx="13">
                  <c:v>2004.0</c:v>
                </c:pt>
                <c:pt idx="14">
                  <c:v>2005.0</c:v>
                </c:pt>
                <c:pt idx="15">
                  <c:v>2006.0</c:v>
                </c:pt>
                <c:pt idx="16">
                  <c:v>2007.0</c:v>
                </c:pt>
                <c:pt idx="17">
                  <c:v>2008.0</c:v>
                </c:pt>
                <c:pt idx="18">
                  <c:v>2009.0</c:v>
                </c:pt>
                <c:pt idx="19">
                  <c:v>2010.0</c:v>
                </c:pt>
                <c:pt idx="20">
                  <c:v>2011.0</c:v>
                </c:pt>
                <c:pt idx="21">
                  <c:v>2012.0</c:v>
                </c:pt>
                <c:pt idx="22">
                  <c:v>2013.0</c:v>
                </c:pt>
                <c:pt idx="23">
                  <c:v>2014.0</c:v>
                </c:pt>
                <c:pt idx="24">
                  <c:v>2015.0</c:v>
                </c:pt>
                <c:pt idx="25">
                  <c:v>2016.0</c:v>
                </c:pt>
                <c:pt idx="26">
                  <c:v>2017.0</c:v>
                </c:pt>
              </c:numCache>
            </c:numRef>
          </c:cat>
          <c:val>
            <c:numRef>
              <c:f>Sheet1!$C$2:$C$28</c:f>
              <c:numCache>
                <c:formatCode>General</c:formatCode>
                <c:ptCount val="27"/>
                <c:pt idx="0">
                  <c:v>24.15</c:v>
                </c:pt>
                <c:pt idx="1">
                  <c:v>22.753</c:v>
                </c:pt>
                <c:pt idx="2">
                  <c:v>22.92</c:v>
                </c:pt>
                <c:pt idx="3">
                  <c:v>23.125</c:v>
                </c:pt>
                <c:pt idx="4">
                  <c:v>22.877</c:v>
                </c:pt>
                <c:pt idx="5">
                  <c:v>22.891</c:v>
                </c:pt>
                <c:pt idx="6">
                  <c:v>22.961</c:v>
                </c:pt>
                <c:pt idx="7">
                  <c:v>23.374</c:v>
                </c:pt>
                <c:pt idx="8">
                  <c:v>23.668</c:v>
                </c:pt>
                <c:pt idx="9">
                  <c:v>23.52</c:v>
                </c:pt>
                <c:pt idx="10">
                  <c:v>23.245</c:v>
                </c:pt>
                <c:pt idx="11">
                  <c:v>23.022</c:v>
                </c:pt>
                <c:pt idx="12">
                  <c:v>22.789</c:v>
                </c:pt>
                <c:pt idx="13">
                  <c:v>22.474</c:v>
                </c:pt>
                <c:pt idx="14">
                  <c:v>22.203</c:v>
                </c:pt>
                <c:pt idx="15">
                  <c:v>21.679</c:v>
                </c:pt>
                <c:pt idx="16">
                  <c:v>20.99</c:v>
                </c:pt>
                <c:pt idx="17">
                  <c:v>20.376</c:v>
                </c:pt>
                <c:pt idx="18">
                  <c:v>19.918</c:v>
                </c:pt>
                <c:pt idx="19">
                  <c:v>19.414</c:v>
                </c:pt>
                <c:pt idx="20">
                  <c:v>19.09</c:v>
                </c:pt>
                <c:pt idx="21">
                  <c:v>18.914</c:v>
                </c:pt>
                <c:pt idx="22">
                  <c:v>18.653</c:v>
                </c:pt>
                <c:pt idx="23">
                  <c:v>18.447</c:v>
                </c:pt>
                <c:pt idx="24">
                  <c:v>18.27</c:v>
                </c:pt>
                <c:pt idx="25">
                  <c:v>18.088</c:v>
                </c:pt>
                <c:pt idx="26">
                  <c:v>17.884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Kína og Indland samtals</c:v>
                </c:pt>
              </c:strCache>
            </c:strRef>
          </c:tx>
          <c:marker>
            <c:symbol val="none"/>
          </c:marker>
          <c:cat>
            <c:numRef>
              <c:f>Sheet1!$A$2:$A$28</c:f>
              <c:numCache>
                <c:formatCode>General</c:formatCode>
                <c:ptCount val="27"/>
                <c:pt idx="0">
                  <c:v>1991.0</c:v>
                </c:pt>
                <c:pt idx="1">
                  <c:v>1992.0</c:v>
                </c:pt>
                <c:pt idx="2">
                  <c:v>1993.0</c:v>
                </c:pt>
                <c:pt idx="3">
                  <c:v>1994.0</c:v>
                </c:pt>
                <c:pt idx="4">
                  <c:v>1995.0</c:v>
                </c:pt>
                <c:pt idx="5">
                  <c:v>1996.0</c:v>
                </c:pt>
                <c:pt idx="6">
                  <c:v>1997.0</c:v>
                </c:pt>
                <c:pt idx="7">
                  <c:v>1998.0</c:v>
                </c:pt>
                <c:pt idx="8">
                  <c:v>1999.0</c:v>
                </c:pt>
                <c:pt idx="9">
                  <c:v>2000.0</c:v>
                </c:pt>
                <c:pt idx="10">
                  <c:v>2001.0</c:v>
                </c:pt>
                <c:pt idx="11">
                  <c:v>2002.0</c:v>
                </c:pt>
                <c:pt idx="12">
                  <c:v>2003.0</c:v>
                </c:pt>
                <c:pt idx="13">
                  <c:v>2004.0</c:v>
                </c:pt>
                <c:pt idx="14">
                  <c:v>2005.0</c:v>
                </c:pt>
                <c:pt idx="15">
                  <c:v>2006.0</c:v>
                </c:pt>
                <c:pt idx="16">
                  <c:v>2007.0</c:v>
                </c:pt>
                <c:pt idx="17">
                  <c:v>2008.0</c:v>
                </c:pt>
                <c:pt idx="18">
                  <c:v>2009.0</c:v>
                </c:pt>
                <c:pt idx="19">
                  <c:v>2010.0</c:v>
                </c:pt>
                <c:pt idx="20">
                  <c:v>2011.0</c:v>
                </c:pt>
                <c:pt idx="21">
                  <c:v>2012.0</c:v>
                </c:pt>
                <c:pt idx="22">
                  <c:v>2013.0</c:v>
                </c:pt>
                <c:pt idx="23">
                  <c:v>2014.0</c:v>
                </c:pt>
                <c:pt idx="24">
                  <c:v>2015.0</c:v>
                </c:pt>
                <c:pt idx="25">
                  <c:v>2016.0</c:v>
                </c:pt>
                <c:pt idx="26">
                  <c:v>2017.0</c:v>
                </c:pt>
              </c:numCache>
            </c:numRef>
          </c:cat>
          <c:val>
            <c:numRef>
              <c:f>Sheet1!$D$2:$D$28</c:f>
              <c:numCache>
                <c:formatCode>General</c:formatCode>
                <c:ptCount val="27"/>
                <c:pt idx="0">
                  <c:v>7.321</c:v>
                </c:pt>
                <c:pt idx="1">
                  <c:v>7.337</c:v>
                </c:pt>
                <c:pt idx="2">
                  <c:v>7.922000000000001</c:v>
                </c:pt>
                <c:pt idx="3">
                  <c:v>8.477</c:v>
                </c:pt>
                <c:pt idx="4">
                  <c:v>8.964</c:v>
                </c:pt>
                <c:pt idx="5">
                  <c:v>9.433</c:v>
                </c:pt>
                <c:pt idx="6">
                  <c:v>9.745999999999998</c:v>
                </c:pt>
                <c:pt idx="7">
                  <c:v>10.191</c:v>
                </c:pt>
                <c:pt idx="8">
                  <c:v>10.569</c:v>
                </c:pt>
                <c:pt idx="9">
                  <c:v>10.84</c:v>
                </c:pt>
                <c:pt idx="10">
                  <c:v>11.318</c:v>
                </c:pt>
                <c:pt idx="11">
                  <c:v>11.843</c:v>
                </c:pt>
                <c:pt idx="12">
                  <c:v>12.462</c:v>
                </c:pt>
                <c:pt idx="13">
                  <c:v>12.996</c:v>
                </c:pt>
                <c:pt idx="14">
                  <c:v>13.712</c:v>
                </c:pt>
                <c:pt idx="15">
                  <c:v>14.567</c:v>
                </c:pt>
                <c:pt idx="16">
                  <c:v>15.623</c:v>
                </c:pt>
                <c:pt idx="17">
                  <c:v>16.559</c:v>
                </c:pt>
                <c:pt idx="18">
                  <c:v>18.075</c:v>
                </c:pt>
                <c:pt idx="19">
                  <c:v>18.987</c:v>
                </c:pt>
                <c:pt idx="20">
                  <c:v>19.907</c:v>
                </c:pt>
                <c:pt idx="21">
                  <c:v>20.654</c:v>
                </c:pt>
                <c:pt idx="22">
                  <c:v>21.465</c:v>
                </c:pt>
                <c:pt idx="23">
                  <c:v>22.258</c:v>
                </c:pt>
                <c:pt idx="24">
                  <c:v>23.048</c:v>
                </c:pt>
                <c:pt idx="25">
                  <c:v>23.853</c:v>
                </c:pt>
                <c:pt idx="26">
                  <c:v>24.673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5105704"/>
        <c:axId val="2125108680"/>
      </c:lineChart>
      <c:catAx>
        <c:axId val="2125105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125108680"/>
        <c:crosses val="autoZero"/>
        <c:auto val="1"/>
        <c:lblAlgn val="ctr"/>
        <c:lblOffset val="100"/>
        <c:tickLblSkip val="4"/>
        <c:noMultiLvlLbl val="0"/>
      </c:catAx>
      <c:valAx>
        <c:axId val="2125108680"/>
        <c:scaling>
          <c:orientation val="minMax"/>
          <c:min val="5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251057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Samdráttur VLF </a:t>
            </a:r>
            <a:r>
              <a:rPr lang="en-US" smtClean="0"/>
              <a:t>2009 í %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Samdráttur VLF 2009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</c:spPr>
          <c:invertIfNegative val="0"/>
          <c:dPt>
            <c:idx val="7"/>
            <c:invertIfNegative val="0"/>
            <c:bubble3D val="0"/>
            <c:spPr>
              <a:ln>
                <a:noFill/>
              </a:ln>
            </c:spPr>
          </c:dPt>
          <c:cat>
            <c:strRef>
              <c:f>Sheet1!$A$2:$A$10</c:f>
              <c:strCache>
                <c:ptCount val="9"/>
                <c:pt idx="0">
                  <c:v>Lettland</c:v>
                </c:pt>
                <c:pt idx="1">
                  <c:v>Litháen</c:v>
                </c:pt>
                <c:pt idx="2">
                  <c:v>Eistland</c:v>
                </c:pt>
                <c:pt idx="3">
                  <c:v>Finnland</c:v>
                </c:pt>
                <c:pt idx="4">
                  <c:v>Slóvenía</c:v>
                </c:pt>
                <c:pt idx="5">
                  <c:v>Rúmenía</c:v>
                </c:pt>
                <c:pt idx="6">
                  <c:v>Írland</c:v>
                </c:pt>
                <c:pt idx="7">
                  <c:v>Ísland</c:v>
                </c:pt>
                <c:pt idx="8">
                  <c:v>Ungverjaland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18.0</c:v>
                </c:pt>
                <c:pt idx="1">
                  <c:v>14.7</c:v>
                </c:pt>
                <c:pt idx="2">
                  <c:v>13.9</c:v>
                </c:pt>
                <c:pt idx="3">
                  <c:v>8.2</c:v>
                </c:pt>
                <c:pt idx="4">
                  <c:v>8.1</c:v>
                </c:pt>
                <c:pt idx="5">
                  <c:v>7.1</c:v>
                </c:pt>
                <c:pt idx="6">
                  <c:v>7.0</c:v>
                </c:pt>
                <c:pt idx="7">
                  <c:v>6.9</c:v>
                </c:pt>
                <c:pt idx="8">
                  <c:v>6.7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5777848"/>
        <c:axId val="2095773704"/>
      </c:barChart>
      <c:catAx>
        <c:axId val="2095777848"/>
        <c:scaling>
          <c:orientation val="minMax"/>
        </c:scaling>
        <c:delete val="0"/>
        <c:axPos val="l"/>
        <c:majorTickMark val="out"/>
        <c:minorTickMark val="none"/>
        <c:tickLblPos val="nextTo"/>
        <c:crossAx val="2095773704"/>
        <c:crosses val="autoZero"/>
        <c:auto val="1"/>
        <c:lblAlgn val="ctr"/>
        <c:lblOffset val="100"/>
        <c:noMultiLvlLbl val="0"/>
      </c:catAx>
      <c:valAx>
        <c:axId val="209577370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20957778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Erlendar skuldir</c:v>
                </c:pt>
              </c:strCache>
            </c:strRef>
          </c:tx>
          <c:cat>
            <c:strRef>
              <c:f>Sheet1!$A$2:$A$15</c:f>
              <c:strCache>
                <c:ptCount val="14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117.318</c:v>
                </c:pt>
                <c:pt idx="1">
                  <c:v>118.136</c:v>
                </c:pt>
                <c:pt idx="2">
                  <c:v>139.325</c:v>
                </c:pt>
                <c:pt idx="3">
                  <c:v>198.289</c:v>
                </c:pt>
                <c:pt idx="4">
                  <c:v>182.005</c:v>
                </c:pt>
                <c:pt idx="5">
                  <c:v>164.229</c:v>
                </c:pt>
                <c:pt idx="6">
                  <c:v>141.288</c:v>
                </c:pt>
                <c:pt idx="7">
                  <c:v>85.408</c:v>
                </c:pt>
                <c:pt idx="8">
                  <c:v>175.177</c:v>
                </c:pt>
                <c:pt idx="9">
                  <c:v>154.352</c:v>
                </c:pt>
                <c:pt idx="10">
                  <c:v>317.55</c:v>
                </c:pt>
                <c:pt idx="11">
                  <c:v>356.586</c:v>
                </c:pt>
                <c:pt idx="12">
                  <c:v>344.301</c:v>
                </c:pt>
                <c:pt idx="13">
                  <c:v>448.383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Vextir af hinu erlenda láni</c:v>
                </c:pt>
              </c:strCache>
            </c:strRef>
          </c:tx>
          <c:cat>
            <c:strRef>
              <c:f>Sheet1!$A$2:$A$15</c:f>
              <c:strCache>
                <c:ptCount val="14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</c:strCache>
            </c:strRef>
          </c:cat>
          <c:val>
            <c:numRef>
              <c:f>Sheet1!$C$2:$C$15</c:f>
              <c:numCache>
                <c:formatCode>General</c:formatCode>
                <c:ptCount val="14"/>
                <c:pt idx="10">
                  <c:v>170.0</c:v>
                </c:pt>
                <c:pt idx="11">
                  <c:v>170.0</c:v>
                </c:pt>
                <c:pt idx="12">
                  <c:v>170.0</c:v>
                </c:pt>
                <c:pt idx="13">
                  <c:v>170.0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Hugsanlegt erlent lán</c:v>
                </c:pt>
              </c:strCache>
            </c:strRef>
          </c:tx>
          <c:spPr>
            <a:ln w="25400">
              <a:noFill/>
            </a:ln>
          </c:spPr>
          <c:cat>
            <c:strRef>
              <c:f>Sheet1!$A$2:$A$15</c:f>
              <c:strCache>
                <c:ptCount val="14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</c:strCache>
            </c:strRef>
          </c:cat>
          <c:val>
            <c:numRef>
              <c:f>Sheet1!$D$2:$D$15</c:f>
              <c:numCache>
                <c:formatCode>General</c:formatCode>
                <c:ptCount val="14"/>
                <c:pt idx="10">
                  <c:v>1000.0</c:v>
                </c:pt>
                <c:pt idx="11">
                  <c:v>1000.0</c:v>
                </c:pt>
                <c:pt idx="12">
                  <c:v>1000.0</c:v>
                </c:pt>
                <c:pt idx="13">
                  <c:v>1000.0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95572104"/>
        <c:axId val="2095569464"/>
      </c:areaChart>
      <c:catAx>
        <c:axId val="2095572104"/>
        <c:scaling>
          <c:orientation val="minMax"/>
        </c:scaling>
        <c:delete val="0"/>
        <c:axPos val="b"/>
        <c:numFmt formatCode="m/d/yy" sourceLinked="1"/>
        <c:majorTickMark val="out"/>
        <c:minorTickMark val="none"/>
        <c:tickLblPos val="nextTo"/>
        <c:crossAx val="2095569464"/>
        <c:crosses val="autoZero"/>
        <c:auto val="1"/>
        <c:lblAlgn val="ctr"/>
        <c:lblOffset val="100"/>
        <c:tickLblSkip val="2"/>
        <c:noMultiLvlLbl val="0"/>
      </c:catAx>
      <c:valAx>
        <c:axId val="20955694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95572104"/>
        <c:crosses val="autoZero"/>
        <c:crossBetween val="midCat"/>
      </c:valAx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Vísitala atvinnufrelsis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Sheet1!$A$2:$A$10</c:f>
              <c:numCache>
                <c:formatCode>General</c:formatCode>
                <c:ptCount val="9"/>
                <c:pt idx="0">
                  <c:v>1970.0</c:v>
                </c:pt>
                <c:pt idx="1">
                  <c:v>1975.0</c:v>
                </c:pt>
                <c:pt idx="2">
                  <c:v>1980.0</c:v>
                </c:pt>
                <c:pt idx="3">
                  <c:v>1985.0</c:v>
                </c:pt>
                <c:pt idx="4">
                  <c:v>1990.0</c:v>
                </c:pt>
                <c:pt idx="5">
                  <c:v>1995.0</c:v>
                </c:pt>
                <c:pt idx="6">
                  <c:v>2000.0</c:v>
                </c:pt>
                <c:pt idx="7">
                  <c:v>2005.0</c:v>
                </c:pt>
                <c:pt idx="8">
                  <c:v>2010.0</c:v>
                </c:pt>
              </c:numCache>
            </c:numRef>
          </c:cat>
          <c:val>
            <c:numRef>
              <c:f>Sheet1!$B$2:$B$10</c:f>
              <c:numCache>
                <c:formatCode>General</c:formatCode>
                <c:ptCount val="9"/>
                <c:pt idx="0">
                  <c:v>6.2</c:v>
                </c:pt>
                <c:pt idx="1">
                  <c:v>4.8</c:v>
                </c:pt>
                <c:pt idx="2">
                  <c:v>5.1</c:v>
                </c:pt>
                <c:pt idx="3">
                  <c:v>5.4</c:v>
                </c:pt>
                <c:pt idx="4">
                  <c:v>6.6</c:v>
                </c:pt>
                <c:pt idx="5">
                  <c:v>7.4</c:v>
                </c:pt>
                <c:pt idx="6">
                  <c:v>7.8</c:v>
                </c:pt>
                <c:pt idx="7">
                  <c:v>7.8</c:v>
                </c:pt>
                <c:pt idx="8">
                  <c:v>7.06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5380680"/>
        <c:axId val="2095365512"/>
      </c:lineChart>
      <c:catAx>
        <c:axId val="2095380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95365512"/>
        <c:crosses val="autoZero"/>
        <c:auto val="1"/>
        <c:lblAlgn val="ctr"/>
        <c:lblOffset val="100"/>
        <c:noMultiLvlLbl val="0"/>
      </c:catAx>
      <c:valAx>
        <c:axId val="2095365512"/>
        <c:scaling>
          <c:orientation val="minMax"/>
          <c:min val="4.5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95380680"/>
        <c:crosses val="autoZero"/>
        <c:crossBetween val="between"/>
      </c:valAx>
      <c:spPr>
        <a:ln>
          <a:noFill/>
        </a:ln>
      </c:spPr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Hlutfall 2004 undir 60% af miðtekjum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Írland</c:v>
                </c:pt>
                <c:pt idx="1">
                  <c:v>Bretland</c:v>
                </c:pt>
                <c:pt idx="2">
                  <c:v>Danmörk</c:v>
                </c:pt>
                <c:pt idx="3">
                  <c:v>Finnland</c:v>
                </c:pt>
                <c:pt idx="4">
                  <c:v>Noregur</c:v>
                </c:pt>
                <c:pt idx="5">
                  <c:v>Ísland</c:v>
                </c:pt>
                <c:pt idx="6">
                  <c:v>Svíþjóð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20.0</c:v>
                </c:pt>
                <c:pt idx="1">
                  <c:v>19.0</c:v>
                </c:pt>
                <c:pt idx="2">
                  <c:v>12.0</c:v>
                </c:pt>
                <c:pt idx="3">
                  <c:v>12.0</c:v>
                </c:pt>
                <c:pt idx="4">
                  <c:v>11.0</c:v>
                </c:pt>
                <c:pt idx="5">
                  <c:v>10.0</c:v>
                </c:pt>
                <c:pt idx="6">
                  <c:v>9.0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84418488"/>
        <c:axId val="2083603368"/>
      </c:barChart>
      <c:catAx>
        <c:axId val="2084418488"/>
        <c:scaling>
          <c:orientation val="minMax"/>
        </c:scaling>
        <c:delete val="0"/>
        <c:axPos val="l"/>
        <c:majorTickMark val="out"/>
        <c:minorTickMark val="none"/>
        <c:tickLblPos val="nextTo"/>
        <c:crossAx val="2083603368"/>
        <c:crosses val="autoZero"/>
        <c:auto val="1"/>
        <c:lblAlgn val="ctr"/>
        <c:lblOffset val="100"/>
        <c:noMultiLvlLbl val="0"/>
      </c:catAx>
      <c:valAx>
        <c:axId val="208360336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20844184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Hlutfall 2005 undir 60% af miðtekjum</c:v>
                </c:pt>
              </c:strCache>
            </c:strRef>
          </c:tx>
          <c:invertIfNegative val="0"/>
          <c:cat>
            <c:strRef>
              <c:f>Sheet1!$A$2:$A$8</c:f>
              <c:strCache>
                <c:ptCount val="7"/>
                <c:pt idx="0">
                  <c:v>Írland</c:v>
                </c:pt>
                <c:pt idx="1">
                  <c:v>Bretland</c:v>
                </c:pt>
                <c:pt idx="2">
                  <c:v>Danmörk</c:v>
                </c:pt>
                <c:pt idx="3">
                  <c:v>Finnland</c:v>
                </c:pt>
                <c:pt idx="4">
                  <c:v>Noregur</c:v>
                </c:pt>
                <c:pt idx="5">
                  <c:v>Ísland</c:v>
                </c:pt>
                <c:pt idx="6">
                  <c:v>Svíþjóð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22.03</c:v>
                </c:pt>
                <c:pt idx="1">
                  <c:v>17.851</c:v>
                </c:pt>
                <c:pt idx="2">
                  <c:v>12.31</c:v>
                </c:pt>
                <c:pt idx="3">
                  <c:v>13.407</c:v>
                </c:pt>
                <c:pt idx="4">
                  <c:v>12.4</c:v>
                </c:pt>
                <c:pt idx="5">
                  <c:v>11.882</c:v>
                </c:pt>
                <c:pt idx="6">
                  <c:v>11.353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83614856"/>
        <c:axId val="2083617864"/>
      </c:barChart>
      <c:catAx>
        <c:axId val="2083614856"/>
        <c:scaling>
          <c:orientation val="minMax"/>
        </c:scaling>
        <c:delete val="0"/>
        <c:axPos val="l"/>
        <c:majorTickMark val="out"/>
        <c:minorTickMark val="none"/>
        <c:tickLblPos val="nextTo"/>
        <c:crossAx val="2083617864"/>
        <c:crosses val="autoZero"/>
        <c:auto val="1"/>
        <c:lblAlgn val="ctr"/>
        <c:lblOffset val="100"/>
        <c:noMultiLvlLbl val="0"/>
      </c:catAx>
      <c:valAx>
        <c:axId val="208361786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20836148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0.19354</cdr:x>
      <cdr:y>0.62605</cdr:y>
    </cdr:from>
    <cdr:to>
      <cdr:x>0.35193</cdr:x>
      <cdr:y>0.70727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592749" y="2833480"/>
          <a:ext cx="1303501" cy="3676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42A9BB-D38A-4389-8B93-8153D9636EB8}" type="datetimeFigureOut">
              <a:rPr lang="is-IS"/>
              <a:pPr/>
              <a:t>17.2.2013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9574C3-3C20-46AF-9204-6F4DEDA77E37}" type="slidenum">
              <a:rPr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598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 err="1" smtClean="0"/>
              <a:t>Eilífðarvélin</a:t>
            </a:r>
            <a:r>
              <a:rPr lang="en-US" i="1" dirty="0" smtClean="0"/>
              <a:t>: </a:t>
            </a:r>
            <a:r>
              <a:rPr lang="en-US" i="1" dirty="0" err="1" smtClean="0"/>
              <a:t>Uppgjör</a:t>
            </a:r>
            <a:r>
              <a:rPr lang="en-US" i="1" dirty="0" smtClean="0"/>
              <a:t> </a:t>
            </a:r>
            <a:r>
              <a:rPr lang="en-US" i="1" dirty="0" err="1" smtClean="0"/>
              <a:t>við</a:t>
            </a:r>
            <a:r>
              <a:rPr lang="en-US" i="1" dirty="0" smtClean="0"/>
              <a:t> </a:t>
            </a:r>
            <a:r>
              <a:rPr lang="en-US" i="1" dirty="0" err="1" smtClean="0"/>
              <a:t>nýfrjálshyggjuna</a:t>
            </a:r>
            <a:r>
              <a:rPr lang="en-US" i="1" dirty="0" smtClean="0"/>
              <a:t> </a:t>
            </a:r>
            <a:r>
              <a:rPr lang="en-US" dirty="0" smtClean="0"/>
              <a:t>e. </a:t>
            </a:r>
            <a:r>
              <a:rPr lang="en-US" dirty="0" err="1" smtClean="0"/>
              <a:t>Stefán</a:t>
            </a:r>
            <a:r>
              <a:rPr lang="en-US" dirty="0" smtClean="0"/>
              <a:t> </a:t>
            </a:r>
            <a:r>
              <a:rPr lang="en-US" dirty="0" err="1" smtClean="0"/>
              <a:t>Ólafsson</a:t>
            </a:r>
            <a:r>
              <a:rPr lang="en-US" dirty="0" smtClean="0"/>
              <a:t> o. fl. (</a:t>
            </a:r>
            <a:r>
              <a:rPr lang="en-US" dirty="0" err="1" smtClean="0"/>
              <a:t>Háskólaútgáfan</a:t>
            </a:r>
            <a:r>
              <a:rPr lang="en-US" dirty="0" smtClean="0"/>
              <a:t>, 2010);</a:t>
            </a:r>
            <a:r>
              <a:rPr lang="en-US" i="1" dirty="0" err="1" smtClean="0"/>
              <a:t> Kredda</a:t>
            </a:r>
            <a:r>
              <a:rPr lang="en-US" i="1" dirty="0" smtClean="0"/>
              <a:t> </a:t>
            </a:r>
            <a:r>
              <a:rPr lang="en-US" i="1" dirty="0" err="1" smtClean="0"/>
              <a:t>í</a:t>
            </a:r>
            <a:r>
              <a:rPr lang="en-US" i="1" dirty="0" smtClean="0"/>
              <a:t> </a:t>
            </a:r>
            <a:r>
              <a:rPr lang="en-US" i="1" dirty="0" err="1" smtClean="0"/>
              <a:t>kreppu</a:t>
            </a:r>
            <a:r>
              <a:rPr lang="en-US" i="1" dirty="0" smtClean="0"/>
              <a:t>: </a:t>
            </a:r>
            <a:r>
              <a:rPr lang="en-US" i="1" dirty="0" err="1" smtClean="0"/>
              <a:t>Frjálshyggjan</a:t>
            </a:r>
            <a:r>
              <a:rPr lang="en-US" i="1" dirty="0" smtClean="0"/>
              <a:t> </a:t>
            </a:r>
            <a:r>
              <a:rPr lang="en-US" i="1" dirty="0" err="1" smtClean="0"/>
              <a:t>og</a:t>
            </a:r>
            <a:r>
              <a:rPr lang="en-US" i="1" dirty="0" smtClean="0"/>
              <a:t> </a:t>
            </a:r>
            <a:r>
              <a:rPr lang="en-US" i="1" dirty="0" err="1" smtClean="0"/>
              <a:t>móteitrið</a:t>
            </a:r>
            <a:r>
              <a:rPr lang="en-US" i="1" dirty="0" smtClean="0"/>
              <a:t> </a:t>
            </a:r>
            <a:r>
              <a:rPr lang="en-US" i="1" dirty="0" err="1" smtClean="0"/>
              <a:t>við</a:t>
            </a:r>
            <a:r>
              <a:rPr lang="en-US" i="1" dirty="0" smtClean="0"/>
              <a:t> </a:t>
            </a:r>
            <a:r>
              <a:rPr lang="en-US" i="1" dirty="0" err="1" smtClean="0"/>
              <a:t>henni</a:t>
            </a:r>
            <a:r>
              <a:rPr lang="en-US" i="1" dirty="0" smtClean="0"/>
              <a:t> </a:t>
            </a:r>
            <a:r>
              <a:rPr lang="en-US" dirty="0" smtClean="0"/>
              <a:t>e. </a:t>
            </a:r>
            <a:r>
              <a:rPr lang="en-US" dirty="0" err="1" smtClean="0"/>
              <a:t>Stefán</a:t>
            </a:r>
            <a:r>
              <a:rPr lang="en-US" dirty="0" smtClean="0"/>
              <a:t> </a:t>
            </a:r>
            <a:r>
              <a:rPr lang="en-US" dirty="0" err="1" smtClean="0"/>
              <a:t>Snævarr</a:t>
            </a:r>
            <a:r>
              <a:rPr lang="en-US" dirty="0" smtClean="0"/>
              <a:t> (</a:t>
            </a:r>
            <a:r>
              <a:rPr lang="en-US" dirty="0" err="1" smtClean="0"/>
              <a:t>Heimskringla</a:t>
            </a:r>
            <a:r>
              <a:rPr lang="en-US" dirty="0" smtClean="0"/>
              <a:t> 2011); </a:t>
            </a:r>
            <a:r>
              <a:rPr lang="en-US" i="1" dirty="0" smtClean="0"/>
              <a:t>23 </a:t>
            </a:r>
            <a:r>
              <a:rPr lang="en-US" i="1" dirty="0" err="1" smtClean="0"/>
              <a:t>atriði</a:t>
            </a:r>
            <a:r>
              <a:rPr lang="en-US" i="1" dirty="0" smtClean="0"/>
              <a:t> um </a:t>
            </a:r>
            <a:r>
              <a:rPr lang="en-US" i="1" dirty="0" err="1" smtClean="0"/>
              <a:t>kapítalisma</a:t>
            </a:r>
            <a:r>
              <a:rPr lang="en-US" i="1" dirty="0" smtClean="0"/>
              <a:t> </a:t>
            </a:r>
            <a:r>
              <a:rPr lang="en-US" i="1" dirty="0" err="1" smtClean="0"/>
              <a:t>sem</a:t>
            </a:r>
            <a:r>
              <a:rPr lang="en-US" i="1" dirty="0" smtClean="0"/>
              <a:t> </a:t>
            </a:r>
            <a:r>
              <a:rPr lang="en-US" i="1" dirty="0" err="1" smtClean="0"/>
              <a:t>ekki</a:t>
            </a:r>
            <a:r>
              <a:rPr lang="en-US" i="1" dirty="0" smtClean="0"/>
              <a:t> </a:t>
            </a:r>
            <a:r>
              <a:rPr lang="en-US" i="1" dirty="0" err="1" smtClean="0"/>
              <a:t>er</a:t>
            </a:r>
            <a:r>
              <a:rPr lang="en-US" i="1" dirty="0" smtClean="0"/>
              <a:t> </a:t>
            </a:r>
            <a:r>
              <a:rPr lang="en-US" i="1" dirty="0" err="1" smtClean="0"/>
              <a:t>sagt</a:t>
            </a:r>
            <a:r>
              <a:rPr lang="en-US" i="1" dirty="0" smtClean="0"/>
              <a:t> </a:t>
            </a:r>
            <a:r>
              <a:rPr lang="en-US" i="1" dirty="0" err="1" smtClean="0"/>
              <a:t>frá</a:t>
            </a:r>
            <a:r>
              <a:rPr lang="en-US" i="1" dirty="0" smtClean="0"/>
              <a:t> </a:t>
            </a:r>
            <a:r>
              <a:rPr lang="en-US" dirty="0" smtClean="0"/>
              <a:t>e. Ha-</a:t>
            </a:r>
            <a:r>
              <a:rPr lang="en-US" dirty="0" err="1" smtClean="0"/>
              <a:t>Joon</a:t>
            </a:r>
            <a:r>
              <a:rPr lang="en-US" dirty="0" smtClean="0"/>
              <a:t> Chang (</a:t>
            </a:r>
            <a:r>
              <a:rPr lang="en-US" dirty="0" err="1" smtClean="0"/>
              <a:t>Vaka-Helgafell</a:t>
            </a:r>
            <a:r>
              <a:rPr lang="en-US" dirty="0" smtClean="0"/>
              <a:t> 2012);</a:t>
            </a:r>
            <a:r>
              <a:rPr lang="en-US" baseline="0" dirty="0" smtClean="0"/>
              <a:t> </a:t>
            </a:r>
            <a:r>
              <a:rPr lang="en-US" i="1" dirty="0" err="1" smtClean="0"/>
              <a:t>Örlagaborgin: brotabrot</a:t>
            </a:r>
            <a:r>
              <a:rPr lang="en-US" i="1" dirty="0" smtClean="0"/>
              <a:t> </a:t>
            </a:r>
            <a:r>
              <a:rPr lang="en-US" i="1" dirty="0" err="1" smtClean="0"/>
              <a:t>úr</a:t>
            </a:r>
            <a:r>
              <a:rPr lang="en-US" i="1" dirty="0" smtClean="0"/>
              <a:t> </a:t>
            </a:r>
            <a:r>
              <a:rPr lang="en-US" i="1" dirty="0" err="1" smtClean="0"/>
              <a:t>afrekasögu</a:t>
            </a:r>
            <a:r>
              <a:rPr lang="en-US" i="1" dirty="0" smtClean="0"/>
              <a:t> </a:t>
            </a:r>
            <a:r>
              <a:rPr lang="en-US" i="1" dirty="0" err="1" smtClean="0"/>
              <a:t>frjálshyggjunnar</a:t>
            </a:r>
            <a:r>
              <a:rPr lang="en-US" dirty="0" smtClean="0"/>
              <a:t>, </a:t>
            </a:r>
            <a:r>
              <a:rPr lang="en-US" dirty="0" err="1" smtClean="0"/>
              <a:t>fyrri</a:t>
            </a:r>
            <a:r>
              <a:rPr lang="en-US" dirty="0" smtClean="0"/>
              <a:t> </a:t>
            </a:r>
            <a:r>
              <a:rPr lang="en-US" dirty="0" err="1" smtClean="0"/>
              <a:t>hluti</a:t>
            </a:r>
            <a:r>
              <a:rPr lang="en-US" dirty="0" smtClean="0"/>
              <a:t> e. </a:t>
            </a:r>
            <a:r>
              <a:rPr lang="en-US" dirty="0" err="1" smtClean="0"/>
              <a:t>Einar</a:t>
            </a:r>
            <a:r>
              <a:rPr lang="en-US" dirty="0" smtClean="0"/>
              <a:t> </a:t>
            </a:r>
            <a:r>
              <a:rPr lang="en-US" dirty="0" err="1" smtClean="0"/>
              <a:t>Má</a:t>
            </a:r>
            <a:r>
              <a:rPr lang="en-US" dirty="0" smtClean="0"/>
              <a:t> </a:t>
            </a:r>
            <a:r>
              <a:rPr lang="en-US" dirty="0" err="1" smtClean="0"/>
              <a:t>Jónsson</a:t>
            </a:r>
            <a:r>
              <a:rPr lang="en-US" dirty="0" smtClean="0"/>
              <a:t> (</a:t>
            </a:r>
            <a:r>
              <a:rPr lang="en-US" dirty="0" err="1" smtClean="0"/>
              <a:t>Ormstunga</a:t>
            </a:r>
            <a:r>
              <a:rPr lang="en-US" dirty="0" smtClean="0"/>
              <a:t> 2012)</a:t>
            </a:r>
            <a:r>
              <a:rPr lang="en-US" dirty="0"/>
              <a:t>;</a:t>
            </a:r>
            <a:r>
              <a:rPr lang="en-US" baseline="0" dirty="0"/>
              <a:t> </a:t>
            </a:r>
            <a:r>
              <a:rPr lang="en-US" i="1" dirty="0" err="1" smtClean="0"/>
              <a:t>Bankastræti</a:t>
            </a:r>
            <a:r>
              <a:rPr lang="en-US" i="1" dirty="0" smtClean="0"/>
              <a:t> </a:t>
            </a:r>
            <a:r>
              <a:rPr lang="en-US" i="1" dirty="0" err="1" smtClean="0"/>
              <a:t>núll</a:t>
            </a:r>
            <a:r>
              <a:rPr lang="en-US" i="1" dirty="0" smtClean="0"/>
              <a:t> </a:t>
            </a:r>
            <a:r>
              <a:rPr lang="en-US" dirty="0" smtClean="0"/>
              <a:t>e. </a:t>
            </a:r>
            <a:r>
              <a:rPr lang="en-US" dirty="0" err="1" smtClean="0"/>
              <a:t>Einar</a:t>
            </a:r>
            <a:r>
              <a:rPr lang="en-US" dirty="0" smtClean="0"/>
              <a:t> </a:t>
            </a:r>
            <a:r>
              <a:rPr lang="en-US" dirty="0" err="1" smtClean="0"/>
              <a:t>Má</a:t>
            </a:r>
            <a:r>
              <a:rPr lang="en-US" dirty="0" smtClean="0"/>
              <a:t> </a:t>
            </a:r>
            <a:r>
              <a:rPr lang="en-US" dirty="0" err="1" smtClean="0"/>
              <a:t>Guðmundsson</a:t>
            </a:r>
            <a:r>
              <a:rPr lang="en-US" dirty="0" smtClean="0"/>
              <a:t> (</a:t>
            </a:r>
            <a:r>
              <a:rPr lang="en-US" dirty="0" err="1" smtClean="0"/>
              <a:t>Mál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menning</a:t>
            </a:r>
            <a:r>
              <a:rPr lang="en-US" dirty="0" smtClean="0"/>
              <a:t> 2011).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574C3-3C20-46AF-9204-6F4DEDA77E37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4732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Heimild: </a:t>
            </a:r>
            <a:r>
              <a:rPr lang="en-US" i="1"/>
              <a:t>Economic Freedom of the World: 2012</a:t>
            </a:r>
            <a:r>
              <a:rPr lang="en-US" i="1" baseline="0"/>
              <a:t> Annual Report. </a:t>
            </a:r>
            <a:r>
              <a:rPr lang="en-US" baseline="0"/>
              <a:t>Aðgengilegt á heimasíðunni freewtheworld.com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F9EFE-66E5-EA4C-AC26-3C7EAC8AFC1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53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/>
              <a:t>Morgunblaðið</a:t>
            </a:r>
            <a:r>
              <a:rPr lang="en-US"/>
              <a:t> 11. apríl 2003.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574C3-3C20-46AF-9204-6F4DEDA77E37}" type="slidenum">
              <a:rPr lang="en-US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9476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Lágtekjumörk og tekjudreifing 2003–2004. </a:t>
            </a:r>
            <a:r>
              <a:rPr lang="en-US" i="1"/>
              <a:t>Hagtíðindi</a:t>
            </a:r>
            <a:r>
              <a:rPr lang="en-US"/>
              <a:t>, 2007:</a:t>
            </a:r>
            <a:r>
              <a:rPr lang="en-US" baseline="0"/>
              <a:t> 1. 2. febrúar 2007.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574C3-3C20-46AF-9204-6F4DEDA77E37}" type="slidenum">
              <a:rPr lang="en-US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5102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Heimild: OECD. Dataset: Income</a:t>
            </a:r>
            <a:r>
              <a:rPr lang="en-US" baseline="0"/>
              <a:t> distribution – Poverty.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F9EFE-66E5-EA4C-AC26-3C7EAC8AFC1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4039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Stefán Ólafsson 2006. Aukning ójafnaðar á Íslandi. </a:t>
            </a:r>
            <a:r>
              <a:rPr lang="en-US" i="1"/>
              <a:t>Morgunblaðið</a:t>
            </a:r>
            <a:r>
              <a:rPr lang="en-US"/>
              <a:t> 31. ágúst. Einnig: Helgi Gunnlaugsson 2006. Afbrot og vaxandi ójöfnuður.</a:t>
            </a:r>
            <a:r>
              <a:rPr lang="en-US" baseline="0"/>
              <a:t> </a:t>
            </a:r>
            <a:r>
              <a:rPr lang="en-US" i="1" baseline="0"/>
              <a:t>Morgunblaðið</a:t>
            </a:r>
            <a:r>
              <a:rPr lang="en-US" baseline="0"/>
              <a:t> 18. september 2006. </a:t>
            </a:r>
            <a:r>
              <a:rPr lang="en-US"/>
              <a:t>Matthías Halldórsson 2006. Tengsl fátæktar og ójafnaðar við heilsuleysi. </a:t>
            </a:r>
            <a:r>
              <a:rPr lang="en-US" i="1"/>
              <a:t>Morgunblaðið</a:t>
            </a:r>
            <a:r>
              <a:rPr lang="en-US"/>
              <a:t> 19. desember 2006.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574C3-3C20-46AF-9204-6F4DEDA77E37}" type="slidenum">
              <a:rPr lang="en-US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0815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Stefán Ólafsson 2006. Aukning ójafnaðar á Íslandi. </a:t>
            </a:r>
            <a:r>
              <a:rPr lang="en-US" i="1"/>
              <a:t>Morgunblaðið</a:t>
            </a:r>
            <a:r>
              <a:rPr lang="en-US"/>
              <a:t> 31. ágúst 2006.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574C3-3C20-46AF-9204-6F4DEDA77E37}" type="slidenum">
              <a:rPr lang="en-US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553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Lágtekjumörk og tekjudreifing 2003–2004. </a:t>
            </a:r>
            <a:r>
              <a:rPr lang="en-US" i="1"/>
              <a:t>Hagtíðindi</a:t>
            </a:r>
            <a:r>
              <a:rPr lang="en-US"/>
              <a:t>, 2007:</a:t>
            </a:r>
            <a:r>
              <a:rPr lang="en-US" baseline="0"/>
              <a:t> 1. 2. febrúar 2007.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574C3-3C20-46AF-9204-6F4DEDA77E37}" type="slidenum">
              <a:rPr lang="en-US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3691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Stefán Ólafsson og Arnaldur Sölvi Kristjánsson (2012). Þróun tekjuskiptingarinnar á Íslandi, </a:t>
            </a:r>
            <a:r>
              <a:rPr lang="en-US" sz="1200" b="0" i="1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Stjórnmál og stjórnsýsla</a:t>
            </a:r>
            <a:r>
              <a:rPr lang="en-US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8(1). Bls. 39–71.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574C3-3C20-46AF-9204-6F4DEDA77E37}" type="slidenum">
              <a:rPr lang="en-US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8632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Heimildir: E. S. Prescott,</a:t>
            </a:r>
            <a:r>
              <a:rPr lang="en-US" baseline="0"/>
              <a:t> fyrirlestur 2007. OECD, Revenue Statistics; fjármálaráðuneytið.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F9EFE-66E5-EA4C-AC26-3C7EAC8AFC1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7373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Heimild: Hagstofa</a:t>
            </a:r>
            <a:r>
              <a:rPr lang="en-US" baseline="0"/>
              <a:t> Íslands.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574C3-3C20-46AF-9204-6F4DEDA77E37}" type="slidenum">
              <a:rPr lang="en-US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258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Heimild: </a:t>
            </a:r>
            <a:r>
              <a:rPr lang="en-US" i="1" smtClean="0"/>
              <a:t>Economic</a:t>
            </a:r>
            <a:r>
              <a:rPr lang="en-US" i="1" baseline="0" smtClean="0"/>
              <a:t> Freedom of the World: 2012 Annual Report </a:t>
            </a:r>
            <a:r>
              <a:rPr lang="en-US" baseline="0" smtClean="0"/>
              <a:t>(2012). Aðgengilegt á heimasíðunni freetheworld.com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574C3-3C20-46AF-9204-6F4DEDA77E3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4928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Þorvaldur</a:t>
            </a:r>
            <a:r>
              <a:rPr lang="en-US" dirty="0" smtClean="0"/>
              <a:t> </a:t>
            </a:r>
            <a:r>
              <a:rPr lang="en-US" dirty="0" err="1" smtClean="0"/>
              <a:t>Gylfason</a:t>
            </a:r>
            <a:r>
              <a:rPr lang="en-US" dirty="0" smtClean="0"/>
              <a:t>. </a:t>
            </a:r>
            <a:r>
              <a:rPr lang="en-US" dirty="0" err="1" smtClean="0"/>
              <a:t>Kannski</a:t>
            </a:r>
            <a:r>
              <a:rPr lang="en-US" dirty="0" smtClean="0"/>
              <a:t> </a:t>
            </a:r>
            <a:r>
              <a:rPr lang="en-US" dirty="0" err="1" smtClean="0"/>
              <a:t>tuttugu</a:t>
            </a:r>
            <a:r>
              <a:rPr lang="en-US" dirty="0" smtClean="0"/>
              <a:t> </a:t>
            </a:r>
            <a:r>
              <a:rPr lang="en-US" dirty="0" err="1" smtClean="0"/>
              <a:t>manns</a:t>
            </a:r>
            <a:r>
              <a:rPr lang="en-US" dirty="0" smtClean="0"/>
              <a:t>. </a:t>
            </a:r>
            <a:r>
              <a:rPr lang="en-US" i="1" dirty="0" err="1" smtClean="0"/>
              <a:t>Fréttablaðið</a:t>
            </a:r>
            <a:r>
              <a:rPr lang="en-US" dirty="0" smtClean="0"/>
              <a:t> 7. </a:t>
            </a:r>
            <a:r>
              <a:rPr lang="en-US" dirty="0" err="1" smtClean="0"/>
              <a:t>júlí</a:t>
            </a:r>
            <a:r>
              <a:rPr lang="en-US" dirty="0" smtClean="0"/>
              <a:t> 2005. </a:t>
            </a:r>
            <a:r>
              <a:rPr lang="en-US" dirty="0" err="1" smtClean="0"/>
              <a:t>Bls</a:t>
            </a:r>
            <a:r>
              <a:rPr lang="en-US" dirty="0" smtClean="0"/>
              <a:t>. 20.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574C3-3C20-46AF-9204-6F4DEDA77E37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6550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Heimild:</a:t>
            </a:r>
            <a:r>
              <a:rPr lang="en-US" baseline="0"/>
              <a:t> Economic Freedom of the World: 2012 Annual Report. Aðgengilegt á heimasíðunni freetheword.com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574C3-3C20-46AF-9204-6F4DEDA77E37}" type="slidenum">
              <a:rPr lang="en-US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619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Heimild:</a:t>
            </a:r>
            <a:r>
              <a:rPr lang="en-US" baseline="0"/>
              <a:t> Economic Freedom of the World: 2012 Annual Report. Aðgengilegt á heimasíðunni freetheword.com</a:t>
            </a:r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F9EFE-66E5-EA4C-AC26-3C7EAC8AFC1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4640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Heimild:</a:t>
            </a:r>
            <a:r>
              <a:rPr lang="en-US" baseline="0"/>
              <a:t> Economic Freedom of the World: 2012 Annual Report. Aðgengilegt á heimasíðunni freetheword.com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574C3-3C20-46AF-9204-6F4DEDA77E37}" type="slidenum">
              <a:rPr lang="en-US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3345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Allar</a:t>
            </a:r>
            <a:r>
              <a:rPr lang="en-US" dirty="0" smtClean="0"/>
              <a:t> </a:t>
            </a:r>
            <a:r>
              <a:rPr lang="en-US" dirty="0" err="1" smtClean="0"/>
              <a:t>tölur</a:t>
            </a:r>
            <a:r>
              <a:rPr lang="en-US" dirty="0" smtClean="0"/>
              <a:t> </a:t>
            </a:r>
            <a:r>
              <a:rPr lang="en-US" dirty="0" err="1" smtClean="0"/>
              <a:t>frá</a:t>
            </a:r>
            <a:r>
              <a:rPr lang="en-US" dirty="0" smtClean="0"/>
              <a:t> 2010. </a:t>
            </a:r>
            <a:r>
              <a:rPr lang="en-US" baseline="0" dirty="0" err="1" smtClean="0"/>
              <a:t>Tölur</a:t>
            </a:r>
            <a:r>
              <a:rPr lang="en-US" baseline="0" dirty="0" smtClean="0"/>
              <a:t> um </a:t>
            </a:r>
            <a:r>
              <a:rPr lang="en-US" baseline="0" dirty="0" err="1" smtClean="0"/>
              <a:t>ríki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í</a:t>
            </a:r>
            <a:r>
              <a:rPr lang="en-US" baseline="0" dirty="0" smtClean="0"/>
              <a:t> BNA </a:t>
            </a:r>
            <a:r>
              <a:rPr lang="en-US" baseline="0" dirty="0" err="1" smtClean="0"/>
              <a:t>eru</a:t>
            </a:r>
            <a:r>
              <a:rPr lang="en-US" baseline="0" dirty="0" smtClean="0"/>
              <a:t> úr Avery, J.E., Siebeneck, T.P., og Tate, R.P. 2011. Gross Domestic Product by State. Advance Statistics for 2010 and Revised Statistics for 2007–2009. (Breytt hér úr 2005 verðlagi í 2010 verðlag með því að margfalda með 1,10993.) Bureau of Economic Analysis. Heimasíða www.bea.gov</a:t>
            </a:r>
            <a:endParaRPr lang="en-US" dirty="0"/>
          </a:p>
          <a:p>
            <a:r>
              <a:rPr lang="en-US" dirty="0" err="1" smtClean="0"/>
              <a:t>Tölur</a:t>
            </a:r>
            <a:r>
              <a:rPr lang="en-US" dirty="0" smtClean="0"/>
              <a:t> um </a:t>
            </a:r>
            <a:r>
              <a:rPr lang="en-US" dirty="0" err="1" smtClean="0"/>
              <a:t>ríki</a:t>
            </a:r>
            <a:r>
              <a:rPr lang="en-US" dirty="0" smtClean="0"/>
              <a:t> ESB (GDP</a:t>
            </a:r>
            <a:r>
              <a:rPr lang="en-US" baseline="0" dirty="0" smtClean="0"/>
              <a:t> per capita PPP) </a:t>
            </a:r>
            <a:r>
              <a:rPr lang="en-US" baseline="0" dirty="0" err="1" smtClean="0"/>
              <a:t>frá</a:t>
            </a:r>
            <a:r>
              <a:rPr lang="en-US" baseline="0" dirty="0" smtClean="0"/>
              <a:t> CIA World </a:t>
            </a:r>
            <a:r>
              <a:rPr lang="en-US" baseline="0" dirty="0" err="1" smtClean="0"/>
              <a:t>Factbook</a:t>
            </a:r>
            <a:r>
              <a:rPr lang="en-US" baseline="0" dirty="0" smtClean="0"/>
              <a:t>.</a:t>
            </a:r>
            <a:endParaRPr lang="en-US" dirty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574C3-3C20-46AF-9204-6F4DEDA77E37}" type="slidenum">
              <a:rPr lang="en-US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4520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Heimildir: Tölur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frá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Kanada (Table A.34 gross domestic product per capita, provinces and territories, in current dollars)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eru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frá</a:t>
            </a:r>
            <a:r>
              <a:rPr lang="en-US" baseline="0" dirty="0" smtClean="0"/>
              <a:t> Canada Statistics </a:t>
            </a:r>
            <a:r>
              <a:rPr lang="en-US" baseline="0" dirty="0" err="1" smtClean="0"/>
              <a:t>og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fyrir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árin</a:t>
            </a:r>
            <a:r>
              <a:rPr lang="en-US" baseline="0" dirty="0" smtClean="0"/>
              <a:t> 2009–2010. </a:t>
            </a:r>
            <a:r>
              <a:rPr lang="en-US" baseline="0" dirty="0" err="1" smtClean="0"/>
              <a:t>Þær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eru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í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Kanadadal</a:t>
            </a:r>
            <a:r>
              <a:rPr lang="en-US" baseline="0" dirty="0" smtClean="0"/>
              <a:t>, en </a:t>
            </a:r>
            <a:r>
              <a:rPr lang="en-US" baseline="0" dirty="0" err="1" smtClean="0"/>
              <a:t>hann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þá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nánast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jafngildur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Bandaríkjadal</a:t>
            </a:r>
            <a:r>
              <a:rPr lang="en-US" baseline="0" dirty="0" smtClean="0"/>
              <a:t>. Heimasíða www.statcan.gc.ca </a:t>
            </a:r>
            <a:r>
              <a:rPr lang="en-US" baseline="0" dirty="0" err="1" smtClean="0"/>
              <a:t>Tölur</a:t>
            </a:r>
            <a:r>
              <a:rPr lang="en-US" baseline="0" dirty="0" smtClean="0"/>
              <a:t> um </a:t>
            </a:r>
            <a:r>
              <a:rPr lang="en-US" baseline="0" dirty="0" err="1" smtClean="0"/>
              <a:t>Norðurlönd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eru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úr</a:t>
            </a:r>
            <a:r>
              <a:rPr lang="en-US" baseline="0" dirty="0" smtClean="0"/>
              <a:t> CIA World </a:t>
            </a:r>
            <a:r>
              <a:rPr lang="en-US" baseline="0" dirty="0" err="1" smtClean="0"/>
              <a:t>Factbook</a:t>
            </a:r>
            <a:r>
              <a:rPr lang="en-US" baseline="0" dirty="0" smtClean="0"/>
              <a:t> (GDP per Capita, PPP, USD) </a:t>
            </a:r>
            <a:r>
              <a:rPr lang="en-US" baseline="0" dirty="0" err="1" smtClean="0"/>
              <a:t>fyrir</a:t>
            </a:r>
            <a:r>
              <a:rPr lang="en-US" baseline="0" dirty="0" smtClean="0"/>
              <a:t> 2010. </a:t>
            </a:r>
            <a:r>
              <a:rPr lang="en-US" baseline="0" dirty="0" err="1" smtClean="0"/>
              <a:t>Tölur</a:t>
            </a:r>
            <a:r>
              <a:rPr lang="en-US" baseline="0" dirty="0" smtClean="0"/>
              <a:t> um </a:t>
            </a:r>
            <a:r>
              <a:rPr lang="en-US" baseline="0" dirty="0" err="1" smtClean="0"/>
              <a:t>ríki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í</a:t>
            </a:r>
            <a:r>
              <a:rPr lang="en-US" baseline="0" dirty="0" smtClean="0"/>
              <a:t> BNA </a:t>
            </a:r>
            <a:r>
              <a:rPr lang="en-US" baseline="0" dirty="0" err="1" smtClean="0"/>
              <a:t>eru</a:t>
            </a:r>
            <a:r>
              <a:rPr lang="en-US" baseline="0" dirty="0" smtClean="0"/>
              <a:t> úr Avery, J.E., Siebeneck, T.P., og Tate, R.P. 2011. Gross Domestic Product by State. Advance Statistics for 2010 and Revised Statistics for 2007–2009. Verðlag 2010. Bureau of Economic Analysis. Heimasíða www.bea.gov</a:t>
            </a:r>
            <a:endParaRPr lang="en-US" dirty="0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F9EFE-66E5-EA4C-AC26-3C7EAC8AFC15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9777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Heimild: Nima Sanandaji 2011, </a:t>
            </a:r>
            <a:r>
              <a:rPr lang="en-US" i="1"/>
              <a:t>The Swedish Model Reassessed. Helsinki: Libera. Affluence despite the Welfare</a:t>
            </a:r>
            <a:r>
              <a:rPr lang="en-US" i="1" baseline="0"/>
              <a:t> State</a:t>
            </a:r>
            <a:r>
              <a:rPr lang="en-US" baseline="0"/>
              <a:t>. </a:t>
            </a:r>
            <a:r>
              <a:rPr lang="en-US"/>
              <a:t>Tölur eru frá OECD</a:t>
            </a:r>
            <a:r>
              <a:rPr lang="en-US" baseline="0"/>
              <a:t> og US Census Database.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574C3-3C20-46AF-9204-6F4DEDA77E37}" type="slidenum">
              <a:rPr lang="en-US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5969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Purchasing Power Parity Converted</a:t>
            </a:r>
            <a:r>
              <a:rPr lang="en-US" baseline="0" dirty="0" smtClean="0"/>
              <a:t> GDP Per Capita Relative to the United States, G-K method, at current prices for Sweden. </a:t>
            </a:r>
            <a:r>
              <a:rPr lang="en-US" dirty="0" err="1" smtClean="0"/>
              <a:t>Heimild</a:t>
            </a:r>
            <a:r>
              <a:rPr lang="en-US" dirty="0" smtClean="0"/>
              <a:t>: Federal Reserve Bank of St.</a:t>
            </a:r>
            <a:r>
              <a:rPr lang="en-US" baseline="0" dirty="0" smtClean="0"/>
              <a:t> Louis, Economic Research, </a:t>
            </a:r>
            <a:r>
              <a:rPr lang="en-US" baseline="0" dirty="0" err="1" smtClean="0"/>
              <a:t>heimasíða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Frumheimild</a:t>
            </a:r>
            <a:r>
              <a:rPr lang="en-US" baseline="0" dirty="0" smtClean="0"/>
              <a:t>: University of Pennsylvania.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F9EFE-66E5-EA4C-AC26-3C7EAC8AFC15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859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 smtClean="0"/>
              <a:t>Heimild</a:t>
            </a:r>
            <a:r>
              <a:rPr lang="en-US" smtClean="0"/>
              <a:t>: </a:t>
            </a:r>
            <a:r>
              <a:rPr lang="en-US" i="1" smtClean="0"/>
              <a:t>Economic Freedom of the World: 2012 Annual Report</a:t>
            </a:r>
            <a:r>
              <a:rPr lang="en-US" i="1" baseline="0" smtClean="0"/>
              <a:t> </a:t>
            </a:r>
            <a:r>
              <a:rPr lang="en-US" baseline="0" smtClean="0"/>
              <a:t>(2012). A</a:t>
            </a:r>
            <a:r>
              <a:rPr lang="en-US" smtClean="0"/>
              <a:t>ðgengilegt </a:t>
            </a:r>
            <a:r>
              <a:rPr lang="en-US" dirty="0" err="1" smtClean="0"/>
              <a:t>á</a:t>
            </a:r>
            <a:r>
              <a:rPr lang="en-US" dirty="0" smtClean="0"/>
              <a:t> </a:t>
            </a:r>
            <a:r>
              <a:rPr lang="en-US" dirty="0" err="1" smtClean="0"/>
              <a:t>heimasíðunni</a:t>
            </a:r>
            <a:r>
              <a:rPr lang="en-US" dirty="0" smtClean="0"/>
              <a:t> </a:t>
            </a:r>
            <a:r>
              <a:rPr lang="en-US" dirty="0" err="1" smtClean="0"/>
              <a:t>freetheworld.com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574C3-3C20-46AF-9204-6F4DEDA77E3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494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Heimild: World Economic Outlook Database, October 2012. Heimasíða Alþjóðagjaldeyrissjóðsins: www.imf.org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574C3-3C20-46AF-9204-6F4DEDA77E3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553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Heimild: International Monetary Fund, World Economic Outlook Database, October 2012.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574C3-3C20-46AF-9204-6F4DEDA77E37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575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Heimild</a:t>
            </a:r>
            <a:r>
              <a:rPr lang="en-US" dirty="0" smtClean="0"/>
              <a:t>: Taxpayer support for UK banks. National</a:t>
            </a:r>
            <a:r>
              <a:rPr lang="en-US" baseline="0" dirty="0" smtClean="0"/>
              <a:t> Audit Office. Aðgengilegt á Netinu. </a:t>
            </a:r>
            <a:r>
              <a:rPr lang="en-US" i="1" baseline="0" dirty="0" err="1" smtClean="0"/>
              <a:t>Berlingske</a:t>
            </a:r>
            <a:r>
              <a:rPr lang="en-US" i="1" baseline="0" dirty="0" smtClean="0"/>
              <a:t> </a:t>
            </a:r>
            <a:r>
              <a:rPr lang="en-US" i="1" baseline="0" dirty="0" err="1" smtClean="0"/>
              <a:t>Tidende</a:t>
            </a:r>
            <a:r>
              <a:rPr lang="en-US" i="1" baseline="0" dirty="0" smtClean="0"/>
              <a:t> </a:t>
            </a:r>
            <a:r>
              <a:rPr lang="en-US" baseline="0" dirty="0" smtClean="0"/>
              <a:t>12. </a:t>
            </a:r>
            <a:r>
              <a:rPr lang="en-US" baseline="0" dirty="0" err="1" smtClean="0"/>
              <a:t>nóvember</a:t>
            </a:r>
            <a:r>
              <a:rPr lang="en-US" baseline="0" dirty="0" smtClean="0"/>
              <a:t> 2010.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574C3-3C20-46AF-9204-6F4DEDA77E3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452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Heimild: Real GDP growth,</a:t>
            </a:r>
            <a:r>
              <a:rPr lang="en-US" baseline="0" smtClean="0"/>
              <a:t> 2001–2010 (% change compared with the previous year; average 2001–2010). Tekið af heimasíðu Eurostat.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F9EFE-66E5-EA4C-AC26-3C7EAC8AFC1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8840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Heimildir: Um erlendar</a:t>
            </a:r>
            <a:r>
              <a:rPr lang="en-US" baseline="0"/>
              <a:t> skuldir: Hagstofan. Þjóðhagsreikningar og opinber fjármál. Peningalegar eignir og skuldir ríkissjóðs 1998–2011. Um erlent aukalán: Reiknað er með 1.000 milljarða kr. láni (sbr. lán til Royal Bank of Scotland, 52 þúsund milljarðar kr., en Rússalánið átti að vera 4 milljarðar evra eða 680 milljarðar kr.). Miðað við 4% vexti í fjögur ár, 2008–2011, væri vaxtakostnaður 170 milljarðar kr.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6F9EFE-66E5-EA4C-AC26-3C7EAC8AFC1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1771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Ha-</a:t>
            </a:r>
            <a:r>
              <a:rPr lang="en-US" dirty="0" err="1" smtClean="0"/>
              <a:t>Joon</a:t>
            </a:r>
            <a:r>
              <a:rPr lang="en-US" dirty="0" smtClean="0"/>
              <a:t> Chang 2012.</a:t>
            </a:r>
            <a:r>
              <a:rPr lang="en-US" baseline="0" dirty="0" smtClean="0"/>
              <a:t> </a:t>
            </a:r>
            <a:r>
              <a:rPr lang="en-US" i="1" baseline="0" dirty="0" smtClean="0"/>
              <a:t>23 </a:t>
            </a:r>
            <a:r>
              <a:rPr lang="en-US" i="1" baseline="0" dirty="0" err="1" smtClean="0"/>
              <a:t>atriði</a:t>
            </a:r>
            <a:r>
              <a:rPr lang="en-US" i="1" baseline="0" dirty="0" smtClean="0"/>
              <a:t> um </a:t>
            </a:r>
            <a:r>
              <a:rPr lang="en-US" i="1" baseline="0" dirty="0" err="1" smtClean="0"/>
              <a:t>kapítalisma</a:t>
            </a:r>
            <a:r>
              <a:rPr lang="en-US" i="1" baseline="0" dirty="0" smtClean="0"/>
              <a:t> </a:t>
            </a:r>
            <a:r>
              <a:rPr lang="en-US" i="1" baseline="0" dirty="0" err="1" smtClean="0"/>
              <a:t>sem</a:t>
            </a:r>
            <a:r>
              <a:rPr lang="en-US" i="1" baseline="0" dirty="0" smtClean="0"/>
              <a:t> </a:t>
            </a:r>
            <a:r>
              <a:rPr lang="en-US" i="1" baseline="0" dirty="0" err="1" smtClean="0"/>
              <a:t>ekki</a:t>
            </a:r>
            <a:r>
              <a:rPr lang="en-US" i="1" baseline="0" dirty="0" smtClean="0"/>
              <a:t> </a:t>
            </a:r>
            <a:r>
              <a:rPr lang="en-US" i="1" baseline="0" dirty="0" err="1" smtClean="0"/>
              <a:t>er</a:t>
            </a:r>
            <a:r>
              <a:rPr lang="en-US" i="1" baseline="0" dirty="0" smtClean="0"/>
              <a:t> </a:t>
            </a:r>
            <a:r>
              <a:rPr lang="en-US" i="1" baseline="0" dirty="0" err="1" smtClean="0"/>
              <a:t>sagt</a:t>
            </a:r>
            <a:r>
              <a:rPr lang="en-US" i="1" baseline="0" dirty="0" smtClean="0"/>
              <a:t> </a:t>
            </a:r>
            <a:r>
              <a:rPr lang="en-US" i="1" baseline="0" dirty="0" err="1" smtClean="0"/>
              <a:t>frá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bls</a:t>
            </a:r>
            <a:r>
              <a:rPr lang="en-US" baseline="0" dirty="0" smtClean="0"/>
              <a:t>. 272. Reykjavík: </a:t>
            </a:r>
            <a:r>
              <a:rPr lang="en-US" baseline="0" dirty="0" err="1" smtClean="0"/>
              <a:t>Vaka-Helgafell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9574C3-3C20-46AF-9204-6F4DEDA77E37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195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s-I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s-I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940CF-5D0C-4120-916D-F436FDBE728E}" type="datetimeFigureOut">
              <a:rPr lang="is-IS"/>
              <a:pPr/>
              <a:t>17.2.2013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F6DBA-7FB2-4D93-B2DE-0E392C47FCF7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940CF-5D0C-4120-916D-F436FDBE728E}" type="datetimeFigureOut">
              <a:rPr lang="is-IS"/>
              <a:pPr/>
              <a:t>17.2.2013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F6DBA-7FB2-4D93-B2DE-0E392C47FCF7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s-I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940CF-5D0C-4120-916D-F436FDBE728E}" type="datetimeFigureOut">
              <a:rPr lang="is-IS"/>
              <a:pPr/>
              <a:t>17.2.2013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F6DBA-7FB2-4D93-B2DE-0E392C47FCF7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940CF-5D0C-4120-916D-F436FDBE728E}" type="datetimeFigureOut">
              <a:rPr lang="is-IS"/>
              <a:pPr/>
              <a:t>17.2.2013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F6DBA-7FB2-4D93-B2DE-0E392C47FCF7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s-I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s-I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940CF-5D0C-4120-916D-F436FDBE728E}" type="datetimeFigureOut">
              <a:rPr lang="is-IS"/>
              <a:pPr/>
              <a:t>17.2.2013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F6DBA-7FB2-4D93-B2DE-0E392C47FCF7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940CF-5D0C-4120-916D-F436FDBE728E}" type="datetimeFigureOut">
              <a:rPr lang="is-IS"/>
              <a:pPr/>
              <a:t>17.2.2013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F6DBA-7FB2-4D93-B2DE-0E392C47FCF7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s-I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s-I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s-I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940CF-5D0C-4120-916D-F436FDBE728E}" type="datetimeFigureOut">
              <a:rPr lang="is-IS"/>
              <a:pPr/>
              <a:t>17.2.2013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F6DBA-7FB2-4D93-B2DE-0E392C47FCF7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940CF-5D0C-4120-916D-F436FDBE728E}" type="datetimeFigureOut">
              <a:rPr lang="is-IS"/>
              <a:pPr/>
              <a:t>17.2.2013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F6DBA-7FB2-4D93-B2DE-0E392C47FCF7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940CF-5D0C-4120-916D-F436FDBE728E}" type="datetimeFigureOut">
              <a:rPr lang="is-IS"/>
              <a:pPr/>
              <a:t>17.2.2013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F6DBA-7FB2-4D93-B2DE-0E392C47FCF7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s-I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s-I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940CF-5D0C-4120-916D-F436FDBE728E}" type="datetimeFigureOut">
              <a:rPr lang="is-IS"/>
              <a:pPr/>
              <a:t>17.2.2013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F6DBA-7FB2-4D93-B2DE-0E392C47FCF7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s-I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s-I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940CF-5D0C-4120-916D-F436FDBE728E}" type="datetimeFigureOut">
              <a:rPr lang="is-IS"/>
              <a:pPr/>
              <a:t>17.2.2013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F6DBA-7FB2-4D93-B2DE-0E392C47FCF7}" type="slidenum">
              <a:rPr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s-I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s-IS"/>
              <a:t>Click to edit Master text styles</a:t>
            </a:r>
          </a:p>
          <a:p>
            <a:pPr lvl="1"/>
            <a:r>
              <a:rPr lang="is-IS"/>
              <a:t>Second level</a:t>
            </a:r>
          </a:p>
          <a:p>
            <a:pPr lvl="2"/>
            <a:r>
              <a:rPr lang="is-IS"/>
              <a:t>Third level</a:t>
            </a:r>
          </a:p>
          <a:p>
            <a:pPr lvl="3"/>
            <a:r>
              <a:rPr lang="is-IS"/>
              <a:t>Fourth level</a:t>
            </a:r>
          </a:p>
          <a:p>
            <a:pPr lvl="4"/>
            <a:r>
              <a:rPr lang="is-I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940CF-5D0C-4120-916D-F436FDBE728E}" type="datetimeFigureOut">
              <a:rPr lang="is-IS"/>
              <a:pPr/>
              <a:t>17.2.2013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F6DBA-7FB2-4D93-B2DE-0E392C47FCF7}" type="slidenum">
              <a:rPr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chart" Target="../charts/char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chart" Target="../charts/char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chart" Target="../charts/char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chart" Target="../charts/char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chart" Target="../charts/chart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chart" Target="../charts/chart1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chart" Target="../charts/char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chart" Target="../charts/char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chart" Target="../charts/char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chart" Target="../charts/char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jp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chart" Target="../charts/chart1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chart" Target="../charts/chart1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chart" Target="../charts/chart1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tif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chart" Target="../charts/char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chart" Target="../charts/chart1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chart" Target="../charts/chart18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352800"/>
            <a:ext cx="7772400" cy="990600"/>
          </a:xfrm>
        </p:spPr>
        <p:txBody>
          <a:bodyPr>
            <a:normAutofit fontScale="90000"/>
          </a:bodyPr>
          <a:lstStyle/>
          <a:p>
            <a:r>
              <a:rPr lang="is-IS" sz="3600" dirty="0" smtClean="0"/>
              <a:t>Frjálshyggjan, kreppan og kapítalisminn</a:t>
            </a:r>
            <a:r>
              <a:rPr lang="is-IS" altLang="ja-JP" sz="3600" dirty="0" smtClean="0">
                <a:ea typeface="ヒラギノ角ゴ Pro W3" charset="-128"/>
                <a:cs typeface="ヒラギノ角ゴ Pro W3" charset="-128"/>
              </a:rPr>
              <a:t> </a:t>
            </a:r>
            <a:r>
              <a:rPr lang="is-IS" altLang="ja-JP" sz="3600" dirty="0">
                <a:ea typeface="ヒラギノ角ゴ Pro W3" charset="-128"/>
                <a:cs typeface="ヒラギノ角ゴ Pro W3" charset="-128"/>
              </a:rPr>
              <a:t/>
            </a:r>
            <a:br>
              <a:rPr lang="is-IS" altLang="ja-JP" sz="3600" dirty="0">
                <a:ea typeface="ヒラギノ角ゴ Pro W3" charset="-128"/>
                <a:cs typeface="ヒラギノ角ゴ Pro W3" charset="-128"/>
              </a:rPr>
            </a:br>
            <a:r>
              <a:rPr lang="is-IS" altLang="ja-JP" sz="4000" dirty="0">
                <a:ea typeface="ヒラギノ角ゴ Pro W3" charset="-128"/>
                <a:cs typeface="ヒラギノ角ゴ Pro W3" charset="-128"/>
              </a:rPr>
              <a:t>Hannes H. Gissurarson</a:t>
            </a:r>
            <a:r>
              <a:rPr lang="is-IS" altLang="ja-JP" dirty="0">
                <a:ea typeface="ヒラギノ角ゴ Pro W3" charset="-128"/>
                <a:cs typeface="ヒラギノ角ゴ Pro W3" charset="-128"/>
              </a:rPr>
              <a:t/>
            </a:r>
            <a:br>
              <a:rPr lang="is-IS" altLang="ja-JP" dirty="0">
                <a:ea typeface="ヒラギノ角ゴ Pro W3" charset="-128"/>
                <a:cs typeface="ヒラギノ角ゴ Pro W3" charset="-128"/>
              </a:rPr>
            </a:br>
            <a:endParaRPr lang="is-I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495800"/>
            <a:ext cx="6400800" cy="762000"/>
          </a:xfrm>
        </p:spPr>
        <p:txBody>
          <a:bodyPr>
            <a:normAutofit fontScale="92500" lnSpcReduction="10000"/>
          </a:bodyPr>
          <a:lstStyle/>
          <a:p>
            <a:r>
              <a:rPr lang="is-IS" sz="2400" dirty="0" smtClean="0"/>
              <a:t>Stofnun stjórnsýslufræða og stjórnmála</a:t>
            </a:r>
            <a:endParaRPr lang="is-IS" sz="2400" dirty="0"/>
          </a:p>
          <a:p>
            <a:r>
              <a:rPr lang="is-IS" sz="2400" dirty="0" smtClean="0"/>
              <a:t>19. </a:t>
            </a:r>
            <a:r>
              <a:rPr lang="en-US" sz="2400" dirty="0"/>
              <a:t>f</a:t>
            </a:r>
            <a:r>
              <a:rPr lang="is-IS" sz="2400" dirty="0" smtClean="0"/>
              <a:t>ebrúar 2013</a:t>
            </a:r>
            <a:endParaRPr lang="is-IS" sz="2400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762000"/>
            <a:ext cx="2590800" cy="1790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kapítalisminn</a:t>
            </a:r>
            <a:r>
              <a:rPr lang="en-US" dirty="0" smtClean="0"/>
              <a:t> </a:t>
            </a:r>
            <a:r>
              <a:rPr lang="en-US" dirty="0" err="1" smtClean="0"/>
              <a:t>óstöðugur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 smtClean="0"/>
              <a:t>Fyrsta</a:t>
            </a:r>
            <a:r>
              <a:rPr lang="en-US" smtClean="0"/>
              <a:t> spurning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444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Svarið er já!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mtClean="0"/>
              <a:t>Kapítalisminn undirorpinn hagsveiflum, þenslu og samdrætti á víxl</a:t>
            </a:r>
          </a:p>
          <a:p>
            <a:r>
              <a:rPr lang="en-US" smtClean="0"/>
              <a:t>En ríkið ekki síður óstöðugt; raskar högum fólks með margvíslegum ófyrirsjáanlegum hætti</a:t>
            </a:r>
          </a:p>
          <a:p>
            <a:r>
              <a:rPr lang="en-US" smtClean="0"/>
              <a:t>Verst í alræðisríkjum, þar allt háð duttlungum harðstjóra eins og Stalíns og Maós</a:t>
            </a:r>
          </a:p>
          <a:p>
            <a:r>
              <a:rPr lang="en-US" smtClean="0"/>
              <a:t>Í frjálsu hagkerfi geta menn þó brugðist við með því t. d. að lækka launakröfur sínar og fá með því atvinnu, markaðsöfl leita jafnvægis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971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Hvað</a:t>
            </a:r>
            <a:r>
              <a:rPr lang="en-US" dirty="0" smtClean="0"/>
              <a:t> </a:t>
            </a:r>
            <a:r>
              <a:rPr lang="en-US" err="1" smtClean="0"/>
              <a:t>olli</a:t>
            </a:r>
            <a:r>
              <a:rPr lang="en-US" smtClean="0"/>
              <a:t> fjármálakreppunni 2008?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Kreppa</a:t>
            </a:r>
            <a:r>
              <a:rPr lang="en-US" dirty="0" smtClean="0"/>
              <a:t>: </a:t>
            </a:r>
            <a:r>
              <a:rPr lang="en-US" dirty="0" err="1" smtClean="0"/>
              <a:t>hagsveifla</a:t>
            </a:r>
            <a:r>
              <a:rPr lang="en-US" dirty="0" smtClean="0"/>
              <a:t> </a:t>
            </a:r>
            <a:r>
              <a:rPr lang="en-US" dirty="0" err="1" smtClean="0"/>
              <a:t>niður</a:t>
            </a:r>
            <a:r>
              <a:rPr lang="en-US" dirty="0" smtClean="0"/>
              <a:t> </a:t>
            </a:r>
            <a:r>
              <a:rPr lang="en-US" dirty="0" err="1" smtClean="0"/>
              <a:t>á</a:t>
            </a:r>
            <a:r>
              <a:rPr lang="en-US" dirty="0" smtClean="0"/>
              <a:t> </a:t>
            </a:r>
            <a:r>
              <a:rPr lang="en-US" dirty="0" err="1" smtClean="0"/>
              <a:t>við</a:t>
            </a:r>
            <a:endParaRPr lang="en-US" dirty="0" smtClean="0"/>
          </a:p>
          <a:p>
            <a:r>
              <a:rPr lang="en-US" dirty="0"/>
              <a:t>Kreppa oft</a:t>
            </a:r>
            <a:r>
              <a:rPr lang="en-US" dirty="0" smtClean="0"/>
              <a:t> </a:t>
            </a:r>
            <a:r>
              <a:rPr lang="en-US" dirty="0" err="1" smtClean="0"/>
              <a:t>afleiðing</a:t>
            </a:r>
            <a:r>
              <a:rPr lang="en-US" dirty="0" smtClean="0"/>
              <a:t> (</a:t>
            </a:r>
            <a:r>
              <a:rPr lang="en-US" dirty="0" err="1" smtClean="0"/>
              <a:t>jafnvel</a:t>
            </a:r>
            <a:r>
              <a:rPr lang="en-US" dirty="0" smtClean="0"/>
              <a:t> </a:t>
            </a:r>
            <a:r>
              <a:rPr lang="en-US" dirty="0" err="1" smtClean="0"/>
              <a:t>leiðrétting</a:t>
            </a:r>
            <a:r>
              <a:rPr lang="en-US" dirty="0" smtClean="0"/>
              <a:t>) </a:t>
            </a:r>
            <a:r>
              <a:rPr lang="en-US" dirty="0" err="1" smtClean="0"/>
              <a:t>á</a:t>
            </a:r>
            <a:r>
              <a:rPr lang="en-US" dirty="0" smtClean="0"/>
              <a:t> </a:t>
            </a:r>
            <a:r>
              <a:rPr lang="en-US" dirty="0" err="1" smtClean="0"/>
              <a:t>hagsveiflu</a:t>
            </a:r>
            <a:r>
              <a:rPr lang="en-US" dirty="0" smtClean="0"/>
              <a:t> </a:t>
            </a:r>
            <a:r>
              <a:rPr lang="en-US" dirty="0" err="1" smtClean="0"/>
              <a:t>upp</a:t>
            </a:r>
            <a:r>
              <a:rPr lang="en-US" dirty="0" smtClean="0"/>
              <a:t> </a:t>
            </a:r>
            <a:r>
              <a:rPr lang="en-US" dirty="0" err="1" smtClean="0"/>
              <a:t>á</a:t>
            </a:r>
            <a:r>
              <a:rPr lang="en-US" dirty="0" smtClean="0"/>
              <a:t> </a:t>
            </a:r>
            <a:r>
              <a:rPr lang="en-US" dirty="0" err="1" smtClean="0"/>
              <a:t>við</a:t>
            </a:r>
            <a:r>
              <a:rPr lang="en-US" dirty="0" smtClean="0"/>
              <a:t>, </a:t>
            </a:r>
            <a:r>
              <a:rPr lang="en-US" dirty="0" err="1" smtClean="0"/>
              <a:t>sem</a:t>
            </a:r>
            <a:r>
              <a:rPr lang="en-US" dirty="0" smtClean="0"/>
              <a:t> </a:t>
            </a:r>
            <a:r>
              <a:rPr lang="en-US" dirty="0" err="1" smtClean="0"/>
              <a:t>stafaði</a:t>
            </a:r>
            <a:r>
              <a:rPr lang="en-US" dirty="0" smtClean="0"/>
              <a:t> </a:t>
            </a:r>
            <a:r>
              <a:rPr lang="en-US" dirty="0" err="1" smtClean="0"/>
              <a:t>af</a:t>
            </a:r>
            <a:r>
              <a:rPr lang="en-US" dirty="0" smtClean="0"/>
              <a:t> </a:t>
            </a:r>
            <a:r>
              <a:rPr lang="en-US" dirty="0" err="1" smtClean="0"/>
              <a:t>óhóflegri</a:t>
            </a:r>
            <a:r>
              <a:rPr lang="en-US" dirty="0" smtClean="0"/>
              <a:t> </a:t>
            </a:r>
            <a:r>
              <a:rPr lang="en-US" dirty="0" err="1" smtClean="0"/>
              <a:t>peningaþenslu</a:t>
            </a:r>
            <a:r>
              <a:rPr lang="en-US" dirty="0" smtClean="0"/>
              <a:t> (</a:t>
            </a:r>
            <a:r>
              <a:rPr lang="en-US" dirty="0" err="1" smtClean="0"/>
              <a:t>austurrísku</a:t>
            </a:r>
            <a:r>
              <a:rPr lang="en-US" dirty="0" smtClean="0"/>
              <a:t> </a:t>
            </a:r>
            <a:r>
              <a:rPr lang="en-US" dirty="0" err="1" smtClean="0"/>
              <a:t>hagfræðingarnir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Peningaþensla</a:t>
            </a:r>
            <a:r>
              <a:rPr lang="en-US" dirty="0" smtClean="0"/>
              <a:t> </a:t>
            </a:r>
            <a:r>
              <a:rPr lang="en-US" dirty="0" err="1" smtClean="0"/>
              <a:t>í</a:t>
            </a:r>
            <a:r>
              <a:rPr lang="en-US" dirty="0" smtClean="0"/>
              <a:t> BNA: </a:t>
            </a:r>
            <a:r>
              <a:rPr lang="en-US" dirty="0" err="1"/>
              <a:t>u</a:t>
            </a:r>
            <a:r>
              <a:rPr lang="en-US" dirty="0" err="1" smtClean="0"/>
              <a:t>ndirmálslán</a:t>
            </a:r>
            <a:r>
              <a:rPr lang="en-US" dirty="0" smtClean="0"/>
              <a:t> </a:t>
            </a:r>
            <a:r>
              <a:rPr lang="en-US" dirty="0" err="1" smtClean="0"/>
              <a:t>á</a:t>
            </a:r>
            <a:r>
              <a:rPr lang="en-US" dirty="0" smtClean="0"/>
              <a:t> </a:t>
            </a:r>
            <a:r>
              <a:rPr lang="en-US" dirty="0" err="1" smtClean="0"/>
              <a:t>húsnæðismarkaði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lágir</a:t>
            </a:r>
            <a:r>
              <a:rPr lang="en-US" dirty="0" smtClean="0"/>
              <a:t> </a:t>
            </a:r>
            <a:r>
              <a:rPr lang="en-US" dirty="0" err="1" smtClean="0"/>
              <a:t>vextir</a:t>
            </a:r>
            <a:r>
              <a:rPr lang="en-US" dirty="0" smtClean="0"/>
              <a:t> </a:t>
            </a:r>
            <a:r>
              <a:rPr lang="en-US" dirty="0" err="1" smtClean="0"/>
              <a:t>seðlabankans</a:t>
            </a:r>
            <a:endParaRPr lang="en-US" dirty="0" smtClean="0"/>
          </a:p>
          <a:p>
            <a:r>
              <a:rPr lang="en-US" dirty="0" err="1" smtClean="0"/>
              <a:t>Svipað</a:t>
            </a:r>
            <a:r>
              <a:rPr lang="en-US" dirty="0" smtClean="0"/>
              <a:t> </a:t>
            </a:r>
            <a:r>
              <a:rPr lang="en-US" dirty="0" err="1" smtClean="0"/>
              <a:t>á</a:t>
            </a:r>
            <a:r>
              <a:rPr lang="en-US" dirty="0" smtClean="0"/>
              <a:t> </a:t>
            </a:r>
            <a:r>
              <a:rPr lang="en-US" dirty="0" err="1" smtClean="0"/>
              <a:t>seyði</a:t>
            </a:r>
            <a:r>
              <a:rPr lang="en-US" dirty="0" smtClean="0"/>
              <a:t> </a:t>
            </a:r>
            <a:r>
              <a:rPr lang="en-US" dirty="0" err="1" smtClean="0"/>
              <a:t>í</a:t>
            </a:r>
            <a:r>
              <a:rPr lang="en-US" dirty="0" smtClean="0"/>
              <a:t> </a:t>
            </a:r>
            <a:r>
              <a:rPr lang="en-US" dirty="0" err="1" smtClean="0"/>
              <a:t>Evrópu</a:t>
            </a:r>
            <a:endParaRPr lang="en-US" dirty="0" smtClean="0"/>
          </a:p>
          <a:p>
            <a:r>
              <a:rPr lang="en-US" dirty="0" err="1" smtClean="0"/>
              <a:t>Áhætta</a:t>
            </a:r>
            <a:r>
              <a:rPr lang="en-US" dirty="0" smtClean="0"/>
              <a:t> </a:t>
            </a:r>
            <a:r>
              <a:rPr lang="en-US" dirty="0" err="1" smtClean="0"/>
              <a:t>vanmetin</a:t>
            </a:r>
            <a:r>
              <a:rPr lang="en-US" dirty="0" smtClean="0"/>
              <a:t> vegna nýrrar fjármálatækni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326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Hvers</a:t>
            </a:r>
            <a:r>
              <a:rPr lang="en-US" dirty="0" smtClean="0"/>
              <a:t> </a:t>
            </a:r>
            <a:r>
              <a:rPr lang="en-US" dirty="0" err="1" smtClean="0"/>
              <a:t>vegna</a:t>
            </a:r>
            <a:r>
              <a:rPr lang="en-US" dirty="0" smtClean="0"/>
              <a:t> </a:t>
            </a:r>
            <a:r>
              <a:rPr lang="en-US" dirty="0" err="1" smtClean="0"/>
              <a:t>fyrr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verr</a:t>
            </a:r>
            <a:r>
              <a:rPr lang="en-US" dirty="0" smtClean="0"/>
              <a:t> </a:t>
            </a:r>
            <a:r>
              <a:rPr lang="en-US" dirty="0" err="1" smtClean="0"/>
              <a:t>til</a:t>
            </a:r>
            <a:r>
              <a:rPr lang="en-US" dirty="0" smtClean="0"/>
              <a:t> </a:t>
            </a:r>
            <a:r>
              <a:rPr lang="en-US" dirty="0" err="1" smtClean="0"/>
              <a:t>Íslands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Fjármálakreppa</a:t>
            </a:r>
            <a:r>
              <a:rPr lang="en-US" dirty="0" smtClean="0"/>
              <a:t> </a:t>
            </a:r>
            <a:r>
              <a:rPr lang="en-US" dirty="0" err="1" smtClean="0"/>
              <a:t>bitnar</a:t>
            </a:r>
            <a:r>
              <a:rPr lang="en-US" dirty="0" smtClean="0"/>
              <a:t> </a:t>
            </a:r>
            <a:r>
              <a:rPr lang="en-US" dirty="0" err="1" smtClean="0"/>
              <a:t>verst</a:t>
            </a:r>
            <a:r>
              <a:rPr lang="en-US" dirty="0" smtClean="0"/>
              <a:t> </a:t>
            </a:r>
            <a:r>
              <a:rPr lang="en-US" dirty="0" err="1" smtClean="0"/>
              <a:t>á</a:t>
            </a:r>
            <a:r>
              <a:rPr lang="en-US" dirty="0" smtClean="0"/>
              <a:t> </a:t>
            </a:r>
            <a:r>
              <a:rPr lang="en-US" dirty="0" err="1" smtClean="0"/>
              <a:t>þjóðum</a:t>
            </a:r>
            <a:r>
              <a:rPr lang="en-US" dirty="0" smtClean="0"/>
              <a:t> </a:t>
            </a:r>
            <a:r>
              <a:rPr lang="en-US" dirty="0" err="1" smtClean="0"/>
              <a:t>með</a:t>
            </a:r>
            <a:r>
              <a:rPr lang="en-US" dirty="0" smtClean="0"/>
              <a:t> </a:t>
            </a:r>
            <a:r>
              <a:rPr lang="en-US" dirty="0" err="1" smtClean="0"/>
              <a:t>stórt</a:t>
            </a:r>
            <a:r>
              <a:rPr lang="en-US" dirty="0" smtClean="0"/>
              <a:t> </a:t>
            </a:r>
            <a:r>
              <a:rPr lang="en-US" dirty="0" err="1" smtClean="0"/>
              <a:t>fjármálakerfi</a:t>
            </a:r>
            <a:endParaRPr lang="en-US" dirty="0" smtClean="0"/>
          </a:p>
          <a:p>
            <a:r>
              <a:rPr lang="en-US" dirty="0" err="1" smtClean="0"/>
              <a:t>Hið</a:t>
            </a:r>
            <a:r>
              <a:rPr lang="en-US" dirty="0" smtClean="0"/>
              <a:t> </a:t>
            </a:r>
            <a:r>
              <a:rPr lang="en-US" dirty="0" err="1" smtClean="0"/>
              <a:t>íslenska</a:t>
            </a:r>
            <a:r>
              <a:rPr lang="en-US" dirty="0" smtClean="0"/>
              <a:t> </a:t>
            </a:r>
            <a:r>
              <a:rPr lang="en-US" dirty="0" err="1" smtClean="0"/>
              <a:t>hlutfallslega</a:t>
            </a:r>
            <a:r>
              <a:rPr lang="en-US" dirty="0" smtClean="0"/>
              <a:t> </a:t>
            </a:r>
            <a:r>
              <a:rPr lang="en-US" dirty="0" err="1" smtClean="0"/>
              <a:t>stórt</a:t>
            </a:r>
            <a:endParaRPr lang="en-US" dirty="0" smtClean="0"/>
          </a:p>
          <a:p>
            <a:r>
              <a:rPr lang="en-US" dirty="0" err="1" smtClean="0"/>
              <a:t>Áhætta</a:t>
            </a:r>
            <a:r>
              <a:rPr lang="en-US" dirty="0" smtClean="0"/>
              <a:t> </a:t>
            </a:r>
            <a:r>
              <a:rPr lang="en-US" dirty="0" err="1" smtClean="0"/>
              <a:t>vanmetin</a:t>
            </a:r>
            <a:r>
              <a:rPr lang="en-US" dirty="0" smtClean="0"/>
              <a:t> </a:t>
            </a:r>
            <a:r>
              <a:rPr lang="en-US" dirty="0" err="1" smtClean="0"/>
              <a:t>hér</a:t>
            </a:r>
            <a:r>
              <a:rPr lang="en-US" dirty="0" smtClean="0"/>
              <a:t> enn frekar </a:t>
            </a:r>
            <a:r>
              <a:rPr lang="en-US" dirty="0" err="1" smtClean="0"/>
              <a:t>vegna</a:t>
            </a:r>
            <a:r>
              <a:rPr lang="en-US" dirty="0" smtClean="0"/>
              <a:t> </a:t>
            </a:r>
            <a:r>
              <a:rPr lang="en-US" dirty="0" err="1" smtClean="0"/>
              <a:t>ónógra</a:t>
            </a:r>
            <a:r>
              <a:rPr lang="en-US" dirty="0" smtClean="0"/>
              <a:t> </a:t>
            </a:r>
            <a:r>
              <a:rPr lang="en-US" dirty="0" err="1" smtClean="0"/>
              <a:t>upplýsinga</a:t>
            </a:r>
            <a:r>
              <a:rPr lang="en-US" dirty="0" smtClean="0"/>
              <a:t> um </a:t>
            </a:r>
            <a:r>
              <a:rPr lang="en-US" err="1" smtClean="0"/>
              <a:t>skuldunauta</a:t>
            </a:r>
            <a:r>
              <a:rPr lang="en-US" smtClean="0"/>
              <a:t> banka og innbyrðis tengsl þeirra</a:t>
            </a:r>
            <a:endParaRPr lang="en-US" dirty="0" smtClean="0"/>
          </a:p>
          <a:p>
            <a:r>
              <a:rPr lang="en-US" dirty="0" err="1" smtClean="0"/>
              <a:t>Ríkinu</a:t>
            </a:r>
            <a:r>
              <a:rPr lang="en-US" dirty="0" smtClean="0"/>
              <a:t>, </a:t>
            </a:r>
            <a:r>
              <a:rPr lang="en-US" dirty="0" err="1" smtClean="0"/>
              <a:t>seðlabanka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fjármálaráðuneyti</a:t>
            </a:r>
            <a:r>
              <a:rPr lang="en-US" dirty="0" smtClean="0"/>
              <a:t>, um </a:t>
            </a:r>
            <a:r>
              <a:rPr lang="en-US" dirty="0" err="1" smtClean="0"/>
              <a:t>megn</a:t>
            </a:r>
            <a:r>
              <a:rPr lang="en-US" dirty="0" smtClean="0"/>
              <a:t> </a:t>
            </a:r>
            <a:r>
              <a:rPr lang="en-US" dirty="0" err="1" smtClean="0"/>
              <a:t>að</a:t>
            </a:r>
            <a:r>
              <a:rPr lang="en-US" dirty="0" smtClean="0"/>
              <a:t> </a:t>
            </a:r>
            <a:r>
              <a:rPr lang="en-US" err="1" smtClean="0"/>
              <a:t>bjarga</a:t>
            </a:r>
            <a:r>
              <a:rPr lang="en-US" smtClean="0"/>
              <a:t> bönkunum</a:t>
            </a:r>
            <a:endParaRPr lang="en-US"/>
          </a:p>
          <a:p>
            <a:r>
              <a:rPr lang="en-US" smtClean="0"/>
              <a:t>Bretar </a:t>
            </a:r>
            <a:r>
              <a:rPr lang="en-US" dirty="0" err="1" smtClean="0"/>
              <a:t>gerðu</a:t>
            </a:r>
            <a:r>
              <a:rPr lang="en-US" dirty="0" smtClean="0"/>
              <a:t> </a:t>
            </a:r>
            <a:r>
              <a:rPr lang="en-US" dirty="0" err="1" smtClean="0"/>
              <a:t>illt</a:t>
            </a:r>
            <a:r>
              <a:rPr lang="en-US" dirty="0" smtClean="0"/>
              <a:t> </a:t>
            </a:r>
            <a:r>
              <a:rPr lang="en-US" dirty="0" err="1" smtClean="0"/>
              <a:t>verra</a:t>
            </a:r>
            <a:r>
              <a:rPr lang="en-US" dirty="0" smtClean="0"/>
              <a:t> </a:t>
            </a:r>
            <a:r>
              <a:rPr lang="en-US" dirty="0" err="1" smtClean="0"/>
              <a:t>með</a:t>
            </a:r>
            <a:r>
              <a:rPr lang="en-US" dirty="0" smtClean="0"/>
              <a:t> </a:t>
            </a:r>
            <a:r>
              <a:rPr lang="en-US" dirty="0" err="1" smtClean="0"/>
              <a:t>hryðjuverkalögum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9856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Sex h</a:t>
            </a:r>
            <a:r>
              <a:rPr lang="en-US" dirty="0" err="1" smtClean="0"/>
              <a:t>æpnar</a:t>
            </a:r>
            <a:r>
              <a:rPr lang="en-US" dirty="0" smtClean="0"/>
              <a:t> </a:t>
            </a:r>
            <a:r>
              <a:rPr lang="en-US" dirty="0" err="1" smtClean="0"/>
              <a:t>skýringar á hruninu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err="1"/>
              <a:t>Stjórnarskráin frá 1874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Ísland</a:t>
            </a:r>
            <a:r>
              <a:rPr lang="en-US" dirty="0"/>
              <a:t> of </a:t>
            </a:r>
            <a:r>
              <a:rPr lang="en-US" dirty="0" err="1"/>
              <a:t>lítið</a:t>
            </a:r>
            <a:r>
              <a:rPr lang="en-US" dirty="0"/>
              <a:t> </a:t>
            </a:r>
            <a:r>
              <a:rPr lang="en-US" dirty="0" err="1"/>
              <a:t>fyrir</a:t>
            </a:r>
            <a:r>
              <a:rPr lang="en-US" dirty="0"/>
              <a:t> </a:t>
            </a:r>
            <a:r>
              <a:rPr lang="en-US" dirty="0" err="1"/>
              <a:t>bankana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Íslenskir</a:t>
            </a:r>
            <a:r>
              <a:rPr lang="en-US" dirty="0" smtClean="0"/>
              <a:t> </a:t>
            </a:r>
            <a:r>
              <a:rPr lang="en-US" dirty="0" err="1" smtClean="0"/>
              <a:t>bankamenn</a:t>
            </a:r>
            <a:r>
              <a:rPr lang="en-US" dirty="0" smtClean="0"/>
              <a:t> </a:t>
            </a:r>
            <a:r>
              <a:rPr lang="en-US" dirty="0" err="1" smtClean="0"/>
              <a:t>vitgrennri</a:t>
            </a:r>
            <a:r>
              <a:rPr lang="en-US" dirty="0" smtClean="0"/>
              <a:t> </a:t>
            </a:r>
            <a:r>
              <a:rPr lang="en-US" dirty="0" err="1" smtClean="0"/>
              <a:t>eða</a:t>
            </a:r>
            <a:r>
              <a:rPr lang="en-US" dirty="0" smtClean="0"/>
              <a:t> </a:t>
            </a:r>
            <a:r>
              <a:rPr lang="en-US" dirty="0" err="1" smtClean="0"/>
              <a:t>áhættusæknari</a:t>
            </a:r>
            <a:r>
              <a:rPr lang="en-US" dirty="0" smtClean="0"/>
              <a:t> en </a:t>
            </a:r>
            <a:r>
              <a:rPr lang="en-US" dirty="0" err="1" smtClean="0"/>
              <a:t>annars</a:t>
            </a:r>
            <a:r>
              <a:rPr lang="en-US" dirty="0" smtClean="0"/>
              <a:t> </a:t>
            </a:r>
            <a:r>
              <a:rPr lang="en-US" dirty="0" err="1" smtClean="0"/>
              <a:t>staðar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smtClean="0"/>
              <a:t>Krónan ónýtur gjaldmiðill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smtClean="0"/>
              <a:t>Seðlabankanum illa stjórnað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Kapítalismi</a:t>
            </a:r>
            <a:r>
              <a:rPr lang="en-US" dirty="0" smtClean="0"/>
              <a:t> </a:t>
            </a:r>
            <a:r>
              <a:rPr lang="en-US" dirty="0" err="1" smtClean="0"/>
              <a:t>hér</a:t>
            </a:r>
            <a:r>
              <a:rPr lang="en-US" dirty="0" smtClean="0"/>
              <a:t> </a:t>
            </a:r>
            <a:r>
              <a:rPr lang="en-US" dirty="0" err="1" smtClean="0"/>
              <a:t>lausbeislaðri</a:t>
            </a:r>
            <a:r>
              <a:rPr lang="en-US" dirty="0" smtClean="0"/>
              <a:t> en </a:t>
            </a:r>
            <a:r>
              <a:rPr lang="en-US" dirty="0" err="1" smtClean="0"/>
              <a:t>annars</a:t>
            </a:r>
            <a:r>
              <a:rPr lang="en-US" dirty="0" smtClean="0"/>
              <a:t> </a:t>
            </a:r>
            <a:r>
              <a:rPr lang="en-US" dirty="0" err="1" smtClean="0"/>
              <a:t>staðar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41159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1) Stjórnarskráin frá 1874?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Fráleitt að kenna henni um bankahrunið</a:t>
            </a:r>
          </a:p>
          <a:p>
            <a:r>
              <a:rPr lang="en-US"/>
              <a:t>Stjórnarskrá hemill valdbeitingar, trygging réttinda gagnvart meirihlutavilja, ekki óskýr eða lítt framkvæmanlegur óskalisti</a:t>
            </a:r>
          </a:p>
          <a:p>
            <a:r>
              <a:rPr lang="en-US"/>
              <a:t>Rætur að rekja til hinnar frjálslyndu stjórnmálahefðar Vesturlanda</a:t>
            </a:r>
          </a:p>
          <a:p>
            <a:r>
              <a:rPr lang="en-US"/>
              <a:t>Í meginatriðum gott plagg, en vantaði hemil á seðlaprentunar- og skattlagningarvald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578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2) Ísland of lítið fyrir bankana?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Stærð bankakerfis afstætt hugtak</a:t>
            </a:r>
          </a:p>
          <a:p>
            <a:r>
              <a:rPr lang="en-US" smtClean="0"/>
              <a:t>Mön, Jersey, Guernsey, Sviss, Cayman-eyjar með stór fjármálakerfi, ekkert hrun þar</a:t>
            </a:r>
          </a:p>
          <a:p>
            <a:r>
              <a:rPr lang="en-US" smtClean="0"/>
              <a:t>Bankarnir í City í Lundúnum of stórir fyrir Coventry, en varla fyrir Bretland allt</a:t>
            </a:r>
          </a:p>
          <a:p>
            <a:r>
              <a:rPr lang="en-US" smtClean="0"/>
              <a:t>Kerfisvilla: Rekstrarsvæði bankanna (EES) miklu stærra en baktryggingarsvæði þeirra (Ísland)</a:t>
            </a:r>
          </a:p>
          <a:p>
            <a:r>
              <a:rPr lang="en-US" smtClean="0"/>
              <a:t>Öllum lánalínum sagt upp í fárinu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765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3) Íslenskir bankar áhættusæknari?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Den </a:t>
            </a:r>
            <a:r>
              <a:rPr lang="en-US" dirty="0" err="1" smtClean="0"/>
              <a:t>Danske</a:t>
            </a:r>
            <a:r>
              <a:rPr lang="en-US" dirty="0" smtClean="0"/>
              <a:t> Bank</a:t>
            </a:r>
            <a:r>
              <a:rPr lang="en-US" smtClean="0"/>
              <a:t>: aðaleigandinn líka skuldunautur (</a:t>
            </a:r>
            <a:r>
              <a:rPr lang="en-US" dirty="0" smtClean="0"/>
              <a:t>A. P. </a:t>
            </a:r>
            <a:r>
              <a:rPr lang="en-US" dirty="0" err="1" smtClean="0"/>
              <a:t>Möller</a:t>
            </a:r>
            <a:r>
              <a:rPr lang="en-US" dirty="0" smtClean="0"/>
              <a:t>); </a:t>
            </a:r>
            <a:r>
              <a:rPr lang="en-US" dirty="0" err="1" smtClean="0"/>
              <a:t>bankinn</a:t>
            </a:r>
            <a:r>
              <a:rPr lang="en-US" dirty="0" smtClean="0"/>
              <a:t> </a:t>
            </a:r>
            <a:r>
              <a:rPr lang="en-US" dirty="0" err="1" smtClean="0"/>
              <a:t>hefði án opinberrar aðstoðar fallið haustið</a:t>
            </a:r>
            <a:r>
              <a:rPr lang="en-US" dirty="0" smtClean="0"/>
              <a:t> 2008; 1998–2008 </a:t>
            </a:r>
            <a:r>
              <a:rPr lang="en-US" err="1" smtClean="0"/>
              <a:t>sexfölduðust</a:t>
            </a:r>
            <a:r>
              <a:rPr lang="en-US" smtClean="0"/>
              <a:t> umsvif, </a:t>
            </a:r>
            <a:r>
              <a:rPr lang="en-US" dirty="0" err="1" smtClean="0"/>
              <a:t>eigið</a:t>
            </a:r>
            <a:r>
              <a:rPr lang="en-US" dirty="0" smtClean="0"/>
              <a:t> </a:t>
            </a:r>
            <a:r>
              <a:rPr lang="en-US" err="1" smtClean="0"/>
              <a:t>fé</a:t>
            </a:r>
            <a:r>
              <a:rPr lang="en-US" smtClean="0"/>
              <a:t> þrefaldaðist</a:t>
            </a:r>
            <a:endParaRPr lang="en-US" dirty="0" smtClean="0"/>
          </a:p>
          <a:p>
            <a:r>
              <a:rPr lang="en-US" dirty="0" smtClean="0"/>
              <a:t>Royal Bank of Scotland </a:t>
            </a:r>
            <a:r>
              <a:rPr lang="en-US" dirty="0" err="1" smtClean="0"/>
              <a:t>fékk</a:t>
            </a:r>
            <a:r>
              <a:rPr lang="en-US" dirty="0" smtClean="0"/>
              <a:t> 2007–2011 256 </a:t>
            </a:r>
            <a:r>
              <a:rPr lang="en-US" dirty="0" err="1" smtClean="0"/>
              <a:t>milljarða</a:t>
            </a:r>
            <a:r>
              <a:rPr lang="en-US" dirty="0" smtClean="0"/>
              <a:t> </a:t>
            </a:r>
            <a:r>
              <a:rPr lang="en-US" dirty="0" err="1" smtClean="0"/>
              <a:t>punda</a:t>
            </a:r>
            <a:r>
              <a:rPr lang="en-US" dirty="0"/>
              <a:t> </a:t>
            </a:r>
            <a:r>
              <a:rPr lang="en-US" dirty="0" err="1" smtClean="0"/>
              <a:t>aðstoð</a:t>
            </a:r>
            <a:r>
              <a:rPr lang="en-US" dirty="0"/>
              <a:t> </a:t>
            </a:r>
            <a:r>
              <a:rPr lang="en-US" dirty="0" err="1" smtClean="0"/>
              <a:t>breska</a:t>
            </a:r>
            <a:r>
              <a:rPr lang="en-US" dirty="0" smtClean="0"/>
              <a:t> </a:t>
            </a:r>
            <a:r>
              <a:rPr lang="en-US" dirty="0" err="1" smtClean="0"/>
              <a:t>ríkisins</a:t>
            </a:r>
            <a:r>
              <a:rPr lang="en-US" dirty="0" smtClean="0"/>
              <a:t> </a:t>
            </a:r>
            <a:r>
              <a:rPr lang="en-US" dirty="0" err="1" smtClean="0"/>
              <a:t>eða</a:t>
            </a:r>
            <a:r>
              <a:rPr lang="en-US" dirty="0" smtClean="0"/>
              <a:t> 51.983 </a:t>
            </a:r>
            <a:r>
              <a:rPr lang="en-US" dirty="0" err="1" smtClean="0"/>
              <a:t>milljarða</a:t>
            </a:r>
            <a:r>
              <a:rPr lang="en-US" dirty="0" smtClean="0"/>
              <a:t> </a:t>
            </a:r>
            <a:r>
              <a:rPr lang="en-US" dirty="0" err="1" smtClean="0"/>
              <a:t>ísl</a:t>
            </a:r>
            <a:r>
              <a:rPr lang="en-US" dirty="0" smtClean="0"/>
              <a:t>. </a:t>
            </a:r>
            <a:r>
              <a:rPr lang="en-US" smtClean="0"/>
              <a:t>kr. — Sama saga um allan heim</a:t>
            </a:r>
          </a:p>
          <a:p>
            <a:r>
              <a:rPr lang="en-US"/>
              <a:t>Ef íslenskir bankamenn vitgrannir og áhættusæknir, þá ekki líka lánardrottnar þeirra erlendis? Skýringarefnið aðeins fært um einn reit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840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Kerfisvilla: á</a:t>
            </a:r>
            <a:r>
              <a:rPr lang="en-US" smtClean="0"/>
              <a:t>hættusæknir bankar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Ríkisábyrgð á innstæðum og öðrum skuldbindingum leiðir bankamenn í freistni</a:t>
            </a:r>
          </a:p>
          <a:p>
            <a:r>
              <a:rPr lang="en-US" smtClean="0"/>
              <a:t>Gangi vel, hirða stjórnendur og eigendur bankanna gróðann</a:t>
            </a:r>
          </a:p>
          <a:p>
            <a:r>
              <a:rPr lang="en-US" smtClean="0"/>
              <a:t>Gangi illa, bera skattgreiðendur tapið</a:t>
            </a:r>
          </a:p>
          <a:p>
            <a:r>
              <a:rPr lang="en-US" smtClean="0"/>
              <a:t>Áhættusamar eignir vanmetnar skv. Basel-reglum o. fl.: Fasteignir og ríkisskuldabréf í reynd áhættusamar fjárfestingar, afskriftir banka hins vegar takmarkaðar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531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„Ég býð, þú borgar“</a:t>
            </a:r>
          </a:p>
        </p:txBody>
      </p:sp>
      <p:pic>
        <p:nvPicPr>
          <p:cNvPr id="4" name="Content Placeholder 3" descr="fannie-freddi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277" r="-132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78831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Andlát</a:t>
            </a:r>
            <a:r>
              <a:rPr lang="en-US" dirty="0"/>
              <a:t> </a:t>
            </a:r>
            <a:r>
              <a:rPr lang="en-US" dirty="0" err="1"/>
              <a:t>boðað</a:t>
            </a:r>
            <a:r>
              <a:rPr lang="en-US" dirty="0"/>
              <a:t> </a:t>
            </a:r>
            <a:r>
              <a:rPr lang="en-US" dirty="0" err="1"/>
              <a:t>með</a:t>
            </a:r>
            <a:r>
              <a:rPr lang="en-US" dirty="0"/>
              <a:t> </a:t>
            </a:r>
            <a:r>
              <a:rPr lang="en-US" dirty="0" err="1"/>
              <a:t>lúðrablæstri</a:t>
            </a:r>
            <a:endParaRPr lang="en-US"/>
          </a:p>
        </p:txBody>
      </p:sp>
      <p:pic>
        <p:nvPicPr>
          <p:cNvPr id="9" name="Picture 8" descr="orlagaborgi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117" y="1659594"/>
            <a:ext cx="1435100" cy="2413000"/>
          </a:xfrm>
          <a:prstGeom prst="rect">
            <a:avLst/>
          </a:prstGeom>
        </p:spPr>
      </p:pic>
      <p:pic>
        <p:nvPicPr>
          <p:cNvPr id="10" name="Picture 9" descr="Kredda_i_kreppunni-175x26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930" y="1675125"/>
            <a:ext cx="1615942" cy="2428530"/>
          </a:xfrm>
          <a:prstGeom prst="rect">
            <a:avLst/>
          </a:prstGeom>
        </p:spPr>
      </p:pic>
      <p:pic>
        <p:nvPicPr>
          <p:cNvPr id="14" name="Content Placeholder 13" descr="23_atridi_um_kapitalisma-175x273.jpg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94" r="-7094"/>
          <a:stretch>
            <a:fillRect/>
          </a:stretch>
        </p:blipFill>
        <p:spPr>
          <a:xfrm>
            <a:off x="3797872" y="1659595"/>
            <a:ext cx="1766245" cy="2412999"/>
          </a:xfrm>
        </p:spPr>
      </p:pic>
      <p:pic>
        <p:nvPicPr>
          <p:cNvPr id="15" name="Picture 14" descr="101641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90656"/>
            <a:ext cx="1559919" cy="2412999"/>
          </a:xfrm>
          <a:prstGeom prst="rect">
            <a:avLst/>
          </a:prstGeom>
        </p:spPr>
      </p:pic>
      <p:pic>
        <p:nvPicPr>
          <p:cNvPr id="16" name="Picture 15" descr="Bankastraeti_null-175x288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404" y="1659594"/>
            <a:ext cx="1456795" cy="239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88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4) Krónan ónýtur gjaldmiðill?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Eyði menn um efni fram (skuldi umfram greiðslugetu), breytir engu að skrá skuldirnar í evrum frekar en krónum</a:t>
            </a:r>
          </a:p>
          <a:p>
            <a:r>
              <a:rPr lang="en-US" smtClean="0"/>
              <a:t>Evrulönd í vandræðum: Írland, Grikkland, Spánn, Portúgal, Ítalía</a:t>
            </a:r>
          </a:p>
          <a:p>
            <a:r>
              <a:rPr lang="en-US"/>
              <a:t>… j</a:t>
            </a:r>
            <a:r>
              <a:rPr lang="en-US" smtClean="0"/>
              <a:t>afnvel meiri vandræðum til langs tíma vegna kostnaðarsamra björgunaraðgerða</a:t>
            </a:r>
          </a:p>
          <a:p>
            <a:r>
              <a:rPr lang="en-US" smtClean="0"/>
              <a:t>Krónan auðveldaði aðlögun Íslands að nýjum aðstæðum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638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Skellurinn meiri í sjö ESB-löndum</a:t>
            </a:r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657577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23138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chart seriesIdx="0" categoryIdx="8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El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5) Seðlabankanum illa stjórnað?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Gjaldþrot er, þegar aðila brestur greiðsluhæfi; það gerðist ekki</a:t>
            </a:r>
          </a:p>
          <a:p>
            <a:r>
              <a:rPr lang="en-US" smtClean="0"/>
              <a:t>Fyrir hrun gerði seðlabankinn strangari kröfur en tíðkaðist erlendis um veðhæfi eigna</a:t>
            </a:r>
          </a:p>
          <a:p>
            <a:r>
              <a:rPr lang="en-US" smtClean="0"/>
              <a:t>Kröfur hröpuðu í verði við hrun bankanna</a:t>
            </a:r>
          </a:p>
          <a:p>
            <a:r>
              <a:rPr lang="en-US"/>
              <a:t>Með neyðarlögunum var kröfum seðlabankans skipað aftar en </a:t>
            </a:r>
            <a:r>
              <a:rPr lang="en-US" smtClean="0"/>
              <a:t>áður</a:t>
            </a:r>
          </a:p>
          <a:p>
            <a:r>
              <a:rPr lang="en-US" smtClean="0"/>
              <a:t>Lausafjárskortur banka reyndist eiginfjárvandi</a:t>
            </a:r>
          </a:p>
        </p:txBody>
      </p:sp>
    </p:spTree>
    <p:extLst>
      <p:ext uri="{BB962C8B-B14F-4D97-AF65-F5344CB8AC3E}">
        <p14:creationId xmlns:p14="http://schemas.microsoft.com/office/powerpoint/2010/main" val="4126200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Gagnrýni rannsóknarnefndar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Nefndarmenn varðir; enginn áfrýjunarmöguleiki, réttur til að bera mál undir dómstóla ekki virtur</a:t>
            </a:r>
          </a:p>
          <a:p>
            <a:r>
              <a:rPr lang="en-US"/>
              <a:t>Hugsanlega einn eða tveir vanhæfir</a:t>
            </a:r>
          </a:p>
          <a:p>
            <a:r>
              <a:rPr lang="en-US"/>
              <a:t>Tvö gagnrýnisefni nefndar: seðlabankinn átt að kanna eigið fé Landsbankans vegna Icesave og skrásetja betur ferilinn við kaupin á Glitni</a:t>
            </a:r>
          </a:p>
          <a:p>
            <a:r>
              <a:rPr lang="en-US"/>
              <a:t>Annað utan valdheimilda seðlabankans, hitt hlægilegt aukaatriði (sbr. fjármálaráðuneyti BNA)</a:t>
            </a:r>
          </a:p>
        </p:txBody>
      </p:sp>
    </p:spTree>
    <p:extLst>
      <p:ext uri="{BB962C8B-B14F-4D97-AF65-F5344CB8AC3E}">
        <p14:creationId xmlns:p14="http://schemas.microsoft.com/office/powerpoint/2010/main" val="2550417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Vildu greiða skuldir óreiðumanna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Már Guðmundsson á fundi með Jóhönnu Sigurðardóttur og Geir H. Haarde 7. ágúst 2008: Ódýrara fyrir ríkið að bjarga bönkunum en láta þá hrynja</a:t>
            </a:r>
          </a:p>
          <a:p>
            <a:r>
              <a:rPr lang="en-US"/>
              <a:t>Gauti B. Eggertsson á sama fundi: mikils virði „að standa við bakið á bönkunum“ og „hættulegt að fara í opinbera umræðu“ um skiptingu skulda</a:t>
            </a:r>
          </a:p>
          <a:p>
            <a:r>
              <a:rPr lang="en-US" smtClean="0"/>
              <a:t>Jón Steinsson 25. september 2008: seðlabankinn ætti „að rýmka reglur um veðhæfar eignir í endurhverfum viðskiptum“</a:t>
            </a:r>
          </a:p>
        </p:txBody>
      </p:sp>
    </p:spTree>
    <p:extLst>
      <p:ext uri="{BB962C8B-B14F-4D97-AF65-F5344CB8AC3E}">
        <p14:creationId xmlns:p14="http://schemas.microsoft.com/office/powerpoint/2010/main" val="34923152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Kostnaður af því óráði?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03138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58340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series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6) Lausbeislaðri kapítalismi?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198" y="1600201"/>
            <a:ext cx="5199087" cy="40433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Chang: „</a:t>
            </a:r>
            <a:r>
              <a:rPr lang="en-US" dirty="0" err="1" smtClean="0"/>
              <a:t>Milli</a:t>
            </a:r>
            <a:r>
              <a:rPr lang="en-US" dirty="0" smtClean="0"/>
              <a:t> </a:t>
            </a:r>
            <a:r>
              <a:rPr lang="en-US" dirty="0" err="1" smtClean="0"/>
              <a:t>áranna</a:t>
            </a:r>
            <a:r>
              <a:rPr lang="en-US" dirty="0" smtClean="0"/>
              <a:t> 1998 </a:t>
            </a:r>
            <a:r>
              <a:rPr lang="en-US" dirty="0" err="1" smtClean="0"/>
              <a:t>og</a:t>
            </a:r>
            <a:r>
              <a:rPr lang="en-US" dirty="0" smtClean="0"/>
              <a:t> 2003 </a:t>
            </a:r>
            <a:r>
              <a:rPr lang="en-US" dirty="0" err="1" smtClean="0"/>
              <a:t>einkavæddi</a:t>
            </a:r>
            <a:r>
              <a:rPr lang="en-US" dirty="0" smtClean="0"/>
              <a:t> </a:t>
            </a:r>
            <a:r>
              <a:rPr lang="en-US" dirty="0" err="1" smtClean="0"/>
              <a:t>landið</a:t>
            </a:r>
            <a:r>
              <a:rPr lang="en-US" dirty="0" smtClean="0"/>
              <a:t> </a:t>
            </a:r>
            <a:r>
              <a:rPr lang="en-US" dirty="0" err="1" smtClean="0"/>
              <a:t>banka</a:t>
            </a:r>
            <a:r>
              <a:rPr lang="en-US" dirty="0" smtClean="0"/>
              <a:t> </a:t>
            </a:r>
            <a:r>
              <a:rPr lang="en-US" dirty="0" err="1" smtClean="0"/>
              <a:t>í</a:t>
            </a:r>
            <a:r>
              <a:rPr lang="en-US" dirty="0" smtClean="0"/>
              <a:t> </a:t>
            </a:r>
            <a:r>
              <a:rPr lang="en-US" dirty="0" err="1" smtClean="0"/>
              <a:t>ríkiseign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hunsaði</a:t>
            </a:r>
            <a:r>
              <a:rPr lang="en-US" dirty="0" smtClean="0"/>
              <a:t> </a:t>
            </a:r>
            <a:r>
              <a:rPr lang="en-US" dirty="0" err="1" smtClean="0"/>
              <a:t>jafnvel</a:t>
            </a:r>
            <a:r>
              <a:rPr lang="en-US" dirty="0" smtClean="0"/>
              <a:t> </a:t>
            </a:r>
            <a:r>
              <a:rPr lang="en-US" dirty="0" err="1" smtClean="0"/>
              <a:t>grundvallarregluverk</a:t>
            </a:r>
            <a:r>
              <a:rPr lang="en-US" dirty="0" smtClean="0"/>
              <a:t> um </a:t>
            </a:r>
            <a:r>
              <a:rPr lang="en-US" dirty="0" err="1" smtClean="0"/>
              <a:t>starfsemi</a:t>
            </a:r>
            <a:r>
              <a:rPr lang="en-US" dirty="0" smtClean="0"/>
              <a:t> </a:t>
            </a:r>
            <a:r>
              <a:rPr lang="en-US" dirty="0" err="1" smtClean="0"/>
              <a:t>þeirra</a:t>
            </a:r>
            <a:r>
              <a:rPr lang="en-US" dirty="0" smtClean="0"/>
              <a:t>, </a:t>
            </a:r>
            <a:r>
              <a:rPr lang="en-US" dirty="0" err="1" smtClean="0"/>
              <a:t>til</a:t>
            </a:r>
            <a:r>
              <a:rPr lang="en-US" dirty="0" smtClean="0"/>
              <a:t> </a:t>
            </a:r>
            <a:r>
              <a:rPr lang="en-US" dirty="0" err="1" smtClean="0"/>
              <a:t>dæmis</a:t>
            </a:r>
            <a:r>
              <a:rPr lang="en-US" dirty="0" smtClean="0"/>
              <a:t> </a:t>
            </a:r>
            <a:r>
              <a:rPr lang="en-US" dirty="0" err="1" smtClean="0"/>
              <a:t>kröfur</a:t>
            </a:r>
            <a:r>
              <a:rPr lang="en-US" dirty="0" smtClean="0"/>
              <a:t> um </a:t>
            </a:r>
            <a:r>
              <a:rPr lang="en-US" dirty="0" err="1" smtClean="0"/>
              <a:t>varasjóði</a:t>
            </a:r>
            <a:r>
              <a:rPr lang="en-US" dirty="0" smtClean="0"/>
              <a:t> </a:t>
            </a:r>
            <a:r>
              <a:rPr lang="en-US" dirty="0" err="1" smtClean="0"/>
              <a:t>banka</a:t>
            </a:r>
            <a:r>
              <a:rPr lang="en-US" dirty="0" smtClean="0"/>
              <a:t>. </a:t>
            </a:r>
            <a:r>
              <a:rPr lang="en-US" dirty="0" err="1" smtClean="0"/>
              <a:t>Í</a:t>
            </a:r>
            <a:r>
              <a:rPr lang="en-US" dirty="0" smtClean="0"/>
              <a:t> </a:t>
            </a:r>
            <a:r>
              <a:rPr lang="en-US" dirty="0" err="1" smtClean="0"/>
              <a:t>kjölfarið</a:t>
            </a:r>
            <a:r>
              <a:rPr lang="en-US" dirty="0" smtClean="0"/>
              <a:t> </a:t>
            </a:r>
            <a:r>
              <a:rPr lang="en-US" dirty="0" err="1" smtClean="0"/>
              <a:t>stækkuðu</a:t>
            </a:r>
            <a:r>
              <a:rPr lang="en-US" dirty="0" smtClean="0"/>
              <a:t> </a:t>
            </a:r>
            <a:r>
              <a:rPr lang="en-US" dirty="0" err="1" smtClean="0"/>
              <a:t>íslensku</a:t>
            </a:r>
            <a:r>
              <a:rPr lang="en-US" dirty="0" smtClean="0"/>
              <a:t> </a:t>
            </a:r>
            <a:r>
              <a:rPr lang="en-US" dirty="0" err="1" smtClean="0"/>
              <a:t>bankarnir</a:t>
            </a:r>
            <a:r>
              <a:rPr lang="en-US" dirty="0" smtClean="0"/>
              <a:t> </a:t>
            </a:r>
            <a:r>
              <a:rPr lang="en-US" dirty="0" err="1" smtClean="0"/>
              <a:t>með</a:t>
            </a:r>
            <a:r>
              <a:rPr lang="en-US" dirty="0" smtClean="0"/>
              <a:t> </a:t>
            </a:r>
            <a:r>
              <a:rPr lang="en-US" dirty="0" err="1" smtClean="0"/>
              <a:t>ævintýralegum</a:t>
            </a:r>
            <a:r>
              <a:rPr lang="en-US" dirty="0" smtClean="0"/>
              <a:t> </a:t>
            </a:r>
            <a:r>
              <a:rPr lang="en-US" dirty="0" err="1" smtClean="0"/>
              <a:t>hraða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leituðu</a:t>
            </a:r>
            <a:r>
              <a:rPr lang="en-US" dirty="0" smtClean="0"/>
              <a:t> </a:t>
            </a:r>
            <a:r>
              <a:rPr lang="en-US" dirty="0" err="1" smtClean="0"/>
              <a:t>sér</a:t>
            </a:r>
            <a:r>
              <a:rPr lang="en-US" dirty="0" smtClean="0"/>
              <a:t> </a:t>
            </a:r>
            <a:r>
              <a:rPr lang="en-US" dirty="0" err="1" smtClean="0"/>
              <a:t>viðskiptavina</a:t>
            </a:r>
            <a:r>
              <a:rPr lang="en-US" dirty="0" smtClean="0"/>
              <a:t> </a:t>
            </a:r>
            <a:r>
              <a:rPr lang="en-US" dirty="0" err="1" smtClean="0"/>
              <a:t>erlendis</a:t>
            </a:r>
            <a:r>
              <a:rPr lang="en-US" dirty="0" smtClean="0"/>
              <a:t> </a:t>
            </a:r>
            <a:r>
              <a:rPr lang="en-US" dirty="0" err="1" smtClean="0"/>
              <a:t>líka</a:t>
            </a:r>
            <a:r>
              <a:rPr lang="en-US" dirty="0" smtClean="0"/>
              <a:t>.“ </a:t>
            </a:r>
            <a:endParaRPr lang="en-US" dirty="0"/>
          </a:p>
        </p:txBody>
      </p:sp>
      <p:pic>
        <p:nvPicPr>
          <p:cNvPr id="3" name="Content Placeholder 2" descr="23_atridi_um_kapitalisma-175x273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601" r="-19601"/>
          <a:stretch>
            <a:fillRect/>
          </a:stretch>
        </p:blipFill>
        <p:spPr>
          <a:xfrm>
            <a:off x="5564633" y="1600199"/>
            <a:ext cx="3122168" cy="3498939"/>
          </a:xfrm>
        </p:spPr>
      </p:pic>
    </p:spTree>
    <p:extLst>
      <p:ext uri="{BB962C8B-B14F-4D97-AF65-F5344CB8AC3E}">
        <p14:creationId xmlns:p14="http://schemas.microsoft.com/office/powerpoint/2010/main" val="56227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Sömu reglur — aðrar aðstæður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Sömu</a:t>
            </a:r>
            <a:r>
              <a:rPr lang="en-US" dirty="0" smtClean="0"/>
              <a:t> </a:t>
            </a:r>
            <a:r>
              <a:rPr lang="en-US" dirty="0" err="1" smtClean="0"/>
              <a:t>reglur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annars</a:t>
            </a:r>
            <a:r>
              <a:rPr lang="en-US" dirty="0" smtClean="0"/>
              <a:t> </a:t>
            </a:r>
            <a:r>
              <a:rPr lang="en-US" dirty="0" err="1" smtClean="0"/>
              <a:t>staðar</a:t>
            </a:r>
            <a:r>
              <a:rPr lang="en-US" dirty="0" smtClean="0"/>
              <a:t> </a:t>
            </a:r>
            <a:r>
              <a:rPr lang="en-US" dirty="0" err="1" smtClean="0"/>
              <a:t>í</a:t>
            </a:r>
            <a:r>
              <a:rPr lang="en-US" dirty="0" smtClean="0"/>
              <a:t> EES</a:t>
            </a:r>
            <a:r>
              <a:rPr lang="en-US" smtClean="0"/>
              <a:t>, — e</a:t>
            </a:r>
            <a:r>
              <a:rPr lang="en-US" dirty="0" smtClean="0"/>
              <a:t>. t. v. </a:t>
            </a:r>
            <a:r>
              <a:rPr lang="en-US" dirty="0" err="1" smtClean="0"/>
              <a:t>losaralegri</a:t>
            </a:r>
            <a:r>
              <a:rPr lang="en-US" dirty="0" smtClean="0"/>
              <a:t> </a:t>
            </a:r>
            <a:r>
              <a:rPr lang="en-US" dirty="0" err="1" smtClean="0"/>
              <a:t>framkvæmd</a:t>
            </a:r>
            <a:endParaRPr lang="en-US" dirty="0" smtClean="0"/>
          </a:p>
          <a:p>
            <a:r>
              <a:rPr lang="en-US" dirty="0" err="1" smtClean="0"/>
              <a:t>Fjármálaeftirlitið</a:t>
            </a:r>
            <a:r>
              <a:rPr lang="en-US" dirty="0" smtClean="0"/>
              <a:t> </a:t>
            </a:r>
            <a:r>
              <a:rPr lang="en-US" err="1" smtClean="0"/>
              <a:t>undir</a:t>
            </a:r>
            <a:r>
              <a:rPr lang="en-US" smtClean="0"/>
              <a:t> viðskiptaráðuneyti, ekki seðlabanka</a:t>
            </a:r>
          </a:p>
          <a:p>
            <a:r>
              <a:rPr lang="en-US" smtClean="0"/>
              <a:t>Séríslenskar aðstæður: einn aðili virtist fá ótakmörkuð lán úr bönkunum, samtals eitt þúsund milljarða króna</a:t>
            </a:r>
            <a:endParaRPr lang="en-US" dirty="0" smtClean="0"/>
          </a:p>
          <a:p>
            <a:r>
              <a:rPr lang="en-US" smtClean="0"/>
              <a:t>Áhætta vanmetin; lán </a:t>
            </a:r>
            <a:r>
              <a:rPr lang="en-US" dirty="0" err="1" smtClean="0"/>
              <a:t>til</a:t>
            </a:r>
            <a:r>
              <a:rPr lang="en-US" dirty="0" smtClean="0"/>
              <a:t> </a:t>
            </a:r>
            <a:r>
              <a:rPr lang="en-US" dirty="0" err="1" smtClean="0"/>
              <a:t>nátengdra</a:t>
            </a:r>
            <a:r>
              <a:rPr lang="en-US" dirty="0" smtClean="0"/>
              <a:t> </a:t>
            </a:r>
            <a:r>
              <a:rPr lang="en-US" dirty="0" err="1" smtClean="0"/>
              <a:t>aðila, í raun eins aðila,</a:t>
            </a:r>
            <a:r>
              <a:rPr lang="en-US" dirty="0" smtClean="0"/>
              <a:t> </a:t>
            </a:r>
            <a:r>
              <a:rPr lang="en-US" dirty="0" err="1" smtClean="0"/>
              <a:t>ekki</a:t>
            </a:r>
            <a:r>
              <a:rPr lang="en-US" dirty="0" smtClean="0"/>
              <a:t> </a:t>
            </a:r>
            <a:r>
              <a:rPr lang="en-US" err="1" smtClean="0"/>
              <a:t>lögð</a:t>
            </a:r>
            <a:r>
              <a:rPr lang="en-US" smtClean="0"/>
              <a:t> saman hjá fjármálaeftirliti, </a:t>
            </a:r>
            <a:r>
              <a:rPr lang="en-US" dirty="0" smtClean="0"/>
              <a:t>t. d</a:t>
            </a:r>
            <a:r>
              <a:rPr lang="en-US" smtClean="0"/>
              <a:t>. til Baugs</a:t>
            </a:r>
            <a:r>
              <a:rPr lang="en-US" dirty="0" smtClean="0"/>
              <a:t>, </a:t>
            </a:r>
            <a:r>
              <a:rPr lang="en-US" dirty="0" err="1" smtClean="0"/>
              <a:t>Glaums</a:t>
            </a:r>
            <a:r>
              <a:rPr lang="en-US" dirty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FL</a:t>
            </a:r>
            <a:r>
              <a:rPr lang="en-US" smtClean="0"/>
              <a:t>-Group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54793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Var Ísland fellt?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Hvers vegna hjálpuðu Bretar öllum öðrum bönkum en þeim, sem íslensk fyrirtæki áttu?</a:t>
            </a:r>
          </a:p>
          <a:p>
            <a:r>
              <a:rPr lang="en-US" smtClean="0"/>
              <a:t>Hvers vegna beittu Bretar hryðjuverkalögum á Ísland, þ. á m. seðlabanka og fjármálaráðuneyti?</a:t>
            </a:r>
          </a:p>
          <a:p>
            <a:r>
              <a:rPr lang="en-US" smtClean="0"/>
              <a:t>Átti að fella Ísland öðrum til viðvörunar? Vildu erlendir bankar koma í veg fyrir samkeppni frá nýliðum?</a:t>
            </a:r>
          </a:p>
          <a:p>
            <a:r>
              <a:rPr lang="en-US" smtClean="0"/>
              <a:t>Vísbendingar til um það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616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Mistókst</a:t>
            </a:r>
            <a:r>
              <a:rPr lang="en-US" dirty="0" smtClean="0"/>
              <a:t> </a:t>
            </a:r>
            <a:r>
              <a:rPr lang="en-US" dirty="0" err="1" smtClean="0"/>
              <a:t>frjálshyggjutilraunin</a:t>
            </a:r>
            <a:r>
              <a:rPr lang="en-US" dirty="0" smtClean="0"/>
              <a:t> </a:t>
            </a:r>
            <a:r>
              <a:rPr lang="en-US" dirty="0" err="1" smtClean="0"/>
              <a:t>íslenska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 smtClean="0"/>
              <a:t>Önnur</a:t>
            </a:r>
            <a:r>
              <a:rPr lang="en-US" smtClean="0"/>
              <a:t> spurning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787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Lúðrablásturinn bergmálaði 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Fyrirlestraröð Eddu öndvegisseturs í Háskóla Íslands haustið 2010</a:t>
            </a:r>
          </a:p>
          <a:p>
            <a:r>
              <a:rPr lang="en-US"/>
              <a:t>Kolbeinn Stefánsson í Víðsjá 8. júní 2010</a:t>
            </a:r>
          </a:p>
          <a:p>
            <a:r>
              <a:rPr lang="en-US"/>
              <a:t>Stefán Snævarr í Kastljósi Sjónvarpsins 18. ágúst 2012</a:t>
            </a:r>
          </a:p>
          <a:p>
            <a:r>
              <a:rPr lang="en-US"/>
              <a:t>Einar Már Jónsson, viðtal í Speglinum 30. maí 2012, dómur í Víðsjá 7. júní 2012</a:t>
            </a:r>
          </a:p>
          <a:p>
            <a:r>
              <a:rPr lang="en-US"/>
              <a:t>Ha-Joon Chang í Silfri Egils 9. september 2012</a:t>
            </a:r>
          </a:p>
          <a:p>
            <a:r>
              <a:rPr lang="en-US"/>
              <a:t>Stefán Ólafsson RÚV 21. febrúar og 30. apríl 2012 </a:t>
            </a:r>
          </a:p>
        </p:txBody>
      </p:sp>
    </p:spTree>
    <p:extLst>
      <p:ext uri="{BB962C8B-B14F-4D97-AF65-F5344CB8AC3E}">
        <p14:creationId xmlns:p14="http://schemas.microsoft.com/office/powerpoint/2010/main" val="3891777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Var gerð frjálshyggjutilraun? Nei!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/>
              <a:t>Í</a:t>
            </a:r>
            <a:r>
              <a:rPr lang="en-US" smtClean="0"/>
              <a:t>slenska hagkerfið var aðeins leyst úr böndum, svo að það yrði jafnfrjálst og hagkerfi grannríkja (t. d. Bretlands, Kanada, Noregs)</a:t>
            </a:r>
          </a:p>
          <a:p>
            <a:r>
              <a:rPr lang="en-US" smtClean="0"/>
              <a:t>Regluverk hér fært til samræmis við það, sem var annars staðar</a:t>
            </a:r>
          </a:p>
          <a:p>
            <a:r>
              <a:rPr lang="en-US" smtClean="0"/>
              <a:t>2004 </a:t>
            </a:r>
            <a:r>
              <a:rPr lang="en-US"/>
              <a:t>íslenska hagkerfið 13. frjálsasta af </a:t>
            </a:r>
            <a:r>
              <a:rPr lang="en-US" smtClean="0"/>
              <a:t>130</a:t>
            </a:r>
          </a:p>
          <a:p>
            <a:r>
              <a:rPr lang="en-US" smtClean="0"/>
              <a:t>Ísland þá í hópi þeirra ríkja, þar sem atvinnufrelsi hafði aukist hvað mest</a:t>
            </a:r>
          </a:p>
          <a:p>
            <a:r>
              <a:rPr lang="en-US" smtClean="0"/>
              <a:t>Engu að síður fjölgaði opinberum starfsmönnum og hlutfall ríkisútgjalda af VLF hélst óbreytt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675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Atvinnufrelsi á Íslandi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026461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91786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9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series"/>
        </p:bldSub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Framfaraskeið 1991–2004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Hagkerfið opnaðist, m. a. með aðild að EES</a:t>
            </a:r>
          </a:p>
          <a:p>
            <a:r>
              <a:rPr lang="en-US" smtClean="0"/>
              <a:t>Verðbólga </a:t>
            </a:r>
            <a:r>
              <a:rPr lang="en-US"/>
              <a:t>hjaðnaði, fjáraustur úr sjóðum hætti, ríkisfyrirtæki </a:t>
            </a:r>
            <a:r>
              <a:rPr lang="en-US" smtClean="0"/>
              <a:t>seld</a:t>
            </a:r>
            <a:r>
              <a:rPr lang="en-US"/>
              <a:t>, stöðugleiki </a:t>
            </a:r>
            <a:r>
              <a:rPr lang="en-US" smtClean="0"/>
              <a:t>í </a:t>
            </a:r>
            <a:r>
              <a:rPr lang="en-US"/>
              <a:t>sjávarútvegi, </a:t>
            </a:r>
            <a:r>
              <a:rPr lang="en-US" smtClean="0"/>
              <a:t>skattar lækkaðir, lífskjör </a:t>
            </a:r>
            <a:r>
              <a:rPr lang="en-US"/>
              <a:t>bötnuðu um þriðjung</a:t>
            </a:r>
          </a:p>
          <a:p>
            <a:r>
              <a:rPr lang="en-US"/>
              <a:t>Fullyrt fyrir kosningar 2003: Fátækt </a:t>
            </a:r>
            <a:r>
              <a:rPr lang="en-US" smtClean="0"/>
              <a:t>nú meiri </a:t>
            </a:r>
            <a:r>
              <a:rPr lang="en-US"/>
              <a:t>en </a:t>
            </a:r>
            <a:r>
              <a:rPr lang="en-US" smtClean="0"/>
              <a:t>á </a:t>
            </a:r>
            <a:r>
              <a:rPr lang="en-US"/>
              <a:t>Norðurlöndum</a:t>
            </a:r>
          </a:p>
          <a:p>
            <a:r>
              <a:rPr lang="en-US"/>
              <a:t>Fullyrt fyrir kosningar 2007: Ójöfnuður </a:t>
            </a:r>
            <a:r>
              <a:rPr lang="en-US" smtClean="0"/>
              <a:t>meiri </a:t>
            </a:r>
            <a:r>
              <a:rPr lang="en-US"/>
              <a:t>2004 en </a:t>
            </a:r>
            <a:r>
              <a:rPr lang="en-US" smtClean="0"/>
              <a:t>á </a:t>
            </a:r>
            <a:r>
              <a:rPr lang="en-US"/>
              <a:t>Norðurlöndum</a:t>
            </a:r>
          </a:p>
        </p:txBody>
      </p:sp>
    </p:spTree>
    <p:extLst>
      <p:ext uri="{BB962C8B-B14F-4D97-AF65-F5344CB8AC3E}">
        <p14:creationId xmlns:p14="http://schemas.microsoft.com/office/powerpoint/2010/main" val="2441856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Kosningamál 2003</a:t>
            </a:r>
          </a:p>
        </p:txBody>
      </p:sp>
      <p:pic>
        <p:nvPicPr>
          <p:cNvPr id="4" name="Content Placeholder 3" descr="11.04.03.jpg"/>
          <p:cNvPicPr>
            <a:picLocks noGrp="1" noChangeAspect="1"/>
          </p:cNvPicPr>
          <p:nvPr>
            <p:ph idx="1"/>
          </p:nvPr>
        </p:nvPicPr>
        <p:blipFill>
          <a:blip r:embed="rId3"/>
          <a:srcRect l="-10825" r="-1082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22307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Hvað sýndu mælingar?</a:t>
            </a: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mtClean="0"/>
              <a:t>Skýrsla hagstofu ESB um fátækt og lífskjör 2007</a:t>
            </a:r>
          </a:p>
          <a:p>
            <a:r>
              <a:rPr lang="en-US" smtClean="0"/>
              <a:t>Greinarmunur á tölulegri (absolute) og tiltölulegri (relative) fátækt</a:t>
            </a:r>
          </a:p>
          <a:p>
            <a:r>
              <a:rPr lang="en-US" smtClean="0"/>
              <a:t>Skv. skýrslu ESB 5,3</a:t>
            </a:r>
            <a:r>
              <a:rPr lang="en-US"/>
              <a:t>% fátækt á Ísland skv. gamla </a:t>
            </a:r>
            <a:r>
              <a:rPr lang="en-US" smtClean="0"/>
              <a:t>mælikvarðanum (innan við 50% af miðtekjum)</a:t>
            </a:r>
            <a:endParaRPr lang="en-US"/>
          </a:p>
          <a:p>
            <a:r>
              <a:rPr lang="en-US" smtClean="0"/>
              <a:t>Skv. nýja mælikvarðanum næstminnst hætta á fátækt á Íslandi, 10%, en minnst í Svíþjóð, 9%</a:t>
            </a:r>
          </a:p>
          <a:p>
            <a:r>
              <a:rPr lang="en-US" smtClean="0"/>
              <a:t>Kjör hinna tekjulægstu bötnuðu tvöfalt hraðar á Íslandi 1995–2004 en meðaltalið í OECD-löndum</a:t>
            </a:r>
          </a:p>
        </p:txBody>
      </p:sp>
    </p:spTree>
    <p:extLst>
      <p:ext uri="{BB962C8B-B14F-4D97-AF65-F5344CB8AC3E}">
        <p14:creationId xmlns:p14="http://schemas.microsoft.com/office/powerpoint/2010/main" val="3782813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Hagstofa ESB: Lítil hætta á fátækt</a:t>
            </a:r>
            <a:endParaRPr lang="en-US"/>
          </a:p>
        </p:txBody>
      </p:sp>
      <p:graphicFrame>
        <p:nvGraphicFramePr>
          <p:cNvPr id="4" name="Char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132970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59293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El"/>
        </p:bldSub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OECD ári síðar: Svipuð niðurstaða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13385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81430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El"/>
        </p:bldSub>
      </p:bldGraphic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Kosningamál 2007</a:t>
            </a:r>
          </a:p>
        </p:txBody>
      </p:sp>
      <p:pic>
        <p:nvPicPr>
          <p:cNvPr id="4" name="Content Placeholder 3" descr="21.08.06.jpg"/>
          <p:cNvPicPr>
            <a:picLocks noGrp="1" noChangeAspect="1"/>
          </p:cNvPicPr>
          <p:nvPr>
            <p:ph idx="1"/>
          </p:nvPr>
        </p:nvPicPr>
        <p:blipFill>
          <a:blip r:embed="rId3"/>
          <a:srcRect l="-22473" r="-224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71325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9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9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Tölur Stefáns Ólafssonar</a:t>
            </a:r>
            <a:endParaRPr lang="en-US"/>
          </a:p>
        </p:txBody>
      </p:sp>
      <p:graphicFrame>
        <p:nvGraphicFramePr>
          <p:cNvPr id="4" name="Char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318632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57831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1">
        <p:bldSub>
          <a:bldChart bld="seriesEl"/>
        </p:bldSub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Tölur hagstofu ESB</a:t>
            </a:r>
            <a:endParaRPr lang="en-US"/>
          </a:p>
        </p:txBody>
      </p:sp>
      <p:graphicFrame>
        <p:nvGraphicFramePr>
          <p:cNvPr id="4" name="Char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024261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04618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El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Andlátsfregn</a:t>
            </a:r>
            <a:r>
              <a:rPr lang="en-US" dirty="0" smtClean="0"/>
              <a:t> </a:t>
            </a:r>
            <a:r>
              <a:rPr lang="en-US" dirty="0" err="1" smtClean="0"/>
              <a:t>orðum</a:t>
            </a:r>
            <a:r>
              <a:rPr lang="en-US" dirty="0" smtClean="0"/>
              <a:t> </a:t>
            </a:r>
            <a:r>
              <a:rPr lang="en-US" dirty="0" err="1" smtClean="0"/>
              <a:t>aukin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002054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05499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900"/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Chart bld="series"/>
        </p:bldSub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Þögul viðurkenning 2012</a:t>
            </a:r>
          </a:p>
        </p:txBody>
      </p:sp>
      <p:pic>
        <p:nvPicPr>
          <p:cNvPr id="4" name="Content Placeholder 3" descr="SO.ASK.2012.jpg"/>
          <p:cNvPicPr>
            <a:picLocks noGrp="1" noChangeAspect="1"/>
          </p:cNvPicPr>
          <p:nvPr>
            <p:ph idx="1"/>
          </p:nvPr>
        </p:nvPicPr>
        <p:blipFill>
          <a:blip r:embed="rId3"/>
          <a:srcRect t="-1678" b="-16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75619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Hærri skatttekjur af lægra hlutfalli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827146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22877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series"/>
        </p:bldSub>
      </p:bldGraphic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Ísland árið 2004</a:t>
            </a:r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mtClean="0"/>
              <a:t>Töluleg fátækt ein hin minnsta í heimi</a:t>
            </a:r>
            <a:endParaRPr lang="en-US" altLang="ja-JP">
              <a:ea typeface="ヒラギノ角ゴ Pro W3" charset="-128"/>
              <a:cs typeface="ヒラギノ角ゴ Pro W3" charset="-128"/>
            </a:endParaRPr>
          </a:p>
          <a:p>
            <a:pPr>
              <a:lnSpc>
                <a:spcPct val="90000"/>
              </a:lnSpc>
            </a:pPr>
            <a:r>
              <a:rPr lang="en-US" altLang="ja-JP" smtClean="0">
                <a:ea typeface="ヒラギノ角ゴ Pro W3" charset="-128"/>
                <a:cs typeface="ヒラギノ角ゴ Pro W3" charset="-128"/>
              </a:rPr>
              <a:t>Tiltöluleg fátækt næstminnst í heimi</a:t>
            </a:r>
          </a:p>
          <a:p>
            <a:pPr>
              <a:lnSpc>
                <a:spcPct val="90000"/>
              </a:lnSpc>
            </a:pPr>
            <a:r>
              <a:rPr lang="en-US" altLang="ja-JP" smtClean="0">
                <a:ea typeface="ヒラギノ角ゴ Pro W3" charset="-128"/>
                <a:cs typeface="ヒラギノ角ゴ Pro W3" charset="-128"/>
              </a:rPr>
              <a:t>Íslendingar einna hamingjusamastir þjóða</a:t>
            </a:r>
          </a:p>
          <a:p>
            <a:pPr>
              <a:lnSpc>
                <a:spcPct val="90000"/>
              </a:lnSpc>
            </a:pPr>
            <a:r>
              <a:rPr lang="en-US" altLang="ja-JP" smtClean="0">
                <a:ea typeface="ヒラギノ角ゴ Pro W3" charset="-128"/>
                <a:cs typeface="ヒラギノ角ゴ Pro W3" charset="-128"/>
              </a:rPr>
              <a:t>Lánsfjárbólan ekki hafin</a:t>
            </a:r>
          </a:p>
          <a:p>
            <a:pPr>
              <a:lnSpc>
                <a:spcPct val="90000"/>
              </a:lnSpc>
            </a:pPr>
            <a:r>
              <a:rPr lang="en-US" altLang="ja-JP" smtClean="0">
                <a:ea typeface="ヒラギノ角ゴ Pro W3" charset="-128"/>
                <a:cs typeface="ヒラギノ角ゴ Pro W3" charset="-128"/>
              </a:rPr>
              <a:t>Atvinnuleysi minna en í öðrum löndum OECD: fleiri tækifæri til að brjótast úr fátækt</a:t>
            </a:r>
          </a:p>
          <a:p>
            <a:pPr>
              <a:lnSpc>
                <a:spcPct val="90000"/>
              </a:lnSpc>
            </a:pPr>
            <a:r>
              <a:rPr lang="en-US" smtClean="0">
                <a:ea typeface="ヒラギノ角ゴ Pro W3" charset="-128"/>
                <a:cs typeface="ヒラギノ角ゴ Pro W3" charset="-128"/>
              </a:rPr>
              <a:t>Stöðugleiki í peningamálum og ríkisfjármálum</a:t>
            </a:r>
          </a:p>
          <a:p>
            <a:pPr>
              <a:lnSpc>
                <a:spcPct val="90000"/>
              </a:lnSpc>
            </a:pPr>
            <a:r>
              <a:rPr lang="en-US" smtClean="0">
                <a:ea typeface="ヒラギノ角ゴ Pro W3" charset="-128"/>
                <a:cs typeface="ヒラギノ角ゴ Pro W3" charset="-128"/>
              </a:rPr>
              <a:t>Eftir 2004 allt úr böndum; auðklíka tók völd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19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Markaðskap</a:t>
            </a:r>
            <a:r>
              <a:rPr lang="en-US"/>
              <a:t>ítalismi og klíkukapítalismi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1991–2004 markaðskapítalismi: samkeppni fyrirtækja, frjálsir fjölmiðlar, óháðir dómstólar, hagvald og stjórnvald ekki á sömu hendi</a:t>
            </a:r>
          </a:p>
          <a:p>
            <a:r>
              <a:rPr lang="en-US"/>
              <a:t>2004–2008 klíkukapítalismi: einokun eða fákeppni, fjölmiðlar í eigu auðklíku, dómstólar meðvirkir, stjórnmálamenn háðir auðklíku</a:t>
            </a:r>
          </a:p>
          <a:p>
            <a:r>
              <a:rPr lang="en-US"/>
              <a:t>Fyrirtæki keyptu ekki upp samkeppnisaðila vegna yfirburða í rekstri, heldur vegna aðgangs að lánsfé </a:t>
            </a:r>
          </a:p>
        </p:txBody>
      </p:sp>
    </p:spTree>
    <p:extLst>
      <p:ext uri="{BB962C8B-B14F-4D97-AF65-F5344CB8AC3E}">
        <p14:creationId xmlns:p14="http://schemas.microsoft.com/office/powerpoint/2010/main" val="1318281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Lánsfjárbólan</a:t>
            </a:r>
            <a:r>
              <a:rPr lang="en-US" dirty="0" smtClean="0"/>
              <a:t> </a:t>
            </a:r>
            <a:r>
              <a:rPr lang="en-US" dirty="0" err="1" smtClean="0"/>
              <a:t>íslenska</a:t>
            </a:r>
            <a:r>
              <a:rPr lang="en-US" dirty="0" smtClean="0"/>
              <a:t> </a:t>
            </a:r>
            <a:r>
              <a:rPr lang="en-US" dirty="0" err="1" smtClean="0"/>
              <a:t>hófst</a:t>
            </a:r>
            <a:r>
              <a:rPr lang="en-US" dirty="0" smtClean="0"/>
              <a:t> 2004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143014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8534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8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series"/>
        </p:bldSub>
      </p:bldGraphic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Skuldunautarnir skemmtu sér!</a:t>
            </a:r>
            <a:endParaRPr lang="en-US"/>
          </a:p>
        </p:txBody>
      </p:sp>
      <p:pic>
        <p:nvPicPr>
          <p:cNvPr id="5" name="Content Placeholder 4" descr="EinkaþotaJónsÁsgeir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50" r="-105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4122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… og skemmtu sér!</a:t>
            </a:r>
            <a:endParaRPr lang="en-US"/>
          </a:p>
        </p:txBody>
      </p:sp>
      <p:pic>
        <p:nvPicPr>
          <p:cNvPr id="4" name="Content Placeholder 3" descr="Snekkja101Rvík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50" r="-105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8632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Og voru hafnir yfir lög?</a:t>
            </a:r>
            <a:endParaRPr lang="en-US" dirty="0"/>
          </a:p>
        </p:txBody>
      </p:sp>
      <p:pic>
        <p:nvPicPr>
          <p:cNvPr id="7" name="Content Placeholder 6" descr="Þorvaldur.Úrklippa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45" r="-4045"/>
          <a:stretch>
            <a:fillRect/>
          </a:stretch>
        </p:blipFill>
        <p:spPr>
          <a:xfrm>
            <a:off x="1345706" y="2088844"/>
            <a:ext cx="6531969" cy="3592331"/>
          </a:xfrm>
        </p:spPr>
      </p:pic>
    </p:spTree>
    <p:extLst>
      <p:ext uri="{BB962C8B-B14F-4D97-AF65-F5344CB8AC3E}">
        <p14:creationId xmlns:p14="http://schemas.microsoft.com/office/powerpoint/2010/main" val="279249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9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9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9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Er</a:t>
            </a:r>
            <a:r>
              <a:rPr lang="en-US" dirty="0" smtClean="0"/>
              <a:t> </a:t>
            </a:r>
            <a:r>
              <a:rPr lang="en-US" dirty="0" err="1" smtClean="0"/>
              <a:t>frjálshyggjan</a:t>
            </a:r>
            <a:r>
              <a:rPr lang="en-US" dirty="0" smtClean="0"/>
              <a:t> </a:t>
            </a:r>
            <a:r>
              <a:rPr lang="en-US" dirty="0" err="1" smtClean="0"/>
              <a:t>siðlaus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jafnvel</a:t>
            </a:r>
            <a:r>
              <a:rPr lang="en-US" dirty="0" smtClean="0"/>
              <a:t> </a:t>
            </a:r>
            <a:r>
              <a:rPr lang="en-US" dirty="0" err="1" smtClean="0"/>
              <a:t>ómannúðleg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 smtClean="0"/>
              <a:t>Þriðja</a:t>
            </a:r>
            <a:r>
              <a:rPr lang="en-US" smtClean="0"/>
              <a:t> spurning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263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Brenglun hugtaka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mtClean="0"/>
              <a:t>Frjálshyggja: sú skoðun, að takmarka þurfi valdið og veita einstaklingum svigrúm til að þroskast eftir eigin eðli og lögmáli</a:t>
            </a:r>
          </a:p>
          <a:p>
            <a:r>
              <a:rPr lang="en-US" smtClean="0"/>
              <a:t>Heimspekingarnir John Locke og Adam Smith helstu hugmyndasmiðir</a:t>
            </a:r>
          </a:p>
          <a:p>
            <a:r>
              <a:rPr lang="en-US" smtClean="0"/>
              <a:t>Frjálshyggja styðst við, en er ekki hið sama og nútímahagfræði</a:t>
            </a:r>
          </a:p>
          <a:p>
            <a:r>
              <a:rPr lang="en-US" smtClean="0"/>
              <a:t>Framlag nútímahagfræði: Einstaklingar geta leyst úr mörgum málum með viðskiptum frekar en valdboði, verðlagningu frekar en skipulagningu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77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Stóra</a:t>
            </a:r>
            <a:r>
              <a:rPr lang="en-US" dirty="0" smtClean="0"/>
              <a:t> </a:t>
            </a:r>
            <a:r>
              <a:rPr lang="en-US" dirty="0" err="1" smtClean="0"/>
              <a:t>fréttin</a:t>
            </a:r>
            <a:r>
              <a:rPr lang="en-US" dirty="0" smtClean="0"/>
              <a:t> </a:t>
            </a:r>
            <a:r>
              <a:rPr lang="en-US" dirty="0" err="1" smtClean="0"/>
              <a:t>á</a:t>
            </a:r>
            <a:r>
              <a:rPr lang="en-US" dirty="0" smtClean="0"/>
              <a:t> </a:t>
            </a:r>
            <a:r>
              <a:rPr lang="en-US" dirty="0" err="1" smtClean="0"/>
              <a:t>fyrsta</a:t>
            </a:r>
            <a:r>
              <a:rPr lang="en-US" dirty="0" smtClean="0"/>
              <a:t> </a:t>
            </a:r>
            <a:r>
              <a:rPr lang="en-US" dirty="0" err="1" smtClean="0"/>
              <a:t>áratug</a:t>
            </a:r>
            <a:r>
              <a:rPr lang="en-US" dirty="0" smtClean="0"/>
              <a:t> 21. </a:t>
            </a:r>
            <a:r>
              <a:rPr lang="en-US" dirty="0" err="1" smtClean="0"/>
              <a:t>aldar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</a:t>
            </a:r>
            <a:r>
              <a:rPr lang="en-US" dirty="0" err="1" smtClean="0"/>
              <a:t>kki</a:t>
            </a:r>
            <a:r>
              <a:rPr lang="en-US" dirty="0" smtClean="0"/>
              <a:t> </a:t>
            </a:r>
            <a:r>
              <a:rPr lang="en-US" dirty="0" err="1" smtClean="0"/>
              <a:t>fjármálakreppan</a:t>
            </a:r>
            <a:r>
              <a:rPr lang="en-US" dirty="0" smtClean="0"/>
              <a:t> </a:t>
            </a:r>
            <a:r>
              <a:rPr lang="en-US" dirty="0" err="1" smtClean="0"/>
              <a:t>frá</a:t>
            </a:r>
            <a:r>
              <a:rPr lang="en-US" dirty="0" smtClean="0"/>
              <a:t> 2008</a:t>
            </a:r>
          </a:p>
          <a:p>
            <a:r>
              <a:rPr lang="en-US" dirty="0" err="1" smtClean="0"/>
              <a:t>Heldur</a:t>
            </a:r>
            <a:r>
              <a:rPr lang="en-US" dirty="0" smtClean="0"/>
              <a:t>: </a:t>
            </a:r>
            <a:r>
              <a:rPr lang="en-US" dirty="0" err="1" smtClean="0"/>
              <a:t>tvær</a:t>
            </a:r>
            <a:r>
              <a:rPr lang="en-US" dirty="0" smtClean="0"/>
              <a:t> </a:t>
            </a:r>
            <a:r>
              <a:rPr lang="en-US" dirty="0" err="1" smtClean="0"/>
              <a:t>fjölmennustu</a:t>
            </a:r>
            <a:r>
              <a:rPr lang="en-US" dirty="0" smtClean="0"/>
              <a:t> </a:t>
            </a:r>
            <a:r>
              <a:rPr lang="en-US" dirty="0" err="1" smtClean="0"/>
              <a:t>þjóðir</a:t>
            </a:r>
            <a:r>
              <a:rPr lang="en-US" dirty="0" smtClean="0"/>
              <a:t> </a:t>
            </a:r>
            <a:r>
              <a:rPr lang="en-US" dirty="0" err="1" smtClean="0"/>
              <a:t>heims</a:t>
            </a:r>
            <a:r>
              <a:rPr lang="en-US" dirty="0" smtClean="0"/>
              <a:t>, </a:t>
            </a:r>
            <a:r>
              <a:rPr lang="en-US" dirty="0" err="1" smtClean="0"/>
              <a:t>Kínverjar</a:t>
            </a:r>
            <a:r>
              <a:rPr lang="en-US" dirty="0" smtClean="0"/>
              <a:t> </a:t>
            </a:r>
            <a:r>
              <a:rPr lang="en-US" dirty="0" err="1" smtClean="0"/>
              <a:t>frá</a:t>
            </a:r>
            <a:r>
              <a:rPr lang="en-US" dirty="0" smtClean="0"/>
              <a:t> 1978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Indverjar</a:t>
            </a:r>
            <a:r>
              <a:rPr lang="en-US" dirty="0" smtClean="0"/>
              <a:t> </a:t>
            </a:r>
            <a:r>
              <a:rPr lang="en-US" dirty="0" err="1" smtClean="0"/>
              <a:t>frá</a:t>
            </a:r>
            <a:r>
              <a:rPr lang="en-US" dirty="0" smtClean="0"/>
              <a:t> 1991</a:t>
            </a:r>
            <a:r>
              <a:rPr lang="en-US" smtClean="0"/>
              <a:t>, 2,5 milljarðar, tengdust heimskapítalismanum</a:t>
            </a:r>
            <a:endParaRPr lang="en-US" dirty="0" smtClean="0"/>
          </a:p>
          <a:p>
            <a:r>
              <a:rPr lang="en-US" err="1" smtClean="0"/>
              <a:t>Hagvöxtur</a:t>
            </a:r>
            <a:r>
              <a:rPr lang="en-US" smtClean="0"/>
              <a:t> þar ör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hundruð</a:t>
            </a:r>
            <a:r>
              <a:rPr lang="en-US" dirty="0" smtClean="0"/>
              <a:t> </a:t>
            </a:r>
            <a:r>
              <a:rPr lang="en-US" dirty="0" err="1" smtClean="0"/>
              <a:t>milljóna</a:t>
            </a:r>
            <a:r>
              <a:rPr lang="en-US" dirty="0" smtClean="0"/>
              <a:t> </a:t>
            </a:r>
            <a:r>
              <a:rPr lang="en-US" dirty="0" err="1" smtClean="0"/>
              <a:t>brotist</a:t>
            </a:r>
            <a:r>
              <a:rPr lang="en-US" dirty="0" smtClean="0"/>
              <a:t> </a:t>
            </a:r>
            <a:r>
              <a:rPr lang="en-US" dirty="0" err="1" smtClean="0"/>
              <a:t>úr</a:t>
            </a:r>
            <a:r>
              <a:rPr lang="en-US" dirty="0" smtClean="0"/>
              <a:t> </a:t>
            </a:r>
            <a:r>
              <a:rPr lang="en-US" dirty="0" err="1" smtClean="0"/>
              <a:t>fátækt</a:t>
            </a:r>
            <a:r>
              <a:rPr lang="en-US" dirty="0" smtClean="0"/>
              <a:t> </a:t>
            </a:r>
            <a:r>
              <a:rPr lang="en-US" dirty="0" err="1" smtClean="0"/>
              <a:t>í</a:t>
            </a:r>
            <a:r>
              <a:rPr lang="en-US" dirty="0" smtClean="0"/>
              <a:t> </a:t>
            </a:r>
            <a:r>
              <a:rPr lang="en-US" dirty="0" err="1" smtClean="0"/>
              <a:t>bjargálnir</a:t>
            </a:r>
            <a:endParaRPr lang="en-US" dirty="0" smtClean="0"/>
          </a:p>
          <a:p>
            <a:r>
              <a:rPr lang="en-US" dirty="0" err="1"/>
              <a:t>Þ</a:t>
            </a:r>
            <a:r>
              <a:rPr lang="en-US" dirty="0" err="1" smtClean="0"/>
              <a:t>rjú</a:t>
            </a:r>
            <a:r>
              <a:rPr lang="en-US" dirty="0" smtClean="0"/>
              <a:t> </a:t>
            </a:r>
            <a:r>
              <a:rPr lang="en-US" dirty="0" err="1" smtClean="0"/>
              <a:t>kínversk</a:t>
            </a:r>
            <a:r>
              <a:rPr lang="en-US" dirty="0" smtClean="0"/>
              <a:t> </a:t>
            </a:r>
            <a:r>
              <a:rPr lang="en-US" dirty="0" err="1" smtClean="0"/>
              <a:t>hagkerfi</a:t>
            </a:r>
            <a:r>
              <a:rPr lang="en-US" dirty="0" smtClean="0"/>
              <a:t>, </a:t>
            </a:r>
            <a:r>
              <a:rPr lang="en-US" dirty="0" err="1" smtClean="0"/>
              <a:t>Taívan</a:t>
            </a:r>
            <a:r>
              <a:rPr lang="en-US" dirty="0" smtClean="0"/>
              <a:t>, Hong Kong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Singapúr</a:t>
            </a:r>
            <a:r>
              <a:rPr lang="en-US" dirty="0" smtClean="0"/>
              <a:t>, áður </a:t>
            </a:r>
            <a:r>
              <a:rPr lang="en-US" dirty="0" err="1" smtClean="0"/>
              <a:t>sýnt</a:t>
            </a:r>
            <a:r>
              <a:rPr lang="en-US" dirty="0" smtClean="0"/>
              <a:t> </a:t>
            </a:r>
            <a:r>
              <a:rPr lang="en-US" dirty="0" err="1" smtClean="0"/>
              <a:t>mikinn</a:t>
            </a:r>
            <a:r>
              <a:rPr lang="en-US" dirty="0" smtClean="0"/>
              <a:t> </a:t>
            </a:r>
            <a:r>
              <a:rPr lang="en-US" dirty="0" err="1" smtClean="0"/>
              <a:t>árangur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0884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Með sverði eða verði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Sá, sem girnist eitthvað frá öðrum, á þrjá kosti: fortölur, ofbeldi eða kaup</a:t>
            </a:r>
          </a:p>
          <a:p>
            <a:r>
              <a:rPr lang="en-US" smtClean="0"/>
              <a:t>Fortölur eiga aðeins við í þröngum hópi vina og vandamanna</a:t>
            </a:r>
          </a:p>
          <a:p>
            <a:r>
              <a:rPr lang="en-US" smtClean="0"/>
              <a:t>Valið um ofbeldi eða kaup, sverð eða verð</a:t>
            </a:r>
          </a:p>
          <a:p>
            <a:r>
              <a:rPr lang="en-US" smtClean="0"/>
              <a:t>Kerfi frjálsra viðskipta um leið kerfi sjálfsprottinnar samvinnu</a:t>
            </a:r>
          </a:p>
          <a:p>
            <a:r>
              <a:rPr lang="en-US" smtClean="0"/>
              <a:t>Matarást hentugri í skiptum ókunnugra en náungakærleikur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534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Gagnrýnendur hafa fæstir lesið …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mtClean="0"/>
              <a:t>Rit Lockes og Smiths</a:t>
            </a:r>
          </a:p>
          <a:p>
            <a:r>
              <a:rPr lang="en-US"/>
              <a:t>L</a:t>
            </a:r>
            <a:r>
              <a:rPr lang="en-US" smtClean="0"/>
              <a:t>ýsingu Hayeks á, hvernig dreifing þekkingar krefst dreifingar valds</a:t>
            </a:r>
          </a:p>
          <a:p>
            <a:r>
              <a:rPr lang="en-US"/>
              <a:t>G</a:t>
            </a:r>
            <a:r>
              <a:rPr lang="en-US" smtClean="0"/>
              <a:t>reiningu Buchanans á, hvernig gallar geti verið á ríkisafskiptum ekki síður en markaðsviðskiptum</a:t>
            </a:r>
          </a:p>
          <a:p>
            <a:r>
              <a:rPr lang="en-US" smtClean="0"/>
              <a:t>Sögur Rands af skapandi einstaklingum</a:t>
            </a:r>
          </a:p>
          <a:p>
            <a:r>
              <a:rPr lang="en-US"/>
              <a:t>R</a:t>
            </a:r>
            <a:r>
              <a:rPr lang="en-US" smtClean="0"/>
              <a:t>annsóknir Chicago-hagfræðinga á, hvernig lækning með r</a:t>
            </a:r>
            <a:r>
              <a:rPr lang="en-US" smtClean="0"/>
              <a:t>íkisvaldi</a:t>
            </a:r>
            <a:r>
              <a:rPr lang="en-US" smtClean="0"/>
              <a:t> getur verið verri en meinsemdin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849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Reynum að mæla atvinnufrelsi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Vísitala atvinnufrelsis: samvinnuverkefni margra hagfræðinga og stofnana</a:t>
            </a:r>
            <a:endParaRPr lang="en-US"/>
          </a:p>
          <a:p>
            <a:r>
              <a:rPr lang="en-US"/>
              <a:t>Atvinnufrelsi aukist á okkar dögum</a:t>
            </a:r>
          </a:p>
          <a:p>
            <a:r>
              <a:rPr lang="en-US"/>
              <a:t>Sterkt samband milli </a:t>
            </a:r>
            <a:r>
              <a:rPr lang="en-US" smtClean="0"/>
              <a:t>atvinnufrelsis, hagvaxtar </a:t>
            </a:r>
            <a:r>
              <a:rPr lang="en-US"/>
              <a:t>og góðra lífskjara</a:t>
            </a:r>
          </a:p>
          <a:p>
            <a:r>
              <a:rPr lang="en-US" smtClean="0"/>
              <a:t>Tiltöluleg (relative) kjör </a:t>
            </a:r>
            <a:r>
              <a:rPr lang="en-US"/>
              <a:t>hinna fátækustu (í %) ekki lakari í frjálsustu </a:t>
            </a:r>
            <a:r>
              <a:rPr lang="en-US" smtClean="0"/>
              <a:t>hagkerfunum</a:t>
            </a:r>
          </a:p>
          <a:p>
            <a:r>
              <a:rPr lang="en-US" smtClean="0"/>
              <a:t>Töluleg (absolute) kjör </a:t>
            </a:r>
            <a:r>
              <a:rPr lang="en-US"/>
              <a:t>þeirra (í $) miklu </a:t>
            </a:r>
            <a:r>
              <a:rPr lang="en-US" smtClean="0"/>
              <a:t>betri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Atvinnufrelsi og lífskjör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0071716"/>
              </p:ext>
            </p:extLst>
          </p:nvPr>
        </p:nvGraphicFramePr>
        <p:xfrm>
          <a:off x="457200" y="1597869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El"/>
        </p:bldSub>
      </p:bldGraphic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Tiltöluleg kjör hinna tekjulægstu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216565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22443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El"/>
        </p:bldSub>
      </p:bldGraphic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Töluleg kjör </a:t>
            </a:r>
            <a:r>
              <a:rPr lang="en-US"/>
              <a:t>hinna tekjulægstu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274958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El"/>
        </p:bldSub>
      </p:bldGraphic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Hvar viltu, að börn þín fæðist?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Í Jafnaðarlandi: kjör jöfn, en ekki góð?</a:t>
            </a:r>
          </a:p>
          <a:p>
            <a:r>
              <a:rPr lang="en-US" smtClean="0"/>
              <a:t>Eða í Tækifæralandi: kjör misjöfn, en kjör hinna verst settu skárri en annars staðar?</a:t>
            </a:r>
          </a:p>
          <a:p>
            <a:r>
              <a:rPr lang="en-US"/>
              <a:t>Í Jafnaðarlandi:</a:t>
            </a:r>
            <a:r>
              <a:rPr lang="en-US" smtClean="0"/>
              <a:t> ráðið við fátækt að gera hana bærilegri, t. d. með ríflegum styrkjum til fátækra?</a:t>
            </a:r>
          </a:p>
          <a:p>
            <a:r>
              <a:rPr lang="en-US" smtClean="0"/>
              <a:t>Eða Í Tækifæralandi: ráðið að fækka hinum fátæku með því að fjölga tækifærum til að brjótast úr fátækt með dugnaði og forsjálni?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268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Bakarinn og brauðið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mtClean="0"/>
              <a:t>„Maðurinn lifir ekki á brauði einu saman“</a:t>
            </a:r>
          </a:p>
          <a:p>
            <a:r>
              <a:rPr lang="en-US"/>
              <a:t>H</a:t>
            </a:r>
            <a:r>
              <a:rPr lang="en-US" smtClean="0"/>
              <a:t>ann þarf samt brauð!</a:t>
            </a:r>
          </a:p>
          <a:p>
            <a:r>
              <a:rPr lang="en-US" smtClean="0"/>
              <a:t>Adam Smith: Við væntum ekki brauðsins vegna góðvildar bakarans, heldur umhyggju hans um eigin hag</a:t>
            </a:r>
          </a:p>
          <a:p>
            <a:r>
              <a:rPr lang="en-US"/>
              <a:t>Ekki stækka sneið eins með því að smækka sneið annars, heldur með blómlegu bakaríi og stærri brauðum</a:t>
            </a:r>
            <a:endParaRPr lang="en-US" smtClean="0"/>
          </a:p>
          <a:p>
            <a:r>
              <a:rPr lang="en-US" smtClean="0"/>
              <a:t>Kapítalisminn jafnframt skjól minnihlutahópa: spyr ekki, hvernig bakarinn sé á litinn, heldur hvernig brauðið sé á bragðið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3308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Hvar er ranglætið?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8000" y="1600200"/>
            <a:ext cx="4368800" cy="4525963"/>
          </a:xfrm>
        </p:spPr>
        <p:txBody>
          <a:bodyPr>
            <a:normAutofit lnSpcReduction="10000"/>
          </a:bodyPr>
          <a:lstStyle/>
          <a:p>
            <a:r>
              <a:rPr lang="en-US"/>
              <a:t>Milton Friedman heldur fyrirlestur á Íslandi</a:t>
            </a:r>
          </a:p>
          <a:p>
            <a:r>
              <a:rPr lang="en-US"/>
              <a:t>Hann fær 10 þús. kr. á mann, og 500 manns mæta</a:t>
            </a:r>
          </a:p>
          <a:p>
            <a:r>
              <a:rPr lang="en-US"/>
              <a:t>Hann 5 millj. kr. ríkari, og 500 manns hver 10 þús. kr. f</a:t>
            </a:r>
            <a:r>
              <a:rPr lang="en-US" smtClean="0"/>
              <a:t>átækari </a:t>
            </a:r>
          </a:p>
          <a:p>
            <a:r>
              <a:rPr lang="en-US"/>
              <a:t>Tekjudreifing ójafnari. En ranglátari?</a:t>
            </a:r>
          </a:p>
        </p:txBody>
      </p:sp>
      <p:pic>
        <p:nvPicPr>
          <p:cNvPr id="5" name="Content Placeholder 4" descr="MFriedm 1 sept 84 Hótel Saga.tiff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1" r="20401"/>
          <a:stretch>
            <a:fillRect/>
          </a:stretch>
        </p:blipFill>
        <p:spPr>
          <a:xfrm>
            <a:off x="457200" y="1600200"/>
            <a:ext cx="3485848" cy="3906507"/>
          </a:xfrm>
        </p:spPr>
      </p:pic>
    </p:spTree>
    <p:extLst>
      <p:ext uri="{BB962C8B-B14F-4D97-AF65-F5344CB8AC3E}">
        <p14:creationId xmlns:p14="http://schemas.microsoft.com/office/powerpoint/2010/main" val="174141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er Evrópa betri fyrirmynd en Vesturheimur?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Fjórða spurning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37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Aukið</a:t>
            </a:r>
            <a:r>
              <a:rPr lang="en-US" dirty="0" smtClean="0"/>
              <a:t> </a:t>
            </a:r>
            <a:r>
              <a:rPr lang="en-US" dirty="0" err="1" smtClean="0"/>
              <a:t>atvinnufrelsi</a:t>
            </a:r>
            <a:r>
              <a:rPr lang="en-US" dirty="0" smtClean="0"/>
              <a:t> </a:t>
            </a:r>
            <a:r>
              <a:rPr lang="en-US" dirty="0" err="1"/>
              <a:t>í</a:t>
            </a:r>
            <a:r>
              <a:rPr lang="en-US" dirty="0"/>
              <a:t> </a:t>
            </a:r>
            <a:r>
              <a:rPr lang="en-US" dirty="0" err="1" smtClean="0"/>
              <a:t>Kína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</a:t>
            </a:r>
            <a:r>
              <a:rPr lang="en-US" dirty="0" err="1" smtClean="0"/>
              <a:t>Indlandi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310637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56280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series"/>
        </p:bldSub>
      </p:bldGraphic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Bandaríkin ekki frjálshyggjuríki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Frjálsustu hagkerfin 2010: Hong Kong, Singapúr, Nýja Sjáland, Sviss og Ástralía</a:t>
            </a:r>
          </a:p>
          <a:p>
            <a:r>
              <a:rPr lang="en-US" smtClean="0"/>
              <a:t>Bandaríkin aðeins í 18. sæti</a:t>
            </a:r>
          </a:p>
          <a:p>
            <a:r>
              <a:rPr lang="en-US" smtClean="0"/>
              <a:t>Sviss sennilega næst því að vera frjálshyggjuríki — vegna þess að möguleikum á kúgun eins hóps á öðrum settar skorður</a:t>
            </a:r>
          </a:p>
          <a:p>
            <a:r>
              <a:rPr lang="en-US" smtClean="0"/>
              <a:t>Engu að síður fróðlegur samanburður 50 ríkja BNA og 27 ríkja ESB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582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27 ríki ESB og 50 ríki BNA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Af 25 ríkustu ríkjum BNA og ESB aðeins eitt ESB-ríki (Lúxemborg), 24 BNA-ríki (Delaware, Alaska o. sv. frv.)</a:t>
            </a:r>
          </a:p>
          <a:p>
            <a:r>
              <a:rPr lang="en-US"/>
              <a:t>Af 25 fátækustu ríkjum BNA og ESB eru 16 fátækustu öll ESB-ríki (frá Rúmeníu til Ítalíu)</a:t>
            </a:r>
          </a:p>
          <a:p>
            <a:r>
              <a:rPr lang="en-US"/>
              <a:t>Ítalía fátækari en fátækasta ríki BNA, Mississippi</a:t>
            </a:r>
          </a:p>
          <a:p>
            <a:r>
              <a:rPr lang="en-US"/>
              <a:t>Frakkland á svipuðum stað og Alabama og Arkansas</a:t>
            </a:r>
          </a:p>
        </p:txBody>
      </p:sp>
    </p:spTree>
    <p:extLst>
      <p:ext uri="{BB962C8B-B14F-4D97-AF65-F5344CB8AC3E}">
        <p14:creationId xmlns:p14="http://schemas.microsoft.com/office/powerpoint/2010/main" val="2092022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Lífskjör í sjö norrænum hagkerfum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775555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20797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El"/>
        </p:bldSub>
      </p:bldGraphic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Svíar austan hafs og vestan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Sænskur hagfræðingur við Milton Friedman: „Norrænir menn búa ekki við fátækt“</a:t>
            </a:r>
          </a:p>
          <a:p>
            <a:r>
              <a:rPr lang="en-US"/>
              <a:t>Friedman: „Í Bandaríkjunum búa norrænir innflytjendur ekki heldur við fátækt“</a:t>
            </a:r>
          </a:p>
          <a:p>
            <a:r>
              <a:rPr lang="en-US"/>
              <a:t>4,4 millj. Bandaríkjamanna sænskættaðir; stofnuðu þeir sérstakt ríki, væri VLF/mann þar 57 þúsund $, miklu meira en í Svíþjóð</a:t>
            </a:r>
          </a:p>
          <a:p>
            <a:r>
              <a:rPr lang="en-US"/>
              <a:t>Gengi Svíþjóð í Bandaríkin sem 51. ríkið, væru lífskjör þar um eða undir meðallagi</a:t>
            </a:r>
          </a:p>
        </p:txBody>
      </p:sp>
    </p:spTree>
    <p:extLst>
      <p:ext uri="{BB962C8B-B14F-4D97-AF65-F5344CB8AC3E}">
        <p14:creationId xmlns:p14="http://schemas.microsoft.com/office/powerpoint/2010/main" val="353819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Sænsku</a:t>
            </a:r>
            <a:r>
              <a:rPr lang="en-US" dirty="0" smtClean="0"/>
              <a:t> </a:t>
            </a:r>
            <a:r>
              <a:rPr lang="en-US" dirty="0" err="1" smtClean="0"/>
              <a:t>leiðirnar</a:t>
            </a:r>
            <a:r>
              <a:rPr lang="en-US" dirty="0" smtClean="0"/>
              <a:t>: </a:t>
            </a:r>
            <a:r>
              <a:rPr lang="en-US" dirty="0" err="1" smtClean="0"/>
              <a:t>Úr</a:t>
            </a:r>
            <a:r>
              <a:rPr lang="en-US" dirty="0" smtClean="0"/>
              <a:t> </a:t>
            </a:r>
            <a:r>
              <a:rPr lang="en-US" dirty="0" err="1" smtClean="0"/>
              <a:t>ógöngum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680421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01894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9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"/>
        </p:bldSub>
      </p:bldGraphic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Sultardropar eða svitaperlur?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Bandaríkjamenn vinna meira en Evrópubúar</a:t>
            </a:r>
          </a:p>
          <a:p>
            <a:r>
              <a:rPr lang="en-US" smtClean="0"/>
              <a:t>Evrópubúar hafa ekki sama val og Bandaríkjamenn, m. a. vegna öflugra </a:t>
            </a:r>
            <a:r>
              <a:rPr lang="en-US"/>
              <a:t>verkalýðsfélaga, sem halda uppi verði á </a:t>
            </a:r>
            <a:r>
              <a:rPr lang="en-US" smtClean="0"/>
              <a:t>vinnuafli og valda atvinnuleysi ungs fólks, og lágs lífeyrisaldurs (gömlu f</a:t>
            </a:r>
            <a:r>
              <a:rPr lang="en-US"/>
              <a:t>ólki útskúfað)</a:t>
            </a:r>
            <a:endParaRPr lang="en-US" smtClean="0"/>
          </a:p>
          <a:p>
            <a:r>
              <a:rPr lang="en-US" smtClean="0"/>
              <a:t>Bandaríkjamenn þurfa ekki að vinna svo mikið, en þeir gera það til að njóta betri lífskjara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40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Ísland að fjarlægjast Norðurlönd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2010 íslenska hagkerfið </a:t>
            </a:r>
            <a:r>
              <a:rPr lang="en-US"/>
              <a:t>65. frjálsasta af 144</a:t>
            </a:r>
          </a:p>
          <a:p>
            <a:r>
              <a:rPr lang="en-US"/>
              <a:t>Ásamt Venesúela og Argentínu mesta hrapið</a:t>
            </a:r>
          </a:p>
          <a:p>
            <a:r>
              <a:rPr lang="en-US" smtClean="0"/>
              <a:t>Norðurlönd öll í </a:t>
            </a:r>
            <a:r>
              <a:rPr lang="en-US"/>
              <a:t>frjálsasta fjórðungi, t. d. Finnland </a:t>
            </a:r>
            <a:r>
              <a:rPr lang="en-US" smtClean="0"/>
              <a:t>9</a:t>
            </a:r>
            <a:r>
              <a:rPr lang="en-US"/>
              <a:t>. og Svíþjóð </a:t>
            </a:r>
            <a:r>
              <a:rPr lang="en-US" smtClean="0"/>
              <a:t>30</a:t>
            </a:r>
            <a:r>
              <a:rPr lang="en-US"/>
              <a:t>. af 144</a:t>
            </a:r>
          </a:p>
          <a:p>
            <a:r>
              <a:rPr lang="en-US" smtClean="0"/>
              <a:t>Ísland </a:t>
            </a:r>
            <a:r>
              <a:rPr lang="en-US"/>
              <a:t>í næstfrjálsasta fjórðungi, við hlið Sádi-</a:t>
            </a:r>
            <a:r>
              <a:rPr lang="en-US" smtClean="0"/>
              <a:t>Arabíu</a:t>
            </a:r>
          </a:p>
          <a:p>
            <a:r>
              <a:rPr lang="en-US" smtClean="0"/>
              <a:t>Þriðja leiðin leiðin inn í Þriðja heiminn</a:t>
            </a:r>
          </a:p>
          <a:p>
            <a:r>
              <a:rPr lang="en-US"/>
              <a:t>Efnafólk flýr — eða hættir verðmætasköpun</a:t>
            </a:r>
          </a:p>
        </p:txBody>
      </p:sp>
    </p:spTree>
    <p:extLst>
      <p:ext uri="{BB962C8B-B14F-4D97-AF65-F5344CB8AC3E}">
        <p14:creationId xmlns:p14="http://schemas.microsoft.com/office/powerpoint/2010/main" val="1635716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Ekki bjart framundan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mtClean="0"/>
              <a:t>Á Íslandi hafa árin frá hruni farið til spillis, í úlfúð, hatur og öfund, sbr. Landsdómsmálið</a:t>
            </a:r>
          </a:p>
          <a:p>
            <a:r>
              <a:rPr lang="en-US" smtClean="0"/>
              <a:t>BNA og ESB skulda allt of mikið</a:t>
            </a:r>
          </a:p>
          <a:p>
            <a:r>
              <a:rPr lang="en-US" smtClean="0"/>
              <a:t>Tvenns konar munur á ástandinu </a:t>
            </a:r>
            <a:r>
              <a:rPr lang="en-US" smtClean="0"/>
              <a:t>í heiminum </a:t>
            </a:r>
            <a:r>
              <a:rPr lang="en-US" smtClean="0"/>
              <a:t>eftir 1991 og fyrir 1914:</a:t>
            </a:r>
          </a:p>
          <a:p>
            <a:pPr marL="514350" indent="-514350">
              <a:buFont typeface="+mj-lt"/>
              <a:buAutoNum type="arabicPeriod"/>
            </a:pPr>
            <a:r>
              <a:rPr lang="en-US" smtClean="0"/>
              <a:t>„Velferðarríkið“ felur í sér miklar skuldbindingar til fólks, sem skapar engin verðmæti</a:t>
            </a:r>
          </a:p>
          <a:p>
            <a:pPr marL="514350" indent="-514350">
              <a:buFont typeface="+mj-lt"/>
              <a:buAutoNum type="arabicPeriod"/>
            </a:pPr>
            <a:r>
              <a:rPr lang="en-US" smtClean="0"/>
              <a:t>Ekki til neinir traustir gjaldmiðlar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980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Enn er von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Arðbær sjávarútvegur — en stjórnin veldur óvissu um framtíðarskilyrði hans</a:t>
            </a:r>
          </a:p>
          <a:p>
            <a:r>
              <a:rPr lang="en-US"/>
              <a:t>Talsvert af óvirkjaðri orku — en stjórnin girðir fyrir virkjanir</a:t>
            </a:r>
          </a:p>
          <a:p>
            <a:r>
              <a:rPr lang="en-US"/>
              <a:t>Vaxandi ferðamannaþjónusta — en stjórnin leggur á hana háa skatta</a:t>
            </a:r>
          </a:p>
          <a:p>
            <a:r>
              <a:rPr lang="en-US"/>
              <a:t>Miklir möguleikar þrátt fyrir allt</a:t>
            </a:r>
          </a:p>
          <a:p>
            <a:r>
              <a:rPr lang="en-US"/>
              <a:t>Fylgjum ráðum Jóns Sigurðssonar um frelsi</a:t>
            </a:r>
          </a:p>
        </p:txBody>
      </p:sp>
    </p:spTree>
    <p:extLst>
      <p:ext uri="{BB962C8B-B14F-4D97-AF65-F5344CB8AC3E}">
        <p14:creationId xmlns:p14="http://schemas.microsoft.com/office/powerpoint/2010/main" val="3105632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lum bright="-20000"/>
          </a:blip>
          <a:srcRect/>
          <a:stretch>
            <a:fillRect/>
          </a:stretch>
        </p:blipFill>
        <p:spPr bwMode="auto">
          <a:xfrm>
            <a:off x="2782888" y="2873375"/>
            <a:ext cx="3581400" cy="911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Kínversku</a:t>
            </a:r>
            <a:r>
              <a:rPr lang="en-US" dirty="0" smtClean="0"/>
              <a:t> </a:t>
            </a:r>
            <a:r>
              <a:rPr lang="en-US" dirty="0" err="1" smtClean="0"/>
              <a:t>hagkerfin</a:t>
            </a:r>
            <a:r>
              <a:rPr lang="en-US" dirty="0" smtClean="0"/>
              <a:t> 2011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477682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92662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Chart bld="seriesEl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Aukinn hlutur Kínverja og Indverja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380042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42003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800"/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Engu</a:t>
            </a:r>
            <a:r>
              <a:rPr lang="en-US" dirty="0" smtClean="0"/>
              <a:t> </a:t>
            </a:r>
            <a:r>
              <a:rPr lang="en-US" dirty="0" err="1" smtClean="0"/>
              <a:t>að</a:t>
            </a:r>
            <a:r>
              <a:rPr lang="en-US" dirty="0" smtClean="0"/>
              <a:t> </a:t>
            </a:r>
            <a:r>
              <a:rPr lang="en-US" dirty="0" err="1" smtClean="0"/>
              <a:t>síður</a:t>
            </a:r>
            <a:r>
              <a:rPr lang="en-US" dirty="0" smtClean="0"/>
              <a:t> </a:t>
            </a:r>
            <a:r>
              <a:rPr lang="en-US" dirty="0" err="1" smtClean="0"/>
              <a:t>hávær</a:t>
            </a:r>
            <a:r>
              <a:rPr lang="en-US" dirty="0" smtClean="0"/>
              <a:t> </a:t>
            </a:r>
            <a:r>
              <a:rPr lang="en-US" dirty="0" err="1" smtClean="0"/>
              <a:t>gagnrýni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err="1" smtClean="0"/>
              <a:t>Vel hér fjórar algengustu aðfinnslurnar: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Kapítalisminn</a:t>
            </a:r>
            <a:r>
              <a:rPr lang="en-US" dirty="0" smtClean="0"/>
              <a:t> </a:t>
            </a:r>
            <a:r>
              <a:rPr lang="en-US" dirty="0" err="1" smtClean="0"/>
              <a:t>óstöðugur</a:t>
            </a:r>
            <a:r>
              <a:rPr lang="en-US" dirty="0" smtClean="0"/>
              <a:t>, </a:t>
            </a:r>
            <a:r>
              <a:rPr lang="en-US" smtClean="0"/>
              <a:t>sbr. </a:t>
            </a:r>
            <a:r>
              <a:rPr lang="en-US"/>
              <a:t>h</a:t>
            </a:r>
            <a:r>
              <a:rPr lang="en-US" smtClean="0"/>
              <a:t>run íslensku bankanna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smtClean="0"/>
              <a:t>Frjálshyggjutilraunin </a:t>
            </a:r>
            <a:r>
              <a:rPr lang="en-US" dirty="0" err="1" smtClean="0"/>
              <a:t>íslenska</a:t>
            </a:r>
            <a:r>
              <a:rPr lang="en-US" dirty="0" smtClean="0"/>
              <a:t> frá 1991 </a:t>
            </a:r>
            <a:r>
              <a:rPr lang="en-US" dirty="0" err="1" smtClean="0"/>
              <a:t>mistókst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Frjálshyggjan</a:t>
            </a:r>
            <a:r>
              <a:rPr lang="en-US" dirty="0" smtClean="0"/>
              <a:t> </a:t>
            </a:r>
            <a:r>
              <a:rPr lang="en-US" dirty="0" err="1" smtClean="0"/>
              <a:t>siðlaus</a:t>
            </a:r>
            <a:r>
              <a:rPr lang="en-US" dirty="0" smtClean="0"/>
              <a:t>, </a:t>
            </a:r>
            <a:r>
              <a:rPr lang="en-US" dirty="0" err="1" smtClean="0"/>
              <a:t>jafnvel</a:t>
            </a:r>
            <a:r>
              <a:rPr lang="en-US" dirty="0" smtClean="0"/>
              <a:t> </a:t>
            </a:r>
            <a:r>
              <a:rPr lang="en-US" dirty="0" err="1" smtClean="0"/>
              <a:t>ómannúðleg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ESB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Norðurlönd</a:t>
            </a:r>
            <a:r>
              <a:rPr lang="en-US" dirty="0"/>
              <a:t> </a:t>
            </a:r>
            <a:r>
              <a:rPr lang="en-US" dirty="0" err="1"/>
              <a:t>betri</a:t>
            </a:r>
            <a:r>
              <a:rPr lang="en-US" dirty="0"/>
              <a:t> </a:t>
            </a:r>
            <a:r>
              <a:rPr lang="en-US" dirty="0" err="1"/>
              <a:t>fyrirmyndir</a:t>
            </a:r>
            <a:r>
              <a:rPr lang="en-US" dirty="0"/>
              <a:t> </a:t>
            </a:r>
            <a:r>
              <a:rPr lang="en-US"/>
              <a:t>en </a:t>
            </a:r>
            <a:r>
              <a:rPr lang="en-US" smtClean="0"/>
              <a:t>BNA</a:t>
            </a:r>
          </a:p>
          <a:p>
            <a:pPr marL="0" indent="0">
              <a:buNone/>
            </a:pPr>
            <a:r>
              <a:rPr lang="en-US" smtClean="0"/>
              <a:t>Verð að sleppa beitingu ofbeldis við myndun eignaréttinda (t. d. afgirðingu almenninga), sóun náttúruauðlinda, mengun, hægum hagvexti í þróunarlöndum og ótal öðrum sakarefnum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067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7282</TotalTime>
  <Words>3385</Words>
  <Application>Microsoft Macintosh PowerPoint</Application>
  <PresentationFormat>On-screen Show (4:3)</PresentationFormat>
  <Paragraphs>308</Paragraphs>
  <Slides>69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0" baseType="lpstr">
      <vt:lpstr>Office Theme</vt:lpstr>
      <vt:lpstr>Frjálshyggjan, kreppan og kapítalisminn  Hannes H. Gissurarson </vt:lpstr>
      <vt:lpstr>Andlát boðað með lúðrablæstri</vt:lpstr>
      <vt:lpstr>Lúðrablásturinn bergmálaði …</vt:lpstr>
      <vt:lpstr>Andlátsfregn orðum aukin</vt:lpstr>
      <vt:lpstr>Stóra fréttin á fyrsta áratug 21. aldar</vt:lpstr>
      <vt:lpstr>Aukið atvinnufrelsi í Kína og Indlandi</vt:lpstr>
      <vt:lpstr>Kínversku hagkerfin 2011</vt:lpstr>
      <vt:lpstr>Aukinn hlutur Kínverja og Indverja</vt:lpstr>
      <vt:lpstr>Engu að síður hávær gagnrýni</vt:lpstr>
      <vt:lpstr>Er kapítalisminn óstöðugur?</vt:lpstr>
      <vt:lpstr>Svarið er já!</vt:lpstr>
      <vt:lpstr>Hvað olli fjármálakreppunni 2008?</vt:lpstr>
      <vt:lpstr>Hvers vegna fyrr og verr til Íslands?</vt:lpstr>
      <vt:lpstr>Sex hæpnar skýringar á hruninu</vt:lpstr>
      <vt:lpstr>1) Stjórnarskráin frá 1874?</vt:lpstr>
      <vt:lpstr>2) Ísland of lítið fyrir bankana?</vt:lpstr>
      <vt:lpstr>3) Íslenskir bankar áhættusæknari?</vt:lpstr>
      <vt:lpstr>Kerfisvilla: áhættusæknir bankar</vt:lpstr>
      <vt:lpstr>„Ég býð, þú borgar“</vt:lpstr>
      <vt:lpstr>4) Krónan ónýtur gjaldmiðill?</vt:lpstr>
      <vt:lpstr>Skellurinn meiri í sjö ESB-löndum</vt:lpstr>
      <vt:lpstr>5) Seðlabankanum illa stjórnað?</vt:lpstr>
      <vt:lpstr>Gagnrýni rannsóknarnefndar</vt:lpstr>
      <vt:lpstr>Vildu greiða skuldir óreiðumanna</vt:lpstr>
      <vt:lpstr>Kostnaður af því óráði?</vt:lpstr>
      <vt:lpstr>6) Lausbeislaðri kapítalismi?</vt:lpstr>
      <vt:lpstr>Sömu reglur — aðrar aðstæður</vt:lpstr>
      <vt:lpstr>Var Ísland fellt?</vt:lpstr>
      <vt:lpstr>Mistókst frjálshyggjutilraunin íslenska?</vt:lpstr>
      <vt:lpstr>Var gerð frjálshyggjutilraun? Nei!</vt:lpstr>
      <vt:lpstr>Atvinnufrelsi á Íslandi</vt:lpstr>
      <vt:lpstr>Framfaraskeið 1991–2004</vt:lpstr>
      <vt:lpstr>Kosningamál 2003</vt:lpstr>
      <vt:lpstr>Hvað sýndu mælingar?</vt:lpstr>
      <vt:lpstr>Hagstofa ESB: Lítil hætta á fátækt</vt:lpstr>
      <vt:lpstr>OECD ári síðar: Svipuð niðurstaða</vt:lpstr>
      <vt:lpstr>Kosningamál 2007</vt:lpstr>
      <vt:lpstr>Tölur Stefáns Ólafssonar</vt:lpstr>
      <vt:lpstr>Tölur hagstofu ESB</vt:lpstr>
      <vt:lpstr>Þögul viðurkenning 2012</vt:lpstr>
      <vt:lpstr>Hærri skatttekjur af lægra hlutfalli</vt:lpstr>
      <vt:lpstr>Ísland árið 2004</vt:lpstr>
      <vt:lpstr>Markaðskapítalismi og klíkukapítalismi</vt:lpstr>
      <vt:lpstr>Lánsfjárbólan íslenska hófst 2004</vt:lpstr>
      <vt:lpstr>Skuldunautarnir skemmtu sér!</vt:lpstr>
      <vt:lpstr>… og skemmtu sér!</vt:lpstr>
      <vt:lpstr>Og voru hafnir yfir lög?</vt:lpstr>
      <vt:lpstr>Er frjálshyggjan siðlaus og jafnvel ómannúðleg?</vt:lpstr>
      <vt:lpstr>Brenglun hugtaka</vt:lpstr>
      <vt:lpstr>Með sverði eða verði</vt:lpstr>
      <vt:lpstr>Gagnrýnendur hafa fæstir lesið …</vt:lpstr>
      <vt:lpstr>Reynum að mæla atvinnufrelsi</vt:lpstr>
      <vt:lpstr>Atvinnufrelsi og lífskjör</vt:lpstr>
      <vt:lpstr>Tiltöluleg kjör hinna tekjulægstu</vt:lpstr>
      <vt:lpstr>Töluleg kjör hinna tekjulægstu</vt:lpstr>
      <vt:lpstr>Hvar viltu, að börn þín fæðist?</vt:lpstr>
      <vt:lpstr>Bakarinn og brauðið</vt:lpstr>
      <vt:lpstr>Hvar er ranglætið?</vt:lpstr>
      <vt:lpstr>er Evrópa betri fyrirmynd en Vesturheimur?</vt:lpstr>
      <vt:lpstr>Bandaríkin ekki frjálshyggjuríki</vt:lpstr>
      <vt:lpstr>27 ríki ESB og 50 ríki BNA</vt:lpstr>
      <vt:lpstr>Lífskjör í sjö norrænum hagkerfum</vt:lpstr>
      <vt:lpstr>Svíar austan hafs og vestan</vt:lpstr>
      <vt:lpstr>Sænsku leiðirnar: Úr ógöngum</vt:lpstr>
      <vt:lpstr>Sultardropar eða svitaperlur?</vt:lpstr>
      <vt:lpstr>Ísland að fjarlægjast Norðurlönd</vt:lpstr>
      <vt:lpstr>Ekki bjart framundan</vt:lpstr>
      <vt:lpstr>Enn er von</vt:lpstr>
      <vt:lpstr>PowerPoint Presentation</vt:lpstr>
    </vt:vector>
  </TitlesOfParts>
  <Company>University of Iceland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Starfsmaður Háskóla Íslands</dc:creator>
  <cp:lastModifiedBy>Starfsmaður Háskóla Íslands</cp:lastModifiedBy>
  <cp:revision>361</cp:revision>
  <dcterms:created xsi:type="dcterms:W3CDTF">2012-10-12T16:24:43Z</dcterms:created>
  <dcterms:modified xsi:type="dcterms:W3CDTF">2013-02-17T20:51:29Z</dcterms:modified>
</cp:coreProperties>
</file>