
<file path=[Content_Types].xml><?xml version="1.0" encoding="utf-8"?>
<Types xmlns="http://schemas.openxmlformats.org/package/2006/content-types">
  <Default Extension="xml" ContentType="application/xml"/>
  <Default Extension="xlsx" ContentType="application/vnd.openxmlformats-officedocument.spreadsheetml.sheet"/>
  <Default Extension="jpeg" ContentType="image/jpeg"/>
  <Default Extension="rels" ContentType="application/vnd.openxmlformats-package.relationships+xml"/>
  <Default Extension="bin" ContentType="application/vnd.openxmlformats-officedocument.presentationml.printerSettings"/>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notesSlides/notesSlide7.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8.xml" ContentType="application/vnd.openxmlformats-officedocument.presentationml.notesSlide+xml"/>
  <Override PartName="/ppt/charts/chart8.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charts/chart9.xml" ContentType="application/vnd.openxmlformats-officedocument.drawingml.chart+xml"/>
  <Override PartName="/ppt/notesSlides/notesSlide10.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Override PartName="/ppt/charts/chart11.xml" ContentType="application/vnd.openxmlformats-officedocument.drawingml.chart+xml"/>
  <Override PartName="/ppt/notesSlides/notesSlide12.xml" ContentType="application/vnd.openxmlformats-officedocument.presentationml.notesSlide+xml"/>
  <Override PartName="/ppt/charts/chart1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3.xml" ContentType="application/vnd.openxmlformats-officedocument.drawingml.chart+xml"/>
  <Override PartName="/ppt/notesSlides/notesSlide15.xml" ContentType="application/vnd.openxmlformats-officedocument.presentationml.notesSlide+xml"/>
  <Override PartName="/ppt/charts/chart14.xml" ContentType="application/vnd.openxmlformats-officedocument.drawingml.chart+xml"/>
  <Override PartName="/ppt/notesSlides/notesSlide16.xml" ContentType="application/vnd.openxmlformats-officedocument.presentationml.notesSlide+xml"/>
  <Override PartName="/ppt/charts/chart15.xml" ContentType="application/vnd.openxmlformats-officedocument.drawingml.chart+xml"/>
  <Override PartName="/ppt/notesSlides/notesSlide17.xml" ContentType="application/vnd.openxmlformats-officedocument.presentationml.notesSlide+xml"/>
  <Override PartName="/ppt/charts/chart16.xml" ContentType="application/vnd.openxmlformats-officedocument.drawingml.chart+xml"/>
  <Override PartName="/ppt/drawings/drawing2.xml" ContentType="application/vnd.openxmlformats-officedocument.drawingml.chartshapes+xml"/>
  <Override PartName="/ppt/charts/chart17.xml" ContentType="application/vnd.openxmlformats-officedocument.drawingml.chart+xml"/>
  <Override PartName="/ppt/charts/chart18.xml" ContentType="application/vnd.openxmlformats-officedocument.drawingml.chart+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8" r:id="rId2"/>
    <p:sldId id="321" r:id="rId3"/>
    <p:sldId id="424" r:id="rId4"/>
    <p:sldId id="405" r:id="rId5"/>
    <p:sldId id="415" r:id="rId6"/>
    <p:sldId id="417" r:id="rId7"/>
    <p:sldId id="418" r:id="rId8"/>
    <p:sldId id="401" r:id="rId9"/>
    <p:sldId id="416" r:id="rId10"/>
    <p:sldId id="324" r:id="rId11"/>
    <p:sldId id="433" r:id="rId12"/>
    <p:sldId id="425" r:id="rId13"/>
    <p:sldId id="349" r:id="rId14"/>
    <p:sldId id="389" r:id="rId15"/>
    <p:sldId id="421" r:id="rId16"/>
    <p:sldId id="407" r:id="rId17"/>
    <p:sldId id="408" r:id="rId18"/>
    <p:sldId id="410" r:id="rId19"/>
    <p:sldId id="422" r:id="rId20"/>
    <p:sldId id="423" r:id="rId21"/>
    <p:sldId id="434" r:id="rId22"/>
    <p:sldId id="412" r:id="rId23"/>
    <p:sldId id="428" r:id="rId24"/>
    <p:sldId id="413" r:id="rId25"/>
    <p:sldId id="414" r:id="rId26"/>
    <p:sldId id="429" r:id="rId27"/>
    <p:sldId id="432" r:id="rId28"/>
    <p:sldId id="430" r:id="rId29"/>
    <p:sldId id="427" r:id="rId30"/>
    <p:sldId id="435" r:id="rId31"/>
    <p:sldId id="299"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0" d="100"/>
          <a:sy n="90" d="100"/>
        </p:scale>
        <p:origin x="-96" y="-4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5" Type="http://schemas.openxmlformats.org/officeDocument/2006/relationships/presProps" Target="presProps.xml"/><Relationship Id="rId31" Type="http://schemas.openxmlformats.org/officeDocument/2006/relationships/slide" Target="slides/slide30.xml"/><Relationship Id="rId34" Type="http://schemas.openxmlformats.org/officeDocument/2006/relationships/printerSettings" Target="printerSettings/printerSettings1.bin"/><Relationship Id="rId7" Type="http://schemas.openxmlformats.org/officeDocument/2006/relationships/slide" Target="slides/slide6.xml"/><Relationship Id="rId36" Type="http://schemas.openxmlformats.org/officeDocument/2006/relationships/viewProps" Target="viewProp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tableStyles" Target="tableStyles.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Sheet15.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Sheet17.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plotArea>
      <c:layout/>
      <c:barChart>
        <c:barDir val="bar"/>
        <c:grouping val="clustered"/>
        <c:varyColors val="0"/>
        <c:ser>
          <c:idx val="0"/>
          <c:order val="0"/>
          <c:tx>
            <c:strRef>
              <c:f>Sheet1!$B$1</c:f>
              <c:strCache>
                <c:ptCount val="1"/>
                <c:pt idx="0">
                  <c:v>Number of Victims</c:v>
                </c:pt>
              </c:strCache>
            </c:strRef>
          </c:tx>
          <c:spPr>
            <a:solidFill>
              <a:srgbClr val="FF0000"/>
            </a:solidFill>
          </c:spPr>
          <c:invertIfNegative val="0"/>
          <c:dPt>
            <c:idx val="4"/>
            <c:invertIfNegative val="0"/>
            <c:bubble3D val="0"/>
            <c:spPr>
              <a:solidFill>
                <a:schemeClr val="accent6">
                  <a:lumMod val="50000"/>
                </a:schemeClr>
              </a:solidFill>
            </c:spPr>
          </c:dPt>
          <c:cat>
            <c:strRef>
              <c:f>Sheet1!$A$2:$A$6</c:f>
              <c:strCache>
                <c:ptCount val="5"/>
                <c:pt idx="0">
                  <c:v>Russian communists</c:v>
                </c:pt>
                <c:pt idx="1">
                  <c:v>Chinese communists</c:v>
                </c:pt>
                <c:pt idx="2">
                  <c:v>Other Asian communists</c:v>
                </c:pt>
                <c:pt idx="3">
                  <c:v>Other communists</c:v>
                </c:pt>
                <c:pt idx="4">
                  <c:v>German Nazis</c:v>
                </c:pt>
              </c:strCache>
            </c:strRef>
          </c:cat>
          <c:val>
            <c:numRef>
              <c:f>Sheet1!$B$2:$B$6</c:f>
              <c:numCache>
                <c:formatCode>General</c:formatCode>
                <c:ptCount val="5"/>
                <c:pt idx="0">
                  <c:v>20.0</c:v>
                </c:pt>
                <c:pt idx="1">
                  <c:v>65.0</c:v>
                </c:pt>
                <c:pt idx="2">
                  <c:v>6.6</c:v>
                </c:pt>
                <c:pt idx="3">
                  <c:v>2.0</c:v>
                </c:pt>
                <c:pt idx="4">
                  <c:v>20.9</c:v>
                </c:pt>
              </c:numCache>
            </c:numRef>
          </c:val>
        </c:ser>
        <c:dLbls>
          <c:showLegendKey val="0"/>
          <c:showVal val="0"/>
          <c:showCatName val="0"/>
          <c:showSerName val="0"/>
          <c:showPercent val="0"/>
          <c:showBubbleSize val="0"/>
        </c:dLbls>
        <c:gapWidth val="150"/>
        <c:axId val="678520456"/>
        <c:axId val="769302648"/>
      </c:barChart>
      <c:catAx>
        <c:axId val="678520456"/>
        <c:scaling>
          <c:orientation val="minMax"/>
        </c:scaling>
        <c:delete val="0"/>
        <c:axPos val="l"/>
        <c:majorTickMark val="out"/>
        <c:minorTickMark val="none"/>
        <c:tickLblPos val="nextTo"/>
        <c:crossAx val="769302648"/>
        <c:crosses val="autoZero"/>
        <c:auto val="1"/>
        <c:lblAlgn val="ctr"/>
        <c:lblOffset val="100"/>
        <c:noMultiLvlLbl val="0"/>
      </c:catAx>
      <c:valAx>
        <c:axId val="769302648"/>
        <c:scaling>
          <c:orientation val="minMax"/>
        </c:scaling>
        <c:delete val="0"/>
        <c:axPos val="b"/>
        <c:majorGridlines/>
        <c:numFmt formatCode="General" sourceLinked="1"/>
        <c:majorTickMark val="out"/>
        <c:minorTickMark val="none"/>
        <c:tickLblPos val="nextTo"/>
        <c:crossAx val="6785204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Corporate Tax Rate</c:v>
                </c:pt>
              </c:strCache>
            </c:strRef>
          </c:tx>
          <c:marker>
            <c:symbol val="none"/>
          </c:marker>
          <c:cat>
            <c:numRef>
              <c:f>Sheet1!$A$2:$A$5</c:f>
              <c:numCache>
                <c:formatCode>General</c:formatCode>
                <c:ptCount val="4"/>
                <c:pt idx="0">
                  <c:v>1990.0</c:v>
                </c:pt>
                <c:pt idx="1">
                  <c:v>1995.0</c:v>
                </c:pt>
                <c:pt idx="2">
                  <c:v>2000.0</c:v>
                </c:pt>
                <c:pt idx="3">
                  <c:v>2003.0</c:v>
                </c:pt>
              </c:numCache>
            </c:numRef>
          </c:cat>
          <c:val>
            <c:numRef>
              <c:f>Sheet1!$B$2:$B$5</c:f>
              <c:numCache>
                <c:formatCode>General</c:formatCode>
                <c:ptCount val="4"/>
                <c:pt idx="0">
                  <c:v>50.0</c:v>
                </c:pt>
                <c:pt idx="1">
                  <c:v>33.0</c:v>
                </c:pt>
                <c:pt idx="2">
                  <c:v>30.0</c:v>
                </c:pt>
                <c:pt idx="3">
                  <c:v>18.0</c:v>
                </c:pt>
              </c:numCache>
            </c:numRef>
          </c:val>
          <c:smooth val="0"/>
        </c:ser>
        <c:dLbls>
          <c:showLegendKey val="0"/>
          <c:showVal val="0"/>
          <c:showCatName val="0"/>
          <c:showSerName val="0"/>
          <c:showPercent val="0"/>
          <c:showBubbleSize val="0"/>
        </c:dLbls>
        <c:marker val="1"/>
        <c:smooth val="0"/>
        <c:axId val="633047448"/>
        <c:axId val="698808616"/>
      </c:lineChart>
      <c:lineChart>
        <c:grouping val="standard"/>
        <c:varyColors val="0"/>
        <c:ser>
          <c:idx val="1"/>
          <c:order val="1"/>
          <c:tx>
            <c:strRef>
              <c:f>Sheet1!$C$1</c:f>
              <c:strCache>
                <c:ptCount val="1"/>
                <c:pt idx="0">
                  <c:v>Corporate Tax Revenue % of GDP</c:v>
                </c:pt>
              </c:strCache>
            </c:strRef>
          </c:tx>
          <c:marker>
            <c:symbol val="none"/>
          </c:marker>
          <c:cat>
            <c:numRef>
              <c:f>Sheet1!$A$2:$A$5</c:f>
              <c:numCache>
                <c:formatCode>General</c:formatCode>
                <c:ptCount val="4"/>
                <c:pt idx="0">
                  <c:v>1990.0</c:v>
                </c:pt>
                <c:pt idx="1">
                  <c:v>1995.0</c:v>
                </c:pt>
                <c:pt idx="2">
                  <c:v>2000.0</c:v>
                </c:pt>
                <c:pt idx="3">
                  <c:v>2003.0</c:v>
                </c:pt>
              </c:numCache>
            </c:numRef>
          </c:cat>
          <c:val>
            <c:numRef>
              <c:f>Sheet1!$C$2:$C$5</c:f>
              <c:numCache>
                <c:formatCode>General</c:formatCode>
                <c:ptCount val="4"/>
                <c:pt idx="0">
                  <c:v>0.75</c:v>
                </c:pt>
                <c:pt idx="1">
                  <c:v>1.12</c:v>
                </c:pt>
                <c:pt idx="2">
                  <c:v>1.22</c:v>
                </c:pt>
                <c:pt idx="3">
                  <c:v>1.24</c:v>
                </c:pt>
              </c:numCache>
            </c:numRef>
          </c:val>
          <c:smooth val="0"/>
        </c:ser>
        <c:dLbls>
          <c:showLegendKey val="0"/>
          <c:showVal val="0"/>
          <c:showCatName val="0"/>
          <c:showSerName val="0"/>
          <c:showPercent val="0"/>
          <c:showBubbleSize val="0"/>
        </c:dLbls>
        <c:marker val="1"/>
        <c:smooth val="0"/>
        <c:axId val="700926488"/>
        <c:axId val="767918136"/>
      </c:lineChart>
      <c:catAx>
        <c:axId val="633047448"/>
        <c:scaling>
          <c:orientation val="minMax"/>
        </c:scaling>
        <c:delete val="0"/>
        <c:axPos val="b"/>
        <c:numFmt formatCode="General" sourceLinked="1"/>
        <c:majorTickMark val="out"/>
        <c:minorTickMark val="none"/>
        <c:tickLblPos val="nextTo"/>
        <c:crossAx val="698808616"/>
        <c:crosses val="autoZero"/>
        <c:auto val="1"/>
        <c:lblAlgn val="ctr"/>
        <c:lblOffset val="100"/>
        <c:noMultiLvlLbl val="0"/>
      </c:catAx>
      <c:valAx>
        <c:axId val="698808616"/>
        <c:scaling>
          <c:orientation val="minMax"/>
          <c:min val="15.0"/>
        </c:scaling>
        <c:delete val="0"/>
        <c:axPos val="l"/>
        <c:majorGridlines/>
        <c:title>
          <c:tx>
            <c:rich>
              <a:bodyPr rot="0" vert="horz"/>
              <a:lstStyle/>
              <a:p>
                <a:pPr>
                  <a:defRPr/>
                </a:pPr>
                <a:r>
                  <a:rPr lang="en-US"/>
                  <a:t>Corporate Tax Rate</a:t>
                </a:r>
              </a:p>
            </c:rich>
          </c:tx>
          <c:layout>
            <c:manualLayout>
              <c:xMode val="edge"/>
              <c:yMode val="edge"/>
              <c:x val="0.0"/>
              <c:y val="0.353849556436939"/>
            </c:manualLayout>
          </c:layout>
          <c:overlay val="0"/>
        </c:title>
        <c:numFmt formatCode="General" sourceLinked="1"/>
        <c:majorTickMark val="out"/>
        <c:minorTickMark val="none"/>
        <c:tickLblPos val="nextTo"/>
        <c:crossAx val="633047448"/>
        <c:crosses val="autoZero"/>
        <c:crossBetween val="between"/>
      </c:valAx>
      <c:valAx>
        <c:axId val="767918136"/>
        <c:scaling>
          <c:orientation val="minMax"/>
          <c:max val="1.3"/>
          <c:min val="0.7"/>
        </c:scaling>
        <c:delete val="0"/>
        <c:axPos val="r"/>
        <c:title>
          <c:tx>
            <c:rich>
              <a:bodyPr rot="0" vert="horz"/>
              <a:lstStyle/>
              <a:p>
                <a:pPr>
                  <a:defRPr/>
                </a:pPr>
                <a:r>
                  <a:rPr lang="en-US"/>
                  <a:t>Corporate Tax Revenue % of GDP</a:t>
                </a:r>
              </a:p>
            </c:rich>
          </c:tx>
          <c:layout>
            <c:manualLayout>
              <c:xMode val="edge"/>
              <c:yMode val="edge"/>
              <c:x val="0.823884271410518"/>
              <c:y val="0.34823749111515"/>
            </c:manualLayout>
          </c:layout>
          <c:overlay val="0"/>
        </c:title>
        <c:numFmt formatCode="#,##0.0" sourceLinked="0"/>
        <c:majorTickMark val="out"/>
        <c:minorTickMark val="none"/>
        <c:tickLblPos val="nextTo"/>
        <c:crossAx val="700926488"/>
        <c:crosses val="max"/>
        <c:crossBetween val="between"/>
      </c:valAx>
      <c:catAx>
        <c:axId val="700926488"/>
        <c:scaling>
          <c:orientation val="minMax"/>
        </c:scaling>
        <c:delete val="1"/>
        <c:axPos val="b"/>
        <c:numFmt formatCode="General" sourceLinked="1"/>
        <c:majorTickMark val="out"/>
        <c:minorTickMark val="none"/>
        <c:tickLblPos val="nextTo"/>
        <c:crossAx val="767918136"/>
        <c:crosses val="autoZero"/>
        <c:auto val="1"/>
        <c:lblAlgn val="ctr"/>
        <c:lblOffset val="100"/>
        <c:noMultiLvlLbl val="0"/>
      </c:cat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Net Tax Payment by Different Monthly Income</a:t>
            </a:r>
          </a:p>
        </c:rich>
      </c:tx>
      <c:layout/>
      <c:overlay val="0"/>
    </c:title>
    <c:autoTitleDeleted val="0"/>
    <c:plotArea>
      <c:layout/>
      <c:lineChart>
        <c:grouping val="standard"/>
        <c:varyColors val="0"/>
        <c:ser>
          <c:idx val="0"/>
          <c:order val="0"/>
          <c:tx>
            <c:strRef>
              <c:f>Sheet1!$B$1</c:f>
              <c:strCache>
                <c:ptCount val="1"/>
                <c:pt idx="0">
                  <c:v>Tax Payment from Individual</c:v>
                </c:pt>
              </c:strCache>
            </c:strRef>
          </c:tx>
          <c:marker>
            <c:symbol val="none"/>
          </c:marker>
          <c:cat>
            <c:numRef>
              <c:f>Sheet1!$A$2:$A$17</c:f>
              <c:numCache>
                <c:formatCode>General</c:formatCode>
                <c:ptCount val="16"/>
                <c:pt idx="0">
                  <c:v>0.0</c:v>
                </c:pt>
                <c:pt idx="1">
                  <c:v>50.0</c:v>
                </c:pt>
                <c:pt idx="2">
                  <c:v>100.0</c:v>
                </c:pt>
                <c:pt idx="3">
                  <c:v>150.0</c:v>
                </c:pt>
                <c:pt idx="4">
                  <c:v>200.0</c:v>
                </c:pt>
                <c:pt idx="5">
                  <c:v>250.0</c:v>
                </c:pt>
                <c:pt idx="6">
                  <c:v>300.0</c:v>
                </c:pt>
                <c:pt idx="7">
                  <c:v>350.0</c:v>
                </c:pt>
                <c:pt idx="8">
                  <c:v>400.0</c:v>
                </c:pt>
                <c:pt idx="9">
                  <c:v>450.0</c:v>
                </c:pt>
                <c:pt idx="10">
                  <c:v>500.0</c:v>
                </c:pt>
                <c:pt idx="11">
                  <c:v>550.0</c:v>
                </c:pt>
                <c:pt idx="12">
                  <c:v>600.0</c:v>
                </c:pt>
                <c:pt idx="13">
                  <c:v>650.0</c:v>
                </c:pt>
                <c:pt idx="14">
                  <c:v>700.0</c:v>
                </c:pt>
                <c:pt idx="15">
                  <c:v>750.0</c:v>
                </c:pt>
              </c:numCache>
            </c:numRef>
          </c:cat>
          <c:val>
            <c:numRef>
              <c:f>Sheet1!$B$2:$B$17</c:f>
              <c:numCache>
                <c:formatCode>General</c:formatCode>
                <c:ptCount val="16"/>
                <c:pt idx="0">
                  <c:v>0.0</c:v>
                </c:pt>
                <c:pt idx="1">
                  <c:v>0.0</c:v>
                </c:pt>
                <c:pt idx="2">
                  <c:v>0.0</c:v>
                </c:pt>
                <c:pt idx="3">
                  <c:v>18.0</c:v>
                </c:pt>
                <c:pt idx="4">
                  <c:v>36.0</c:v>
                </c:pt>
                <c:pt idx="5">
                  <c:v>54.0</c:v>
                </c:pt>
                <c:pt idx="6">
                  <c:v>75.0</c:v>
                </c:pt>
                <c:pt idx="7">
                  <c:v>90.0</c:v>
                </c:pt>
                <c:pt idx="8">
                  <c:v>108.0</c:v>
                </c:pt>
                <c:pt idx="9">
                  <c:v>126.0</c:v>
                </c:pt>
                <c:pt idx="10">
                  <c:v>144.0</c:v>
                </c:pt>
                <c:pt idx="11">
                  <c:v>162.0</c:v>
                </c:pt>
                <c:pt idx="12">
                  <c:v>180.0</c:v>
                </c:pt>
                <c:pt idx="13">
                  <c:v>198.0</c:v>
                </c:pt>
                <c:pt idx="14">
                  <c:v>216.0</c:v>
                </c:pt>
                <c:pt idx="15">
                  <c:v>234.0</c:v>
                </c:pt>
              </c:numCache>
            </c:numRef>
          </c:val>
          <c:smooth val="0"/>
        </c:ser>
        <c:ser>
          <c:idx val="1"/>
          <c:order val="1"/>
          <c:tx>
            <c:strRef>
              <c:f>Sheet1!$C$1</c:f>
              <c:strCache>
                <c:ptCount val="1"/>
                <c:pt idx="0">
                  <c:v>Public services and Transfers to Individual</c:v>
                </c:pt>
              </c:strCache>
            </c:strRef>
          </c:tx>
          <c:marker>
            <c:symbol val="none"/>
          </c:marker>
          <c:cat>
            <c:numRef>
              <c:f>Sheet1!$A$2:$A$17</c:f>
              <c:numCache>
                <c:formatCode>General</c:formatCode>
                <c:ptCount val="16"/>
                <c:pt idx="0">
                  <c:v>0.0</c:v>
                </c:pt>
                <c:pt idx="1">
                  <c:v>50.0</c:v>
                </c:pt>
                <c:pt idx="2">
                  <c:v>100.0</c:v>
                </c:pt>
                <c:pt idx="3">
                  <c:v>150.0</c:v>
                </c:pt>
                <c:pt idx="4">
                  <c:v>200.0</c:v>
                </c:pt>
                <c:pt idx="5">
                  <c:v>250.0</c:v>
                </c:pt>
                <c:pt idx="6">
                  <c:v>300.0</c:v>
                </c:pt>
                <c:pt idx="7">
                  <c:v>350.0</c:v>
                </c:pt>
                <c:pt idx="8">
                  <c:v>400.0</c:v>
                </c:pt>
                <c:pt idx="9">
                  <c:v>450.0</c:v>
                </c:pt>
                <c:pt idx="10">
                  <c:v>500.0</c:v>
                </c:pt>
                <c:pt idx="11">
                  <c:v>550.0</c:v>
                </c:pt>
                <c:pt idx="12">
                  <c:v>600.0</c:v>
                </c:pt>
                <c:pt idx="13">
                  <c:v>650.0</c:v>
                </c:pt>
                <c:pt idx="14">
                  <c:v>700.0</c:v>
                </c:pt>
                <c:pt idx="15">
                  <c:v>750.0</c:v>
                </c:pt>
              </c:numCache>
            </c:numRef>
          </c:cat>
          <c:val>
            <c:numRef>
              <c:f>Sheet1!$C$2:$C$17</c:f>
              <c:numCache>
                <c:formatCode>General</c:formatCode>
                <c:ptCount val="16"/>
                <c:pt idx="0">
                  <c:v>75.0</c:v>
                </c:pt>
                <c:pt idx="1">
                  <c:v>75.0</c:v>
                </c:pt>
                <c:pt idx="2">
                  <c:v>75.0</c:v>
                </c:pt>
                <c:pt idx="3">
                  <c:v>75.0</c:v>
                </c:pt>
                <c:pt idx="4">
                  <c:v>75.0</c:v>
                </c:pt>
                <c:pt idx="5">
                  <c:v>75.0</c:v>
                </c:pt>
                <c:pt idx="6">
                  <c:v>75.0</c:v>
                </c:pt>
                <c:pt idx="7">
                  <c:v>75.0</c:v>
                </c:pt>
                <c:pt idx="8">
                  <c:v>75.0</c:v>
                </c:pt>
                <c:pt idx="9">
                  <c:v>75.0</c:v>
                </c:pt>
                <c:pt idx="10">
                  <c:v>75.0</c:v>
                </c:pt>
                <c:pt idx="11">
                  <c:v>75.0</c:v>
                </c:pt>
                <c:pt idx="12">
                  <c:v>75.0</c:v>
                </c:pt>
                <c:pt idx="13">
                  <c:v>75.0</c:v>
                </c:pt>
                <c:pt idx="14">
                  <c:v>75.0</c:v>
                </c:pt>
                <c:pt idx="15">
                  <c:v>75.0</c:v>
                </c:pt>
              </c:numCache>
            </c:numRef>
          </c:val>
          <c:smooth val="0"/>
        </c:ser>
        <c:dLbls>
          <c:showLegendKey val="0"/>
          <c:showVal val="0"/>
          <c:showCatName val="0"/>
          <c:showSerName val="0"/>
          <c:showPercent val="0"/>
          <c:showBubbleSize val="0"/>
        </c:dLbls>
        <c:marker val="1"/>
        <c:smooth val="0"/>
        <c:axId val="699895448"/>
        <c:axId val="643661736"/>
      </c:lineChart>
      <c:catAx>
        <c:axId val="699895448"/>
        <c:scaling>
          <c:orientation val="minMax"/>
        </c:scaling>
        <c:delete val="0"/>
        <c:axPos val="b"/>
        <c:title>
          <c:tx>
            <c:rich>
              <a:bodyPr/>
              <a:lstStyle/>
              <a:p>
                <a:pPr>
                  <a:defRPr/>
                </a:pPr>
                <a:r>
                  <a:rPr lang="en-US"/>
                  <a:t>Monthly</a:t>
                </a:r>
                <a:r>
                  <a:rPr lang="en-US" baseline="0"/>
                  <a:t> Income $</a:t>
                </a:r>
                <a:endParaRPr lang="en-US"/>
              </a:p>
            </c:rich>
          </c:tx>
          <c:layout/>
          <c:overlay val="0"/>
        </c:title>
        <c:numFmt formatCode="General" sourceLinked="1"/>
        <c:majorTickMark val="none"/>
        <c:minorTickMark val="none"/>
        <c:tickLblPos val="nextTo"/>
        <c:crossAx val="643661736"/>
        <c:crosses val="autoZero"/>
        <c:auto val="1"/>
        <c:lblAlgn val="ctr"/>
        <c:lblOffset val="100"/>
        <c:tickLblSkip val="2"/>
        <c:tickMarkSkip val="1"/>
        <c:noMultiLvlLbl val="0"/>
      </c:catAx>
      <c:valAx>
        <c:axId val="643661736"/>
        <c:scaling>
          <c:orientation val="minMax"/>
          <c:min val="-50.0"/>
        </c:scaling>
        <c:delete val="0"/>
        <c:axPos val="l"/>
        <c:majorGridlines/>
        <c:numFmt formatCode="General" sourceLinked="1"/>
        <c:majorTickMark val="none"/>
        <c:minorTickMark val="none"/>
        <c:tickLblPos val="nextTo"/>
        <c:spPr>
          <a:ln w="9525">
            <a:noFill/>
          </a:ln>
        </c:spPr>
        <c:crossAx val="69989544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Net</a:t>
            </a:r>
            <a:r>
              <a:rPr lang="en-US" baseline="0"/>
              <a:t> Tax Burden %</a:t>
            </a:r>
            <a:endParaRPr lang="en-US"/>
          </a:p>
        </c:rich>
      </c:tx>
      <c:layout/>
      <c:overlay val="0"/>
    </c:title>
    <c:autoTitleDeleted val="0"/>
    <c:plotArea>
      <c:layout/>
      <c:lineChart>
        <c:grouping val="standard"/>
        <c:varyColors val="0"/>
        <c:ser>
          <c:idx val="0"/>
          <c:order val="0"/>
          <c:tx>
            <c:strRef>
              <c:f>Sheet1!$B$1</c:f>
              <c:strCache>
                <c:ptCount val="1"/>
                <c:pt idx="0">
                  <c:v>Hrein skattbyrði</c:v>
                </c:pt>
              </c:strCache>
            </c:strRef>
          </c:tx>
          <c:marker>
            <c:symbol val="none"/>
          </c:marker>
          <c:cat>
            <c:numRef>
              <c:f>Sheet1!$A$2:$A$21</c:f>
              <c:numCache>
                <c:formatCode>General</c:formatCode>
                <c:ptCount val="20"/>
                <c:pt idx="0">
                  <c:v>300.0</c:v>
                </c:pt>
                <c:pt idx="1">
                  <c:v>325.0</c:v>
                </c:pt>
                <c:pt idx="2">
                  <c:v>350.0</c:v>
                </c:pt>
                <c:pt idx="3">
                  <c:v>375.0</c:v>
                </c:pt>
                <c:pt idx="4">
                  <c:v>400.0</c:v>
                </c:pt>
                <c:pt idx="5">
                  <c:v>425.0</c:v>
                </c:pt>
                <c:pt idx="6">
                  <c:v>450.0</c:v>
                </c:pt>
                <c:pt idx="7">
                  <c:v>475.0</c:v>
                </c:pt>
                <c:pt idx="8">
                  <c:v>500.0</c:v>
                </c:pt>
                <c:pt idx="9">
                  <c:v>525.0</c:v>
                </c:pt>
                <c:pt idx="10">
                  <c:v>550.0</c:v>
                </c:pt>
                <c:pt idx="11">
                  <c:v>575.0</c:v>
                </c:pt>
                <c:pt idx="12">
                  <c:v>600.0</c:v>
                </c:pt>
                <c:pt idx="13">
                  <c:v>625.0</c:v>
                </c:pt>
                <c:pt idx="14">
                  <c:v>650.0</c:v>
                </c:pt>
                <c:pt idx="15">
                  <c:v>675.0</c:v>
                </c:pt>
                <c:pt idx="16">
                  <c:v>700.0</c:v>
                </c:pt>
                <c:pt idx="17">
                  <c:v>725.0</c:v>
                </c:pt>
                <c:pt idx="18">
                  <c:v>750.0</c:v>
                </c:pt>
                <c:pt idx="19">
                  <c:v>775.0</c:v>
                </c:pt>
              </c:numCache>
            </c:numRef>
          </c:cat>
          <c:val>
            <c:numRef>
              <c:f>Sheet1!$B$2:$B$21</c:f>
              <c:numCache>
                <c:formatCode>General</c:formatCode>
                <c:ptCount val="20"/>
                <c:pt idx="0">
                  <c:v>-1.0</c:v>
                </c:pt>
                <c:pt idx="1">
                  <c:v>1.846153846153846</c:v>
                </c:pt>
                <c:pt idx="2">
                  <c:v>4.285714285714285</c:v>
                </c:pt>
                <c:pt idx="3">
                  <c:v>6.4</c:v>
                </c:pt>
                <c:pt idx="4">
                  <c:v>8.25</c:v>
                </c:pt>
                <c:pt idx="5">
                  <c:v>9.88235294117647</c:v>
                </c:pt>
                <c:pt idx="6">
                  <c:v>11.33333333333333</c:v>
                </c:pt>
                <c:pt idx="7">
                  <c:v>12.63157894736842</c:v>
                </c:pt>
                <c:pt idx="8">
                  <c:v>13.8</c:v>
                </c:pt>
                <c:pt idx="9">
                  <c:v>14.85714285714286</c:v>
                </c:pt>
                <c:pt idx="10">
                  <c:v>15.81818181818182</c:v>
                </c:pt>
                <c:pt idx="11">
                  <c:v>16.69565217391305</c:v>
                </c:pt>
                <c:pt idx="12">
                  <c:v>17.5</c:v>
                </c:pt>
                <c:pt idx="13">
                  <c:v>18.24</c:v>
                </c:pt>
                <c:pt idx="14">
                  <c:v>18.92307692307692</c:v>
                </c:pt>
                <c:pt idx="15">
                  <c:v>19.55555555555556</c:v>
                </c:pt>
                <c:pt idx="16">
                  <c:v>20.14285714285714</c:v>
                </c:pt>
                <c:pt idx="17">
                  <c:v>20.68965517241379</c:v>
                </c:pt>
                <c:pt idx="18">
                  <c:v>21.2</c:v>
                </c:pt>
                <c:pt idx="19">
                  <c:v>21.67741935483871</c:v>
                </c:pt>
              </c:numCache>
            </c:numRef>
          </c:val>
          <c:smooth val="0"/>
        </c:ser>
        <c:dLbls>
          <c:showLegendKey val="0"/>
          <c:showVal val="0"/>
          <c:showCatName val="0"/>
          <c:showSerName val="0"/>
          <c:showPercent val="0"/>
          <c:showBubbleSize val="0"/>
        </c:dLbls>
        <c:marker val="1"/>
        <c:smooth val="0"/>
        <c:axId val="702811608"/>
        <c:axId val="702817128"/>
      </c:lineChart>
      <c:catAx>
        <c:axId val="702811608"/>
        <c:scaling>
          <c:orientation val="minMax"/>
        </c:scaling>
        <c:delete val="0"/>
        <c:axPos val="b"/>
        <c:title>
          <c:tx>
            <c:rich>
              <a:bodyPr/>
              <a:lstStyle/>
              <a:p>
                <a:pPr>
                  <a:defRPr/>
                </a:pPr>
                <a:r>
                  <a:rPr lang="en-US"/>
                  <a:t>Monthly Income $</a:t>
                </a:r>
              </a:p>
            </c:rich>
          </c:tx>
          <c:layout/>
          <c:overlay val="0"/>
        </c:title>
        <c:numFmt formatCode="General" sourceLinked="1"/>
        <c:majorTickMark val="out"/>
        <c:minorTickMark val="none"/>
        <c:tickLblPos val="nextTo"/>
        <c:crossAx val="702817128"/>
        <c:crosses val="autoZero"/>
        <c:auto val="1"/>
        <c:lblAlgn val="ctr"/>
        <c:lblOffset val="100"/>
        <c:tickLblSkip val="3"/>
        <c:noMultiLvlLbl val="0"/>
      </c:catAx>
      <c:valAx>
        <c:axId val="702817128"/>
        <c:scaling>
          <c:orientation val="minMax"/>
        </c:scaling>
        <c:delete val="0"/>
        <c:axPos val="l"/>
        <c:majorGridlines/>
        <c:numFmt formatCode="General" sourceLinked="1"/>
        <c:majorTickMark val="out"/>
        <c:minorTickMark val="none"/>
        <c:tickLblPos val="nextTo"/>
        <c:crossAx val="702811608"/>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Number of Rich (Left Axis)</c:v>
                </c:pt>
              </c:strCache>
            </c:strRef>
          </c:tx>
          <c:invertIfNegative val="0"/>
          <c:cat>
            <c:numRef>
              <c:f>Sheet1!$A$2:$A$3</c:f>
              <c:numCache>
                <c:formatCode>General</c:formatCode>
                <c:ptCount val="2"/>
                <c:pt idx="0">
                  <c:v>1980.0</c:v>
                </c:pt>
                <c:pt idx="1">
                  <c:v>1988.0</c:v>
                </c:pt>
              </c:numCache>
            </c:numRef>
          </c:cat>
          <c:val>
            <c:numRef>
              <c:f>Sheet1!$B$2:$B$3</c:f>
              <c:numCache>
                <c:formatCode>General</c:formatCode>
                <c:ptCount val="2"/>
                <c:pt idx="0">
                  <c:v>116800.0</c:v>
                </c:pt>
                <c:pt idx="1">
                  <c:v>723700.0</c:v>
                </c:pt>
              </c:numCache>
            </c:numRef>
          </c:val>
        </c:ser>
        <c:dLbls>
          <c:showLegendKey val="0"/>
          <c:showVal val="0"/>
          <c:showCatName val="0"/>
          <c:showSerName val="0"/>
          <c:showPercent val="0"/>
          <c:showBubbleSize val="0"/>
        </c:dLbls>
        <c:gapWidth val="150"/>
        <c:axId val="861500936"/>
        <c:axId val="676888008"/>
      </c:barChart>
      <c:lineChart>
        <c:grouping val="standard"/>
        <c:varyColors val="0"/>
        <c:ser>
          <c:idx val="1"/>
          <c:order val="1"/>
          <c:tx>
            <c:strRef>
              <c:f>Sheet1!$C$1</c:f>
              <c:strCache>
                <c:ptCount val="1"/>
                <c:pt idx="0">
                  <c:v>Tax Revenue from Rich in Billions of $ (Right Axis)</c:v>
                </c:pt>
              </c:strCache>
            </c:strRef>
          </c:tx>
          <c:marker>
            <c:symbol val="none"/>
          </c:marker>
          <c:cat>
            <c:numRef>
              <c:f>Sheet1!$A$2:$A$3</c:f>
              <c:numCache>
                <c:formatCode>General</c:formatCode>
                <c:ptCount val="2"/>
                <c:pt idx="0">
                  <c:v>1980.0</c:v>
                </c:pt>
                <c:pt idx="1">
                  <c:v>1988.0</c:v>
                </c:pt>
              </c:numCache>
            </c:numRef>
          </c:cat>
          <c:val>
            <c:numRef>
              <c:f>Sheet1!$C$2:$C$3</c:f>
              <c:numCache>
                <c:formatCode>General</c:formatCode>
                <c:ptCount val="2"/>
                <c:pt idx="0">
                  <c:v>19.0</c:v>
                </c:pt>
                <c:pt idx="1">
                  <c:v>99.7</c:v>
                </c:pt>
              </c:numCache>
            </c:numRef>
          </c:val>
          <c:smooth val="0"/>
        </c:ser>
        <c:dLbls>
          <c:showLegendKey val="0"/>
          <c:showVal val="0"/>
          <c:showCatName val="0"/>
          <c:showSerName val="0"/>
          <c:showPercent val="0"/>
          <c:showBubbleSize val="0"/>
        </c:dLbls>
        <c:marker val="1"/>
        <c:smooth val="0"/>
        <c:axId val="699953656"/>
        <c:axId val="732236184"/>
      </c:lineChart>
      <c:catAx>
        <c:axId val="861500936"/>
        <c:scaling>
          <c:orientation val="minMax"/>
        </c:scaling>
        <c:delete val="0"/>
        <c:axPos val="b"/>
        <c:numFmt formatCode="General" sourceLinked="1"/>
        <c:majorTickMark val="out"/>
        <c:minorTickMark val="none"/>
        <c:tickLblPos val="nextTo"/>
        <c:crossAx val="676888008"/>
        <c:crosses val="autoZero"/>
        <c:auto val="1"/>
        <c:lblAlgn val="ctr"/>
        <c:lblOffset val="100"/>
        <c:noMultiLvlLbl val="0"/>
      </c:catAx>
      <c:valAx>
        <c:axId val="676888008"/>
        <c:scaling>
          <c:orientation val="minMax"/>
        </c:scaling>
        <c:delete val="0"/>
        <c:axPos val="l"/>
        <c:majorGridlines/>
        <c:numFmt formatCode="General" sourceLinked="1"/>
        <c:majorTickMark val="out"/>
        <c:minorTickMark val="none"/>
        <c:tickLblPos val="nextTo"/>
        <c:crossAx val="861500936"/>
        <c:crosses val="autoZero"/>
        <c:crossBetween val="between"/>
      </c:valAx>
      <c:valAx>
        <c:axId val="732236184"/>
        <c:scaling>
          <c:orientation val="minMax"/>
        </c:scaling>
        <c:delete val="0"/>
        <c:axPos val="r"/>
        <c:numFmt formatCode="General" sourceLinked="1"/>
        <c:majorTickMark val="out"/>
        <c:minorTickMark val="none"/>
        <c:tickLblPos val="nextTo"/>
        <c:crossAx val="699953656"/>
        <c:crosses val="max"/>
        <c:crossBetween val="between"/>
      </c:valAx>
      <c:catAx>
        <c:axId val="699953656"/>
        <c:scaling>
          <c:orientation val="minMax"/>
        </c:scaling>
        <c:delete val="1"/>
        <c:axPos val="b"/>
        <c:numFmt formatCode="General" sourceLinked="1"/>
        <c:majorTickMark val="out"/>
        <c:minorTickMark val="none"/>
        <c:tickLblPos val="nextTo"/>
        <c:crossAx val="732236184"/>
        <c:crosses val="autoZero"/>
        <c:auto val="1"/>
        <c:lblAlgn val="ctr"/>
        <c:lblOffset val="100"/>
        <c:noMultiLvlLbl val="0"/>
      </c:cat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plotArea>
      <c:layout/>
      <c:barChart>
        <c:barDir val="bar"/>
        <c:grouping val="clustered"/>
        <c:varyColors val="0"/>
        <c:ser>
          <c:idx val="0"/>
          <c:order val="0"/>
          <c:tx>
            <c:strRef>
              <c:f>Sheet1!$B$1</c:f>
              <c:strCache>
                <c:ptCount val="1"/>
                <c:pt idx="0">
                  <c:v>Proportion of Total Tax Payments</c:v>
                </c:pt>
              </c:strCache>
            </c:strRef>
          </c:tx>
          <c:invertIfNegative val="0"/>
          <c:cat>
            <c:strRef>
              <c:f>Sheet1!$A$2:$A$6</c:f>
              <c:strCache>
                <c:ptCount val="5"/>
                <c:pt idx="0">
                  <c:v>Lowest Quintile</c:v>
                </c:pt>
                <c:pt idx="1">
                  <c:v>Next-lowest Quintile</c:v>
                </c:pt>
                <c:pt idx="2">
                  <c:v>Mid-Quintile</c:v>
                </c:pt>
                <c:pt idx="3">
                  <c:v>Next-highest Quintile</c:v>
                </c:pt>
                <c:pt idx="4">
                  <c:v>Highest Quintile</c:v>
                </c:pt>
              </c:strCache>
            </c:strRef>
          </c:cat>
          <c:val>
            <c:numRef>
              <c:f>Sheet1!$B$2:$B$6</c:f>
              <c:numCache>
                <c:formatCode>0.0\ \ \ \ \ \ \ \ </c:formatCode>
                <c:ptCount val="5"/>
                <c:pt idx="0">
                  <c:v>0.7</c:v>
                </c:pt>
                <c:pt idx="1">
                  <c:v>3.9</c:v>
                </c:pt>
                <c:pt idx="2">
                  <c:v>10.2</c:v>
                </c:pt>
                <c:pt idx="3">
                  <c:v>19.9</c:v>
                </c:pt>
                <c:pt idx="4">
                  <c:v>65.1</c:v>
                </c:pt>
              </c:numCache>
            </c:numRef>
          </c:val>
        </c:ser>
        <c:dLbls>
          <c:showLegendKey val="0"/>
          <c:showVal val="0"/>
          <c:showCatName val="0"/>
          <c:showSerName val="0"/>
          <c:showPercent val="0"/>
          <c:showBubbleSize val="0"/>
        </c:dLbls>
        <c:gapWidth val="150"/>
        <c:axId val="698972888"/>
        <c:axId val="729883976"/>
      </c:barChart>
      <c:catAx>
        <c:axId val="698972888"/>
        <c:scaling>
          <c:orientation val="minMax"/>
        </c:scaling>
        <c:delete val="0"/>
        <c:axPos val="l"/>
        <c:majorTickMark val="out"/>
        <c:minorTickMark val="none"/>
        <c:tickLblPos val="nextTo"/>
        <c:crossAx val="729883976"/>
        <c:crosses val="autoZero"/>
        <c:auto val="1"/>
        <c:lblAlgn val="ctr"/>
        <c:lblOffset val="100"/>
        <c:noMultiLvlLbl val="0"/>
      </c:catAx>
      <c:valAx>
        <c:axId val="729883976"/>
        <c:scaling>
          <c:orientation val="minMax"/>
        </c:scaling>
        <c:delete val="0"/>
        <c:axPos val="b"/>
        <c:majorGridlines/>
        <c:numFmt formatCode="0.0\ \ \ \ \ \ \ \ " sourceLinked="1"/>
        <c:majorTickMark val="out"/>
        <c:minorTickMark val="none"/>
        <c:tickLblPos val="nextTo"/>
        <c:crossAx val="6989728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Proportion of Gross International Product</a:t>
            </a:r>
          </a:p>
        </c:rich>
      </c:tx>
      <c:layout/>
      <c:overlay val="0"/>
    </c:title>
    <c:autoTitleDeleted val="0"/>
    <c:plotArea>
      <c:layout/>
      <c:lineChart>
        <c:grouping val="standard"/>
        <c:varyColors val="0"/>
        <c:ser>
          <c:idx val="0"/>
          <c:order val="0"/>
          <c:tx>
            <c:strRef>
              <c:f>Sheet1!$B$1</c:f>
              <c:strCache>
                <c:ptCount val="1"/>
                <c:pt idx="0">
                  <c:v>EU</c:v>
                </c:pt>
              </c:strCache>
            </c:strRef>
          </c:tx>
          <c:marker>
            <c:symbol val="none"/>
          </c:marker>
          <c:cat>
            <c:numRef>
              <c:f>Sheet1!$A$2:$A$27</c:f>
              <c:numCache>
                <c:formatCode>General</c:formatCode>
                <c:ptCount val="26"/>
                <c:pt idx="0">
                  <c:v>1992.0</c:v>
                </c:pt>
                <c:pt idx="1">
                  <c:v>1993.0</c:v>
                </c:pt>
                <c:pt idx="2">
                  <c:v>1994.0</c:v>
                </c:pt>
                <c:pt idx="3">
                  <c:v>1995.0</c:v>
                </c:pt>
                <c:pt idx="4">
                  <c:v>1996.0</c:v>
                </c:pt>
                <c:pt idx="5">
                  <c:v>1997.0</c:v>
                </c:pt>
                <c:pt idx="6">
                  <c:v>1998.0</c:v>
                </c:pt>
                <c:pt idx="7">
                  <c:v>1999.0</c:v>
                </c:pt>
                <c:pt idx="8">
                  <c:v>2000.0</c:v>
                </c:pt>
                <c:pt idx="9">
                  <c:v>2001.0</c:v>
                </c:pt>
                <c:pt idx="10">
                  <c:v>2002.0</c:v>
                </c:pt>
                <c:pt idx="11">
                  <c:v>2003.0</c:v>
                </c:pt>
                <c:pt idx="12">
                  <c:v>2004.0</c:v>
                </c:pt>
                <c:pt idx="13">
                  <c:v>2005.0</c:v>
                </c:pt>
                <c:pt idx="14">
                  <c:v>2006.0</c:v>
                </c:pt>
                <c:pt idx="15">
                  <c:v>2007.0</c:v>
                </c:pt>
                <c:pt idx="16">
                  <c:v>2008.0</c:v>
                </c:pt>
                <c:pt idx="17">
                  <c:v>2009.0</c:v>
                </c:pt>
                <c:pt idx="18">
                  <c:v>2010.0</c:v>
                </c:pt>
                <c:pt idx="19">
                  <c:v>2011.0</c:v>
                </c:pt>
                <c:pt idx="20">
                  <c:v>2012.0</c:v>
                </c:pt>
                <c:pt idx="21">
                  <c:v>2013.0</c:v>
                </c:pt>
                <c:pt idx="22">
                  <c:v>2014.0</c:v>
                </c:pt>
                <c:pt idx="23">
                  <c:v>2015.0</c:v>
                </c:pt>
                <c:pt idx="24">
                  <c:v>2016.0</c:v>
                </c:pt>
                <c:pt idx="25">
                  <c:v>2017.0</c:v>
                </c:pt>
              </c:numCache>
            </c:numRef>
          </c:cat>
          <c:val>
            <c:numRef>
              <c:f>Sheet1!$B$2:$B$27</c:f>
              <c:numCache>
                <c:formatCode>General</c:formatCode>
                <c:ptCount val="26"/>
                <c:pt idx="0">
                  <c:v>26.064</c:v>
                </c:pt>
                <c:pt idx="1">
                  <c:v>25.667</c:v>
                </c:pt>
                <c:pt idx="2">
                  <c:v>25.608</c:v>
                </c:pt>
                <c:pt idx="3">
                  <c:v>25.908</c:v>
                </c:pt>
                <c:pt idx="4">
                  <c:v>25.492</c:v>
                </c:pt>
                <c:pt idx="5">
                  <c:v>25.143</c:v>
                </c:pt>
                <c:pt idx="6">
                  <c:v>25.233</c:v>
                </c:pt>
                <c:pt idx="7">
                  <c:v>25.091</c:v>
                </c:pt>
                <c:pt idx="8">
                  <c:v>24.914</c:v>
                </c:pt>
                <c:pt idx="9">
                  <c:v>24.906</c:v>
                </c:pt>
                <c:pt idx="10">
                  <c:v>24.57</c:v>
                </c:pt>
                <c:pt idx="11">
                  <c:v>24.099</c:v>
                </c:pt>
                <c:pt idx="12">
                  <c:v>23.56</c:v>
                </c:pt>
                <c:pt idx="13">
                  <c:v>23.029</c:v>
                </c:pt>
                <c:pt idx="14">
                  <c:v>22.686</c:v>
                </c:pt>
                <c:pt idx="15">
                  <c:v>22.287</c:v>
                </c:pt>
                <c:pt idx="16">
                  <c:v>21.821</c:v>
                </c:pt>
                <c:pt idx="17">
                  <c:v>21.071</c:v>
                </c:pt>
                <c:pt idx="18">
                  <c:v>20.464</c:v>
                </c:pt>
                <c:pt idx="19">
                  <c:v>20.074</c:v>
                </c:pt>
                <c:pt idx="20">
                  <c:v>19.421</c:v>
                </c:pt>
                <c:pt idx="21">
                  <c:v>18.847</c:v>
                </c:pt>
                <c:pt idx="22">
                  <c:v>18.384</c:v>
                </c:pt>
                <c:pt idx="23">
                  <c:v>17.952</c:v>
                </c:pt>
                <c:pt idx="24">
                  <c:v>17.533</c:v>
                </c:pt>
                <c:pt idx="25">
                  <c:v>17.121</c:v>
                </c:pt>
              </c:numCache>
            </c:numRef>
          </c:val>
          <c:smooth val="0"/>
        </c:ser>
        <c:ser>
          <c:idx val="1"/>
          <c:order val="1"/>
          <c:tx>
            <c:strRef>
              <c:f>Sheet1!$C$1</c:f>
              <c:strCache>
                <c:ptCount val="1"/>
                <c:pt idx="0">
                  <c:v>US</c:v>
                </c:pt>
              </c:strCache>
            </c:strRef>
          </c:tx>
          <c:marker>
            <c:symbol val="none"/>
          </c:marker>
          <c:cat>
            <c:numRef>
              <c:f>Sheet1!$A$2:$A$27</c:f>
              <c:numCache>
                <c:formatCode>General</c:formatCode>
                <c:ptCount val="26"/>
                <c:pt idx="0">
                  <c:v>1992.0</c:v>
                </c:pt>
                <c:pt idx="1">
                  <c:v>1993.0</c:v>
                </c:pt>
                <c:pt idx="2">
                  <c:v>1994.0</c:v>
                </c:pt>
                <c:pt idx="3">
                  <c:v>1995.0</c:v>
                </c:pt>
                <c:pt idx="4">
                  <c:v>1996.0</c:v>
                </c:pt>
                <c:pt idx="5">
                  <c:v>1997.0</c:v>
                </c:pt>
                <c:pt idx="6">
                  <c:v>1998.0</c:v>
                </c:pt>
                <c:pt idx="7">
                  <c:v>1999.0</c:v>
                </c:pt>
                <c:pt idx="8">
                  <c:v>2000.0</c:v>
                </c:pt>
                <c:pt idx="9">
                  <c:v>2001.0</c:v>
                </c:pt>
                <c:pt idx="10">
                  <c:v>2002.0</c:v>
                </c:pt>
                <c:pt idx="11">
                  <c:v>2003.0</c:v>
                </c:pt>
                <c:pt idx="12">
                  <c:v>2004.0</c:v>
                </c:pt>
                <c:pt idx="13">
                  <c:v>2005.0</c:v>
                </c:pt>
                <c:pt idx="14">
                  <c:v>2006.0</c:v>
                </c:pt>
                <c:pt idx="15">
                  <c:v>2007.0</c:v>
                </c:pt>
                <c:pt idx="16">
                  <c:v>2008.0</c:v>
                </c:pt>
                <c:pt idx="17">
                  <c:v>2009.0</c:v>
                </c:pt>
                <c:pt idx="18">
                  <c:v>2010.0</c:v>
                </c:pt>
                <c:pt idx="19">
                  <c:v>2011.0</c:v>
                </c:pt>
                <c:pt idx="20">
                  <c:v>2012.0</c:v>
                </c:pt>
                <c:pt idx="21">
                  <c:v>2013.0</c:v>
                </c:pt>
                <c:pt idx="22">
                  <c:v>2014.0</c:v>
                </c:pt>
                <c:pt idx="23">
                  <c:v>2015.0</c:v>
                </c:pt>
                <c:pt idx="24">
                  <c:v>2016.0</c:v>
                </c:pt>
                <c:pt idx="25">
                  <c:v>2017.0</c:v>
                </c:pt>
              </c:numCache>
            </c:numRef>
          </c:cat>
          <c:val>
            <c:numRef>
              <c:f>Sheet1!$C$2:$C$27</c:f>
              <c:numCache>
                <c:formatCode>General</c:formatCode>
                <c:ptCount val="26"/>
                <c:pt idx="0">
                  <c:v>22.753</c:v>
                </c:pt>
                <c:pt idx="1">
                  <c:v>22.92</c:v>
                </c:pt>
                <c:pt idx="2">
                  <c:v>23.125</c:v>
                </c:pt>
                <c:pt idx="3">
                  <c:v>22.877</c:v>
                </c:pt>
                <c:pt idx="4">
                  <c:v>22.891</c:v>
                </c:pt>
                <c:pt idx="5">
                  <c:v>22.961</c:v>
                </c:pt>
                <c:pt idx="6">
                  <c:v>23.374</c:v>
                </c:pt>
                <c:pt idx="7">
                  <c:v>23.668</c:v>
                </c:pt>
                <c:pt idx="8">
                  <c:v>23.52</c:v>
                </c:pt>
                <c:pt idx="9">
                  <c:v>23.245</c:v>
                </c:pt>
                <c:pt idx="10">
                  <c:v>23.022</c:v>
                </c:pt>
                <c:pt idx="11">
                  <c:v>22.789</c:v>
                </c:pt>
                <c:pt idx="12">
                  <c:v>22.474</c:v>
                </c:pt>
                <c:pt idx="13">
                  <c:v>22.203</c:v>
                </c:pt>
                <c:pt idx="14">
                  <c:v>21.679</c:v>
                </c:pt>
                <c:pt idx="15">
                  <c:v>20.99</c:v>
                </c:pt>
                <c:pt idx="16">
                  <c:v>20.376</c:v>
                </c:pt>
                <c:pt idx="17">
                  <c:v>19.918</c:v>
                </c:pt>
                <c:pt idx="18">
                  <c:v>19.414</c:v>
                </c:pt>
                <c:pt idx="19">
                  <c:v>19.09</c:v>
                </c:pt>
                <c:pt idx="20">
                  <c:v>18.914</c:v>
                </c:pt>
                <c:pt idx="21">
                  <c:v>18.653</c:v>
                </c:pt>
                <c:pt idx="22">
                  <c:v>18.447</c:v>
                </c:pt>
                <c:pt idx="23">
                  <c:v>18.27</c:v>
                </c:pt>
                <c:pt idx="24">
                  <c:v>18.088</c:v>
                </c:pt>
                <c:pt idx="25">
                  <c:v>17.884</c:v>
                </c:pt>
              </c:numCache>
            </c:numRef>
          </c:val>
          <c:smooth val="0"/>
        </c:ser>
        <c:ser>
          <c:idx val="2"/>
          <c:order val="2"/>
          <c:tx>
            <c:strRef>
              <c:f>Sheet1!$D$1</c:f>
              <c:strCache>
                <c:ptCount val="1"/>
                <c:pt idx="0">
                  <c:v>China and India</c:v>
                </c:pt>
              </c:strCache>
            </c:strRef>
          </c:tx>
          <c:marker>
            <c:symbol val="none"/>
          </c:marker>
          <c:cat>
            <c:numRef>
              <c:f>Sheet1!$A$2:$A$27</c:f>
              <c:numCache>
                <c:formatCode>General</c:formatCode>
                <c:ptCount val="26"/>
                <c:pt idx="0">
                  <c:v>1992.0</c:v>
                </c:pt>
                <c:pt idx="1">
                  <c:v>1993.0</c:v>
                </c:pt>
                <c:pt idx="2">
                  <c:v>1994.0</c:v>
                </c:pt>
                <c:pt idx="3">
                  <c:v>1995.0</c:v>
                </c:pt>
                <c:pt idx="4">
                  <c:v>1996.0</c:v>
                </c:pt>
                <c:pt idx="5">
                  <c:v>1997.0</c:v>
                </c:pt>
                <c:pt idx="6">
                  <c:v>1998.0</c:v>
                </c:pt>
                <c:pt idx="7">
                  <c:v>1999.0</c:v>
                </c:pt>
                <c:pt idx="8">
                  <c:v>2000.0</c:v>
                </c:pt>
                <c:pt idx="9">
                  <c:v>2001.0</c:v>
                </c:pt>
                <c:pt idx="10">
                  <c:v>2002.0</c:v>
                </c:pt>
                <c:pt idx="11">
                  <c:v>2003.0</c:v>
                </c:pt>
                <c:pt idx="12">
                  <c:v>2004.0</c:v>
                </c:pt>
                <c:pt idx="13">
                  <c:v>2005.0</c:v>
                </c:pt>
                <c:pt idx="14">
                  <c:v>2006.0</c:v>
                </c:pt>
                <c:pt idx="15">
                  <c:v>2007.0</c:v>
                </c:pt>
                <c:pt idx="16">
                  <c:v>2008.0</c:v>
                </c:pt>
                <c:pt idx="17">
                  <c:v>2009.0</c:v>
                </c:pt>
                <c:pt idx="18">
                  <c:v>2010.0</c:v>
                </c:pt>
                <c:pt idx="19">
                  <c:v>2011.0</c:v>
                </c:pt>
                <c:pt idx="20">
                  <c:v>2012.0</c:v>
                </c:pt>
                <c:pt idx="21">
                  <c:v>2013.0</c:v>
                </c:pt>
                <c:pt idx="22">
                  <c:v>2014.0</c:v>
                </c:pt>
                <c:pt idx="23">
                  <c:v>2015.0</c:v>
                </c:pt>
                <c:pt idx="24">
                  <c:v>2016.0</c:v>
                </c:pt>
                <c:pt idx="25">
                  <c:v>2017.0</c:v>
                </c:pt>
              </c:numCache>
            </c:numRef>
          </c:cat>
          <c:val>
            <c:numRef>
              <c:f>Sheet1!$D$2:$D$27</c:f>
              <c:numCache>
                <c:formatCode>General</c:formatCode>
                <c:ptCount val="26"/>
                <c:pt idx="0">
                  <c:v>7.337</c:v>
                </c:pt>
                <c:pt idx="1">
                  <c:v>7.922000000000001</c:v>
                </c:pt>
                <c:pt idx="2">
                  <c:v>8.477</c:v>
                </c:pt>
                <c:pt idx="3">
                  <c:v>8.964</c:v>
                </c:pt>
                <c:pt idx="4">
                  <c:v>9.433</c:v>
                </c:pt>
                <c:pt idx="5">
                  <c:v>9.745999999999998</c:v>
                </c:pt>
                <c:pt idx="6">
                  <c:v>10.191</c:v>
                </c:pt>
                <c:pt idx="7">
                  <c:v>10.569</c:v>
                </c:pt>
                <c:pt idx="8">
                  <c:v>10.84</c:v>
                </c:pt>
                <c:pt idx="9">
                  <c:v>11.318</c:v>
                </c:pt>
                <c:pt idx="10">
                  <c:v>11.843</c:v>
                </c:pt>
                <c:pt idx="11">
                  <c:v>12.462</c:v>
                </c:pt>
                <c:pt idx="12">
                  <c:v>12.996</c:v>
                </c:pt>
                <c:pt idx="13">
                  <c:v>13.712</c:v>
                </c:pt>
                <c:pt idx="14">
                  <c:v>14.567</c:v>
                </c:pt>
                <c:pt idx="15">
                  <c:v>15.623</c:v>
                </c:pt>
                <c:pt idx="16">
                  <c:v>16.559</c:v>
                </c:pt>
                <c:pt idx="17">
                  <c:v>18.075</c:v>
                </c:pt>
                <c:pt idx="18">
                  <c:v>18.987</c:v>
                </c:pt>
                <c:pt idx="19">
                  <c:v>19.907</c:v>
                </c:pt>
                <c:pt idx="20">
                  <c:v>20.654</c:v>
                </c:pt>
                <c:pt idx="21">
                  <c:v>21.465</c:v>
                </c:pt>
                <c:pt idx="22">
                  <c:v>22.258</c:v>
                </c:pt>
                <c:pt idx="23">
                  <c:v>23.048</c:v>
                </c:pt>
                <c:pt idx="24">
                  <c:v>23.853</c:v>
                </c:pt>
                <c:pt idx="25">
                  <c:v>24.673</c:v>
                </c:pt>
              </c:numCache>
            </c:numRef>
          </c:val>
          <c:smooth val="0"/>
        </c:ser>
        <c:ser>
          <c:idx val="3"/>
          <c:order val="3"/>
          <c:tx>
            <c:strRef>
              <c:f>Sheet1!$E$1</c:f>
              <c:strCache>
                <c:ptCount val="1"/>
                <c:pt idx="0">
                  <c:v>Brazil</c:v>
                </c:pt>
              </c:strCache>
            </c:strRef>
          </c:tx>
          <c:marker>
            <c:symbol val="none"/>
          </c:marker>
          <c:cat>
            <c:numRef>
              <c:f>Sheet1!$A$2:$A$27</c:f>
              <c:numCache>
                <c:formatCode>General</c:formatCode>
                <c:ptCount val="26"/>
                <c:pt idx="0">
                  <c:v>1992.0</c:v>
                </c:pt>
                <c:pt idx="1">
                  <c:v>1993.0</c:v>
                </c:pt>
                <c:pt idx="2">
                  <c:v>1994.0</c:v>
                </c:pt>
                <c:pt idx="3">
                  <c:v>1995.0</c:v>
                </c:pt>
                <c:pt idx="4">
                  <c:v>1996.0</c:v>
                </c:pt>
                <c:pt idx="5">
                  <c:v>1997.0</c:v>
                </c:pt>
                <c:pt idx="6">
                  <c:v>1998.0</c:v>
                </c:pt>
                <c:pt idx="7">
                  <c:v>1999.0</c:v>
                </c:pt>
                <c:pt idx="8">
                  <c:v>2000.0</c:v>
                </c:pt>
                <c:pt idx="9">
                  <c:v>2001.0</c:v>
                </c:pt>
                <c:pt idx="10">
                  <c:v>2002.0</c:v>
                </c:pt>
                <c:pt idx="11">
                  <c:v>2003.0</c:v>
                </c:pt>
                <c:pt idx="12">
                  <c:v>2004.0</c:v>
                </c:pt>
                <c:pt idx="13">
                  <c:v>2005.0</c:v>
                </c:pt>
                <c:pt idx="14">
                  <c:v>2006.0</c:v>
                </c:pt>
                <c:pt idx="15">
                  <c:v>2007.0</c:v>
                </c:pt>
                <c:pt idx="16">
                  <c:v>2008.0</c:v>
                </c:pt>
                <c:pt idx="17">
                  <c:v>2009.0</c:v>
                </c:pt>
                <c:pt idx="18">
                  <c:v>2010.0</c:v>
                </c:pt>
                <c:pt idx="19">
                  <c:v>2011.0</c:v>
                </c:pt>
                <c:pt idx="20">
                  <c:v>2012.0</c:v>
                </c:pt>
                <c:pt idx="21">
                  <c:v>2013.0</c:v>
                </c:pt>
                <c:pt idx="22">
                  <c:v>2014.0</c:v>
                </c:pt>
                <c:pt idx="23">
                  <c:v>2015.0</c:v>
                </c:pt>
                <c:pt idx="24">
                  <c:v>2016.0</c:v>
                </c:pt>
                <c:pt idx="25">
                  <c:v>2017.0</c:v>
                </c:pt>
              </c:numCache>
            </c:numRef>
          </c:cat>
          <c:val>
            <c:numRef>
              <c:f>Sheet1!$E$2:$E$27</c:f>
              <c:numCache>
                <c:formatCode>General</c:formatCode>
                <c:ptCount val="26"/>
                <c:pt idx="0">
                  <c:v>3.007</c:v>
                </c:pt>
                <c:pt idx="1">
                  <c:v>3.082</c:v>
                </c:pt>
                <c:pt idx="2">
                  <c:v>3.147</c:v>
                </c:pt>
                <c:pt idx="3">
                  <c:v>3.171</c:v>
                </c:pt>
                <c:pt idx="4">
                  <c:v>3.125</c:v>
                </c:pt>
                <c:pt idx="5">
                  <c:v>3.102</c:v>
                </c:pt>
                <c:pt idx="6">
                  <c:v>3.027</c:v>
                </c:pt>
                <c:pt idx="7">
                  <c:v>2.931</c:v>
                </c:pt>
                <c:pt idx="8">
                  <c:v>2.918</c:v>
                </c:pt>
                <c:pt idx="9">
                  <c:v>2.89</c:v>
                </c:pt>
                <c:pt idx="10">
                  <c:v>2.886</c:v>
                </c:pt>
                <c:pt idx="11">
                  <c:v>2.818</c:v>
                </c:pt>
                <c:pt idx="12">
                  <c:v>2.834</c:v>
                </c:pt>
                <c:pt idx="13">
                  <c:v>2.787</c:v>
                </c:pt>
                <c:pt idx="14">
                  <c:v>2.756</c:v>
                </c:pt>
                <c:pt idx="15">
                  <c:v>2.778</c:v>
                </c:pt>
                <c:pt idx="16">
                  <c:v>2.845</c:v>
                </c:pt>
                <c:pt idx="17">
                  <c:v>2.86</c:v>
                </c:pt>
                <c:pt idx="18">
                  <c:v>2.928</c:v>
                </c:pt>
                <c:pt idx="19">
                  <c:v>2.905</c:v>
                </c:pt>
                <c:pt idx="20">
                  <c:v>2.858999999999999</c:v>
                </c:pt>
                <c:pt idx="21">
                  <c:v>2.87</c:v>
                </c:pt>
                <c:pt idx="22">
                  <c:v>2.873</c:v>
                </c:pt>
                <c:pt idx="23">
                  <c:v>2.869</c:v>
                </c:pt>
                <c:pt idx="24">
                  <c:v>2.858999999999999</c:v>
                </c:pt>
                <c:pt idx="25">
                  <c:v>2.849</c:v>
                </c:pt>
              </c:numCache>
            </c:numRef>
          </c:val>
          <c:smooth val="0"/>
        </c:ser>
        <c:dLbls>
          <c:showLegendKey val="0"/>
          <c:showVal val="0"/>
          <c:showCatName val="0"/>
          <c:showSerName val="0"/>
          <c:showPercent val="0"/>
          <c:showBubbleSize val="0"/>
        </c:dLbls>
        <c:marker val="1"/>
        <c:smooth val="0"/>
        <c:axId val="732518408"/>
        <c:axId val="798451672"/>
      </c:lineChart>
      <c:catAx>
        <c:axId val="732518408"/>
        <c:scaling>
          <c:orientation val="minMax"/>
        </c:scaling>
        <c:delete val="0"/>
        <c:axPos val="b"/>
        <c:numFmt formatCode="General" sourceLinked="1"/>
        <c:majorTickMark val="out"/>
        <c:minorTickMark val="none"/>
        <c:tickLblPos val="nextTo"/>
        <c:crossAx val="798451672"/>
        <c:crosses val="autoZero"/>
        <c:auto val="1"/>
        <c:lblAlgn val="ctr"/>
        <c:lblOffset val="100"/>
        <c:tickLblSkip val="4"/>
        <c:noMultiLvlLbl val="0"/>
      </c:catAx>
      <c:valAx>
        <c:axId val="798451672"/>
        <c:scaling>
          <c:orientation val="minMax"/>
          <c:min val="0.0"/>
        </c:scaling>
        <c:delete val="0"/>
        <c:axPos val="l"/>
        <c:majorGridlines/>
        <c:numFmt formatCode="General" sourceLinked="1"/>
        <c:majorTickMark val="out"/>
        <c:minorTickMark val="none"/>
        <c:tickLblPos val="nextTo"/>
        <c:crossAx val="73251840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Australia</c:v>
                </c:pt>
              </c:strCache>
            </c:strRef>
          </c:tx>
          <c:marker>
            <c:symbol val="none"/>
          </c:marker>
          <c:cat>
            <c:numRef>
              <c:f>Sheet1!$A$2:$A$81</c:f>
              <c:numCache>
                <c:formatCode>General</c:formatCode>
                <c:ptCount val="80"/>
                <c:pt idx="0">
                  <c:v>1929.0</c:v>
                </c:pt>
                <c:pt idx="1">
                  <c:v>1930.0</c:v>
                </c:pt>
                <c:pt idx="2">
                  <c:v>1931.0</c:v>
                </c:pt>
                <c:pt idx="3">
                  <c:v>1932.0</c:v>
                </c:pt>
                <c:pt idx="4">
                  <c:v>1933.0</c:v>
                </c:pt>
                <c:pt idx="5">
                  <c:v>1934.0</c:v>
                </c:pt>
                <c:pt idx="6">
                  <c:v>1935.0</c:v>
                </c:pt>
                <c:pt idx="7">
                  <c:v>1936.0</c:v>
                </c:pt>
                <c:pt idx="8">
                  <c:v>1937.0</c:v>
                </c:pt>
                <c:pt idx="9">
                  <c:v>1938.0</c:v>
                </c:pt>
                <c:pt idx="10">
                  <c:v>1939.0</c:v>
                </c:pt>
                <c:pt idx="11">
                  <c:v>1940.0</c:v>
                </c:pt>
                <c:pt idx="12">
                  <c:v>1941.0</c:v>
                </c:pt>
                <c:pt idx="13">
                  <c:v>1942.0</c:v>
                </c:pt>
                <c:pt idx="14">
                  <c:v>1943.0</c:v>
                </c:pt>
                <c:pt idx="15">
                  <c:v>1944.0</c:v>
                </c:pt>
                <c:pt idx="16">
                  <c:v>1945.0</c:v>
                </c:pt>
                <c:pt idx="17">
                  <c:v>1946.0</c:v>
                </c:pt>
                <c:pt idx="18">
                  <c:v>1947.0</c:v>
                </c:pt>
                <c:pt idx="19">
                  <c:v>1948.0</c:v>
                </c:pt>
                <c:pt idx="20">
                  <c:v>1949.0</c:v>
                </c:pt>
                <c:pt idx="21">
                  <c:v>1950.0</c:v>
                </c:pt>
                <c:pt idx="22">
                  <c:v>1951.0</c:v>
                </c:pt>
                <c:pt idx="23">
                  <c:v>1952.0</c:v>
                </c:pt>
                <c:pt idx="24">
                  <c:v>1953.0</c:v>
                </c:pt>
                <c:pt idx="25">
                  <c:v>1954.0</c:v>
                </c:pt>
                <c:pt idx="26">
                  <c:v>1955.0</c:v>
                </c:pt>
                <c:pt idx="27">
                  <c:v>1956.0</c:v>
                </c:pt>
                <c:pt idx="28">
                  <c:v>1957.0</c:v>
                </c:pt>
                <c:pt idx="29">
                  <c:v>1958.0</c:v>
                </c:pt>
                <c:pt idx="30">
                  <c:v>1959.0</c:v>
                </c:pt>
                <c:pt idx="31">
                  <c:v>1960.0</c:v>
                </c:pt>
                <c:pt idx="32">
                  <c:v>1961.0</c:v>
                </c:pt>
                <c:pt idx="33">
                  <c:v>1962.0</c:v>
                </c:pt>
                <c:pt idx="34">
                  <c:v>1963.0</c:v>
                </c:pt>
                <c:pt idx="35">
                  <c:v>1964.0</c:v>
                </c:pt>
                <c:pt idx="36">
                  <c:v>1965.0</c:v>
                </c:pt>
                <c:pt idx="37">
                  <c:v>1966.0</c:v>
                </c:pt>
                <c:pt idx="38">
                  <c:v>1967.0</c:v>
                </c:pt>
                <c:pt idx="39">
                  <c:v>1968.0</c:v>
                </c:pt>
                <c:pt idx="40">
                  <c:v>1969.0</c:v>
                </c:pt>
                <c:pt idx="41">
                  <c:v>1970.0</c:v>
                </c:pt>
                <c:pt idx="42">
                  <c:v>1971.0</c:v>
                </c:pt>
                <c:pt idx="43">
                  <c:v>1972.0</c:v>
                </c:pt>
                <c:pt idx="44">
                  <c:v>1973.0</c:v>
                </c:pt>
                <c:pt idx="45">
                  <c:v>1974.0</c:v>
                </c:pt>
                <c:pt idx="46">
                  <c:v>1975.0</c:v>
                </c:pt>
                <c:pt idx="47">
                  <c:v>1976.0</c:v>
                </c:pt>
                <c:pt idx="48">
                  <c:v>1977.0</c:v>
                </c:pt>
                <c:pt idx="49">
                  <c:v>1978.0</c:v>
                </c:pt>
                <c:pt idx="50">
                  <c:v>1979.0</c:v>
                </c:pt>
                <c:pt idx="51">
                  <c:v>1980.0</c:v>
                </c:pt>
                <c:pt idx="52">
                  <c:v>1981.0</c:v>
                </c:pt>
                <c:pt idx="53">
                  <c:v>1982.0</c:v>
                </c:pt>
                <c:pt idx="54">
                  <c:v>1983.0</c:v>
                </c:pt>
                <c:pt idx="55">
                  <c:v>1984.0</c:v>
                </c:pt>
                <c:pt idx="56">
                  <c:v>1985.0</c:v>
                </c:pt>
                <c:pt idx="57">
                  <c:v>1986.0</c:v>
                </c:pt>
                <c:pt idx="58">
                  <c:v>1987.0</c:v>
                </c:pt>
                <c:pt idx="59">
                  <c:v>1988.0</c:v>
                </c:pt>
                <c:pt idx="60">
                  <c:v>1989.0</c:v>
                </c:pt>
                <c:pt idx="61">
                  <c:v>1990.0</c:v>
                </c:pt>
                <c:pt idx="62">
                  <c:v>1991.0</c:v>
                </c:pt>
                <c:pt idx="63">
                  <c:v>1992.0</c:v>
                </c:pt>
                <c:pt idx="64">
                  <c:v>1993.0</c:v>
                </c:pt>
                <c:pt idx="65">
                  <c:v>1994.0</c:v>
                </c:pt>
                <c:pt idx="66">
                  <c:v>1995.0</c:v>
                </c:pt>
                <c:pt idx="67">
                  <c:v>1996.0</c:v>
                </c:pt>
                <c:pt idx="68">
                  <c:v>1997.0</c:v>
                </c:pt>
                <c:pt idx="69">
                  <c:v>1998.0</c:v>
                </c:pt>
                <c:pt idx="70">
                  <c:v>1999.0</c:v>
                </c:pt>
                <c:pt idx="71">
                  <c:v>2000.0</c:v>
                </c:pt>
                <c:pt idx="72">
                  <c:v>2001.0</c:v>
                </c:pt>
                <c:pt idx="73">
                  <c:v>2002.0</c:v>
                </c:pt>
                <c:pt idx="74">
                  <c:v>2003.0</c:v>
                </c:pt>
                <c:pt idx="75">
                  <c:v>2004.0</c:v>
                </c:pt>
                <c:pt idx="76">
                  <c:v>2005.0</c:v>
                </c:pt>
                <c:pt idx="77">
                  <c:v>2006.0</c:v>
                </c:pt>
                <c:pt idx="78">
                  <c:v>2007.0</c:v>
                </c:pt>
                <c:pt idx="79">
                  <c:v>2008.0</c:v>
                </c:pt>
              </c:numCache>
            </c:numRef>
          </c:cat>
          <c:val>
            <c:numRef>
              <c:f>Sheet1!$B$2:$B$81</c:f>
              <c:numCache>
                <c:formatCode>General</c:formatCode>
                <c:ptCount val="80"/>
                <c:pt idx="0">
                  <c:v>5262.976861</c:v>
                </c:pt>
                <c:pt idx="1">
                  <c:v>4708.301128</c:v>
                </c:pt>
                <c:pt idx="2">
                  <c:v>4353.608089</c:v>
                </c:pt>
                <c:pt idx="3">
                  <c:v>4563.76349</c:v>
                </c:pt>
                <c:pt idx="4">
                  <c:v>4842.406877</c:v>
                </c:pt>
                <c:pt idx="5">
                  <c:v>5059.862317</c:v>
                </c:pt>
                <c:pt idx="6">
                  <c:v>5317.587641</c:v>
                </c:pt>
                <c:pt idx="7">
                  <c:v>5515.848445</c:v>
                </c:pt>
                <c:pt idx="8">
                  <c:v>5745.651221</c:v>
                </c:pt>
                <c:pt idx="9">
                  <c:v>5886.326767</c:v>
                </c:pt>
                <c:pt idx="10">
                  <c:v>5845.561325</c:v>
                </c:pt>
                <c:pt idx="11">
                  <c:v>6166.139165</c:v>
                </c:pt>
                <c:pt idx="12">
                  <c:v>6788.230066</c:v>
                </c:pt>
                <c:pt idx="13">
                  <c:v>7505.452112</c:v>
                </c:pt>
                <c:pt idx="14">
                  <c:v>7702.832504</c:v>
                </c:pt>
                <c:pt idx="15">
                  <c:v>7362.02709</c:v>
                </c:pt>
                <c:pt idx="16">
                  <c:v>6916.898092</c:v>
                </c:pt>
                <c:pt idx="17">
                  <c:v>6594.932834</c:v>
                </c:pt>
                <c:pt idx="18">
                  <c:v>6664.39905</c:v>
                </c:pt>
                <c:pt idx="19">
                  <c:v>6967.459754</c:v>
                </c:pt>
                <c:pt idx="20">
                  <c:v>7236.792524</c:v>
                </c:pt>
                <c:pt idx="21">
                  <c:v>7411.576424</c:v>
                </c:pt>
                <c:pt idx="22">
                  <c:v>7507.343782999998</c:v>
                </c:pt>
                <c:pt idx="23">
                  <c:v>7417.837696</c:v>
                </c:pt>
                <c:pt idx="24">
                  <c:v>7505.25744</c:v>
                </c:pt>
                <c:pt idx="25">
                  <c:v>7790.585565</c:v>
                </c:pt>
                <c:pt idx="26">
                  <c:v>8027.412053</c:v>
                </c:pt>
                <c:pt idx="27">
                  <c:v>8108.324879</c:v>
                </c:pt>
                <c:pt idx="28">
                  <c:v>8090.238535</c:v>
                </c:pt>
                <c:pt idx="29">
                  <c:v>8305.474779</c:v>
                </c:pt>
                <c:pt idx="30">
                  <c:v>8628.438443</c:v>
                </c:pt>
                <c:pt idx="31">
                  <c:v>8790.908221</c:v>
                </c:pt>
                <c:pt idx="32">
                  <c:v>8653.137983000001</c:v>
                </c:pt>
                <c:pt idx="33">
                  <c:v>9026.798412</c:v>
                </c:pt>
                <c:pt idx="34">
                  <c:v>9399.914539</c:v>
                </c:pt>
                <c:pt idx="35">
                  <c:v>9848.904077</c:v>
                </c:pt>
                <c:pt idx="36">
                  <c:v>10151.85783</c:v>
                </c:pt>
                <c:pt idx="37">
                  <c:v>10241.28271</c:v>
                </c:pt>
                <c:pt idx="38">
                  <c:v>10732.74651</c:v>
                </c:pt>
                <c:pt idx="39">
                  <c:v>11148.30527</c:v>
                </c:pt>
                <c:pt idx="40">
                  <c:v>11560.99528</c:v>
                </c:pt>
                <c:pt idx="41">
                  <c:v>12023.54473</c:v>
                </c:pt>
                <c:pt idx="42">
                  <c:v>12289.52169</c:v>
                </c:pt>
                <c:pt idx="43">
                  <c:v>12404.41679</c:v>
                </c:pt>
                <c:pt idx="44">
                  <c:v>12878.09034</c:v>
                </c:pt>
                <c:pt idx="45">
                  <c:v>12985.12402</c:v>
                </c:pt>
                <c:pt idx="46">
                  <c:v>13169.83023</c:v>
                </c:pt>
                <c:pt idx="47">
                  <c:v>13558.83727</c:v>
                </c:pt>
                <c:pt idx="48">
                  <c:v>13546.37241</c:v>
                </c:pt>
                <c:pt idx="49">
                  <c:v>13768.65096</c:v>
                </c:pt>
                <c:pt idx="50">
                  <c:v>14319.54181</c:v>
                </c:pt>
                <c:pt idx="51">
                  <c:v>14411.83916</c:v>
                </c:pt>
                <c:pt idx="52">
                  <c:v>14660.33561</c:v>
                </c:pt>
                <c:pt idx="53">
                  <c:v>14411.81902</c:v>
                </c:pt>
                <c:pt idx="54">
                  <c:v>14238.92364</c:v>
                </c:pt>
                <c:pt idx="55">
                  <c:v>15062.41135</c:v>
                </c:pt>
                <c:pt idx="56">
                  <c:v>15638.35616</c:v>
                </c:pt>
                <c:pt idx="57">
                  <c:v>15757.16981</c:v>
                </c:pt>
                <c:pt idx="58">
                  <c:v>16293.30111</c:v>
                </c:pt>
                <c:pt idx="59">
                  <c:v>16752.2561</c:v>
                </c:pt>
                <c:pt idx="60">
                  <c:v>17194.4128</c:v>
                </c:pt>
                <c:pt idx="61">
                  <c:v>17172.68224</c:v>
                </c:pt>
                <c:pt idx="62">
                  <c:v>16969.91471</c:v>
                </c:pt>
                <c:pt idx="63">
                  <c:v>17370.15554</c:v>
                </c:pt>
                <c:pt idx="64">
                  <c:v>17853.26899</c:v>
                </c:pt>
                <c:pt idx="65">
                  <c:v>18423.90377</c:v>
                </c:pt>
                <c:pt idx="66">
                  <c:v>19001.73542</c:v>
                </c:pt>
                <c:pt idx="67">
                  <c:v>19484.53851</c:v>
                </c:pt>
                <c:pt idx="68">
                  <c:v>20110.39464</c:v>
                </c:pt>
                <c:pt idx="69">
                  <c:v>20978.19666</c:v>
                </c:pt>
                <c:pt idx="70">
                  <c:v>21571.74721</c:v>
                </c:pt>
                <c:pt idx="71">
                  <c:v>21731.90574</c:v>
                </c:pt>
                <c:pt idx="72">
                  <c:v>22270.86141</c:v>
                </c:pt>
                <c:pt idx="73">
                  <c:v>22910.41613</c:v>
                </c:pt>
                <c:pt idx="74">
                  <c:v>23331.81565</c:v>
                </c:pt>
                <c:pt idx="75">
                  <c:v>23619.15479</c:v>
                </c:pt>
                <c:pt idx="76">
                  <c:v>23996.04587</c:v>
                </c:pt>
                <c:pt idx="77">
                  <c:v>24358.53385</c:v>
                </c:pt>
                <c:pt idx="78">
                  <c:v>25014.21687</c:v>
                </c:pt>
                <c:pt idx="79">
                  <c:v>25301.23292</c:v>
                </c:pt>
              </c:numCache>
            </c:numRef>
          </c:val>
          <c:smooth val="0"/>
        </c:ser>
        <c:ser>
          <c:idx val="1"/>
          <c:order val="1"/>
          <c:tx>
            <c:strRef>
              <c:f>Sheet1!$C$1</c:f>
              <c:strCache>
                <c:ptCount val="1"/>
                <c:pt idx="0">
                  <c:v>Argentina</c:v>
                </c:pt>
              </c:strCache>
            </c:strRef>
          </c:tx>
          <c:marker>
            <c:symbol val="none"/>
          </c:marker>
          <c:cat>
            <c:numRef>
              <c:f>Sheet1!$A$2:$A$81</c:f>
              <c:numCache>
                <c:formatCode>General</c:formatCode>
                <c:ptCount val="80"/>
                <c:pt idx="0">
                  <c:v>1929.0</c:v>
                </c:pt>
                <c:pt idx="1">
                  <c:v>1930.0</c:v>
                </c:pt>
                <c:pt idx="2">
                  <c:v>1931.0</c:v>
                </c:pt>
                <c:pt idx="3">
                  <c:v>1932.0</c:v>
                </c:pt>
                <c:pt idx="4">
                  <c:v>1933.0</c:v>
                </c:pt>
                <c:pt idx="5">
                  <c:v>1934.0</c:v>
                </c:pt>
                <c:pt idx="6">
                  <c:v>1935.0</c:v>
                </c:pt>
                <c:pt idx="7">
                  <c:v>1936.0</c:v>
                </c:pt>
                <c:pt idx="8">
                  <c:v>1937.0</c:v>
                </c:pt>
                <c:pt idx="9">
                  <c:v>1938.0</c:v>
                </c:pt>
                <c:pt idx="10">
                  <c:v>1939.0</c:v>
                </c:pt>
                <c:pt idx="11">
                  <c:v>1940.0</c:v>
                </c:pt>
                <c:pt idx="12">
                  <c:v>1941.0</c:v>
                </c:pt>
                <c:pt idx="13">
                  <c:v>1942.0</c:v>
                </c:pt>
                <c:pt idx="14">
                  <c:v>1943.0</c:v>
                </c:pt>
                <c:pt idx="15">
                  <c:v>1944.0</c:v>
                </c:pt>
                <c:pt idx="16">
                  <c:v>1945.0</c:v>
                </c:pt>
                <c:pt idx="17">
                  <c:v>1946.0</c:v>
                </c:pt>
                <c:pt idx="18">
                  <c:v>1947.0</c:v>
                </c:pt>
                <c:pt idx="19">
                  <c:v>1948.0</c:v>
                </c:pt>
                <c:pt idx="20">
                  <c:v>1949.0</c:v>
                </c:pt>
                <c:pt idx="21">
                  <c:v>1950.0</c:v>
                </c:pt>
                <c:pt idx="22">
                  <c:v>1951.0</c:v>
                </c:pt>
                <c:pt idx="23">
                  <c:v>1952.0</c:v>
                </c:pt>
                <c:pt idx="24">
                  <c:v>1953.0</c:v>
                </c:pt>
                <c:pt idx="25">
                  <c:v>1954.0</c:v>
                </c:pt>
                <c:pt idx="26">
                  <c:v>1955.0</c:v>
                </c:pt>
                <c:pt idx="27">
                  <c:v>1956.0</c:v>
                </c:pt>
                <c:pt idx="28">
                  <c:v>1957.0</c:v>
                </c:pt>
                <c:pt idx="29">
                  <c:v>1958.0</c:v>
                </c:pt>
                <c:pt idx="30">
                  <c:v>1959.0</c:v>
                </c:pt>
                <c:pt idx="31">
                  <c:v>1960.0</c:v>
                </c:pt>
                <c:pt idx="32">
                  <c:v>1961.0</c:v>
                </c:pt>
                <c:pt idx="33">
                  <c:v>1962.0</c:v>
                </c:pt>
                <c:pt idx="34">
                  <c:v>1963.0</c:v>
                </c:pt>
                <c:pt idx="35">
                  <c:v>1964.0</c:v>
                </c:pt>
                <c:pt idx="36">
                  <c:v>1965.0</c:v>
                </c:pt>
                <c:pt idx="37">
                  <c:v>1966.0</c:v>
                </c:pt>
                <c:pt idx="38">
                  <c:v>1967.0</c:v>
                </c:pt>
                <c:pt idx="39">
                  <c:v>1968.0</c:v>
                </c:pt>
                <c:pt idx="40">
                  <c:v>1969.0</c:v>
                </c:pt>
                <c:pt idx="41">
                  <c:v>1970.0</c:v>
                </c:pt>
                <c:pt idx="42">
                  <c:v>1971.0</c:v>
                </c:pt>
                <c:pt idx="43">
                  <c:v>1972.0</c:v>
                </c:pt>
                <c:pt idx="44">
                  <c:v>1973.0</c:v>
                </c:pt>
                <c:pt idx="45">
                  <c:v>1974.0</c:v>
                </c:pt>
                <c:pt idx="46">
                  <c:v>1975.0</c:v>
                </c:pt>
                <c:pt idx="47">
                  <c:v>1976.0</c:v>
                </c:pt>
                <c:pt idx="48">
                  <c:v>1977.0</c:v>
                </c:pt>
                <c:pt idx="49">
                  <c:v>1978.0</c:v>
                </c:pt>
                <c:pt idx="50">
                  <c:v>1979.0</c:v>
                </c:pt>
                <c:pt idx="51">
                  <c:v>1980.0</c:v>
                </c:pt>
                <c:pt idx="52">
                  <c:v>1981.0</c:v>
                </c:pt>
                <c:pt idx="53">
                  <c:v>1982.0</c:v>
                </c:pt>
                <c:pt idx="54">
                  <c:v>1983.0</c:v>
                </c:pt>
                <c:pt idx="55">
                  <c:v>1984.0</c:v>
                </c:pt>
                <c:pt idx="56">
                  <c:v>1985.0</c:v>
                </c:pt>
                <c:pt idx="57">
                  <c:v>1986.0</c:v>
                </c:pt>
                <c:pt idx="58">
                  <c:v>1987.0</c:v>
                </c:pt>
                <c:pt idx="59">
                  <c:v>1988.0</c:v>
                </c:pt>
                <c:pt idx="60">
                  <c:v>1989.0</c:v>
                </c:pt>
                <c:pt idx="61">
                  <c:v>1990.0</c:v>
                </c:pt>
                <c:pt idx="62">
                  <c:v>1991.0</c:v>
                </c:pt>
                <c:pt idx="63">
                  <c:v>1992.0</c:v>
                </c:pt>
                <c:pt idx="64">
                  <c:v>1993.0</c:v>
                </c:pt>
                <c:pt idx="65">
                  <c:v>1994.0</c:v>
                </c:pt>
                <c:pt idx="66">
                  <c:v>1995.0</c:v>
                </c:pt>
                <c:pt idx="67">
                  <c:v>1996.0</c:v>
                </c:pt>
                <c:pt idx="68">
                  <c:v>1997.0</c:v>
                </c:pt>
                <c:pt idx="69">
                  <c:v>1998.0</c:v>
                </c:pt>
                <c:pt idx="70">
                  <c:v>1999.0</c:v>
                </c:pt>
                <c:pt idx="71">
                  <c:v>2000.0</c:v>
                </c:pt>
                <c:pt idx="72">
                  <c:v>2001.0</c:v>
                </c:pt>
                <c:pt idx="73">
                  <c:v>2002.0</c:v>
                </c:pt>
                <c:pt idx="74">
                  <c:v>2003.0</c:v>
                </c:pt>
                <c:pt idx="75">
                  <c:v>2004.0</c:v>
                </c:pt>
                <c:pt idx="76">
                  <c:v>2005.0</c:v>
                </c:pt>
                <c:pt idx="77">
                  <c:v>2006.0</c:v>
                </c:pt>
                <c:pt idx="78">
                  <c:v>2007.0</c:v>
                </c:pt>
                <c:pt idx="79">
                  <c:v>2008.0</c:v>
                </c:pt>
              </c:numCache>
            </c:numRef>
          </c:cat>
          <c:val>
            <c:numRef>
              <c:f>Sheet1!$C$2:$C$81</c:f>
              <c:numCache>
                <c:formatCode>General</c:formatCode>
                <c:ptCount val="80"/>
                <c:pt idx="0">
                  <c:v>4367.067703</c:v>
                </c:pt>
                <c:pt idx="1">
                  <c:v>4079.581957</c:v>
                </c:pt>
                <c:pt idx="2">
                  <c:v>3711.655441</c:v>
                </c:pt>
                <c:pt idx="3">
                  <c:v>3521.821986</c:v>
                </c:pt>
                <c:pt idx="4">
                  <c:v>3621.314863</c:v>
                </c:pt>
                <c:pt idx="5">
                  <c:v>3844.818097</c:v>
                </c:pt>
                <c:pt idx="6">
                  <c:v>3950.009064</c:v>
                </c:pt>
                <c:pt idx="7">
                  <c:v>3911.963942</c:v>
                </c:pt>
                <c:pt idx="8">
                  <c:v>4125.313665</c:v>
                </c:pt>
                <c:pt idx="9">
                  <c:v>4071.915168</c:v>
                </c:pt>
                <c:pt idx="10">
                  <c:v>4147.909463</c:v>
                </c:pt>
                <c:pt idx="11">
                  <c:v>4161.43383</c:v>
                </c:pt>
                <c:pt idx="12">
                  <c:v>4303.959694</c:v>
                </c:pt>
                <c:pt idx="13">
                  <c:v>4284.201059</c:v>
                </c:pt>
                <c:pt idx="14">
                  <c:v>4182.167772</c:v>
                </c:pt>
                <c:pt idx="15">
                  <c:v>4578.966537</c:v>
                </c:pt>
                <c:pt idx="16">
                  <c:v>4356.213147</c:v>
                </c:pt>
                <c:pt idx="17">
                  <c:v>4665.168191</c:v>
                </c:pt>
                <c:pt idx="18">
                  <c:v>5089.47231</c:v>
                </c:pt>
                <c:pt idx="19">
                  <c:v>5251.776208</c:v>
                </c:pt>
                <c:pt idx="20">
                  <c:v>5047.398128</c:v>
                </c:pt>
                <c:pt idx="21">
                  <c:v>4986.724458</c:v>
                </c:pt>
                <c:pt idx="22">
                  <c:v>5073.029915</c:v>
                </c:pt>
                <c:pt idx="23">
                  <c:v>4717.413858999998</c:v>
                </c:pt>
                <c:pt idx="24">
                  <c:v>4874.493824</c:v>
                </c:pt>
                <c:pt idx="25">
                  <c:v>4979.828648</c:v>
                </c:pt>
                <c:pt idx="26">
                  <c:v>5237.000075</c:v>
                </c:pt>
                <c:pt idx="27">
                  <c:v>5285.31468</c:v>
                </c:pt>
                <c:pt idx="28">
                  <c:v>5460.686494</c:v>
                </c:pt>
                <c:pt idx="29">
                  <c:v>5697.980987999998</c:v>
                </c:pt>
                <c:pt idx="30">
                  <c:v>5241.468063</c:v>
                </c:pt>
                <c:pt idx="31">
                  <c:v>5559.465947</c:v>
                </c:pt>
                <c:pt idx="32">
                  <c:v>5861.841649</c:v>
                </c:pt>
                <c:pt idx="33">
                  <c:v>5677.233225</c:v>
                </c:pt>
                <c:pt idx="34">
                  <c:v>5455.440482</c:v>
                </c:pt>
                <c:pt idx="35">
                  <c:v>5926.126658</c:v>
                </c:pt>
                <c:pt idx="36">
                  <c:v>6370.747337999996</c:v>
                </c:pt>
                <c:pt idx="37">
                  <c:v>6320.604235</c:v>
                </c:pt>
                <c:pt idx="38">
                  <c:v>6398.951785</c:v>
                </c:pt>
                <c:pt idx="39">
                  <c:v>6577.756622</c:v>
                </c:pt>
                <c:pt idx="40">
                  <c:v>7037.280382999998</c:v>
                </c:pt>
                <c:pt idx="41">
                  <c:v>7301.966217</c:v>
                </c:pt>
                <c:pt idx="42">
                  <c:v>7529.937017999996</c:v>
                </c:pt>
                <c:pt idx="43">
                  <c:v>7634.565559</c:v>
                </c:pt>
                <c:pt idx="44">
                  <c:v>7961.973878999996</c:v>
                </c:pt>
                <c:pt idx="45">
                  <c:v>8334.083602</c:v>
                </c:pt>
                <c:pt idx="46">
                  <c:v>8122.497304999999</c:v>
                </c:pt>
                <c:pt idx="47">
                  <c:v>7965.20183</c:v>
                </c:pt>
                <c:pt idx="48">
                  <c:v>8304.381423999992</c:v>
                </c:pt>
                <c:pt idx="49">
                  <c:v>7807.247683</c:v>
                </c:pt>
                <c:pt idx="50">
                  <c:v>8226.909848</c:v>
                </c:pt>
                <c:pt idx="51">
                  <c:v>8205.979887</c:v>
                </c:pt>
                <c:pt idx="52">
                  <c:v>7606.558514</c:v>
                </c:pt>
                <c:pt idx="53">
                  <c:v>7245.755199</c:v>
                </c:pt>
                <c:pt idx="54">
                  <c:v>7387.053452</c:v>
                </c:pt>
                <c:pt idx="55">
                  <c:v>7425.854256</c:v>
                </c:pt>
                <c:pt idx="56">
                  <c:v>6834.930881999999</c:v>
                </c:pt>
                <c:pt idx="57">
                  <c:v>7223.791941</c:v>
                </c:pt>
                <c:pt idx="58">
                  <c:v>7297.928854</c:v>
                </c:pt>
                <c:pt idx="59">
                  <c:v>7054.363064</c:v>
                </c:pt>
                <c:pt idx="60">
                  <c:v>6520.109296</c:v>
                </c:pt>
                <c:pt idx="61">
                  <c:v>6432.921661</c:v>
                </c:pt>
                <c:pt idx="62">
                  <c:v>6977.375836</c:v>
                </c:pt>
                <c:pt idx="63">
                  <c:v>7494.77434</c:v>
                </c:pt>
                <c:pt idx="64">
                  <c:v>7828.087307999996</c:v>
                </c:pt>
                <c:pt idx="65">
                  <c:v>8370.763623999992</c:v>
                </c:pt>
                <c:pt idx="66">
                  <c:v>8013.069116</c:v>
                </c:pt>
                <c:pt idx="67">
                  <c:v>8269.764314</c:v>
                </c:pt>
                <c:pt idx="68">
                  <c:v>8827.710376</c:v>
                </c:pt>
                <c:pt idx="69">
                  <c:v>9154.772989</c:v>
                </c:pt>
                <c:pt idx="70">
                  <c:v>8746.499472</c:v>
                </c:pt>
                <c:pt idx="71">
                  <c:v>8580.565673999987</c:v>
                </c:pt>
                <c:pt idx="72">
                  <c:v>8124.290338</c:v>
                </c:pt>
                <c:pt idx="73">
                  <c:v>7181.136346</c:v>
                </c:pt>
                <c:pt idx="74">
                  <c:v>7744.391694</c:v>
                </c:pt>
                <c:pt idx="75">
                  <c:v>8352.924475</c:v>
                </c:pt>
                <c:pt idx="76">
                  <c:v>9019.192976</c:v>
                </c:pt>
                <c:pt idx="77">
                  <c:v>9678.850910999987</c:v>
                </c:pt>
                <c:pt idx="78">
                  <c:v>10406.65185</c:v>
                </c:pt>
                <c:pt idx="79">
                  <c:v>10995.43007</c:v>
                </c:pt>
              </c:numCache>
            </c:numRef>
          </c:val>
          <c:smooth val="0"/>
        </c:ser>
        <c:dLbls>
          <c:showLegendKey val="0"/>
          <c:showVal val="0"/>
          <c:showCatName val="0"/>
          <c:showSerName val="0"/>
          <c:showPercent val="0"/>
          <c:showBubbleSize val="0"/>
        </c:dLbls>
        <c:marker val="1"/>
        <c:smooth val="0"/>
        <c:axId val="686731784"/>
        <c:axId val="686734760"/>
      </c:lineChart>
      <c:catAx>
        <c:axId val="686731784"/>
        <c:scaling>
          <c:orientation val="minMax"/>
        </c:scaling>
        <c:delete val="0"/>
        <c:axPos val="b"/>
        <c:numFmt formatCode="General" sourceLinked="1"/>
        <c:majorTickMark val="out"/>
        <c:minorTickMark val="none"/>
        <c:tickLblPos val="nextTo"/>
        <c:crossAx val="686734760"/>
        <c:crosses val="autoZero"/>
        <c:auto val="1"/>
        <c:lblAlgn val="ctr"/>
        <c:lblOffset val="100"/>
        <c:tickLblSkip val="10"/>
        <c:noMultiLvlLbl val="0"/>
      </c:catAx>
      <c:valAx>
        <c:axId val="686734760"/>
        <c:scaling>
          <c:orientation val="minMax"/>
        </c:scaling>
        <c:delete val="0"/>
        <c:axPos val="l"/>
        <c:majorGridlines/>
        <c:numFmt formatCode="General" sourceLinked="1"/>
        <c:majorTickMark val="out"/>
        <c:minorTickMark val="none"/>
        <c:tickLblPos val="nextTo"/>
        <c:crossAx val="68673178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strRef>
              <c:f>Sheet1!$B$1</c:f>
              <c:strCache>
                <c:ptCount val="1"/>
                <c:pt idx="0">
                  <c:v>How many years needed for income to double, by different rates of economic growth</c:v>
                </c:pt>
              </c:strCache>
            </c:strRef>
          </c:tx>
          <c:invertIfNegative val="0"/>
          <c:dLbls>
            <c:showLegendKey val="0"/>
            <c:showVal val="1"/>
            <c:showCatName val="0"/>
            <c:showSerName val="0"/>
            <c:showPercent val="0"/>
            <c:showBubbleSize val="0"/>
            <c:showLeaderLines val="0"/>
          </c:dLbls>
          <c:cat>
            <c:numRef>
              <c:f>Sheet1!$A$2:$A$6</c:f>
              <c:numCache>
                <c:formatCode>0%</c:formatCode>
                <c:ptCount val="5"/>
                <c:pt idx="0">
                  <c:v>0.01</c:v>
                </c:pt>
                <c:pt idx="1">
                  <c:v>0.02</c:v>
                </c:pt>
                <c:pt idx="2">
                  <c:v>0.03</c:v>
                </c:pt>
                <c:pt idx="3">
                  <c:v>0.04</c:v>
                </c:pt>
                <c:pt idx="4">
                  <c:v>0.05</c:v>
                </c:pt>
              </c:numCache>
            </c:numRef>
          </c:cat>
          <c:val>
            <c:numRef>
              <c:f>Sheet1!$B$2:$B$6</c:f>
              <c:numCache>
                <c:formatCode>General</c:formatCode>
                <c:ptCount val="5"/>
                <c:pt idx="0">
                  <c:v>70.0</c:v>
                </c:pt>
                <c:pt idx="1">
                  <c:v>35.0</c:v>
                </c:pt>
                <c:pt idx="2">
                  <c:v>23.0</c:v>
                </c:pt>
                <c:pt idx="3">
                  <c:v>18.0</c:v>
                </c:pt>
                <c:pt idx="4">
                  <c:v>14.0</c:v>
                </c:pt>
              </c:numCache>
            </c:numRef>
          </c:val>
        </c:ser>
        <c:dLbls>
          <c:showLegendKey val="0"/>
          <c:showVal val="0"/>
          <c:showCatName val="0"/>
          <c:showSerName val="0"/>
          <c:showPercent val="0"/>
          <c:showBubbleSize val="0"/>
        </c:dLbls>
        <c:gapWidth val="300"/>
        <c:axId val="664490504"/>
        <c:axId val="643617208"/>
      </c:barChart>
      <c:catAx>
        <c:axId val="664490504"/>
        <c:scaling>
          <c:orientation val="minMax"/>
        </c:scaling>
        <c:delete val="0"/>
        <c:axPos val="l"/>
        <c:title>
          <c:tx>
            <c:rich>
              <a:bodyPr/>
              <a:lstStyle/>
              <a:p>
                <a:pPr>
                  <a:defRPr/>
                </a:pPr>
                <a:r>
                  <a:rPr lang="en-US"/>
                  <a:t>Economic Growth</a:t>
                </a:r>
              </a:p>
            </c:rich>
          </c:tx>
          <c:layout/>
          <c:overlay val="0"/>
        </c:title>
        <c:numFmt formatCode="0%" sourceLinked="1"/>
        <c:majorTickMark val="none"/>
        <c:minorTickMark val="none"/>
        <c:tickLblPos val="nextTo"/>
        <c:crossAx val="643617208"/>
        <c:crosses val="autoZero"/>
        <c:auto val="1"/>
        <c:lblAlgn val="ctr"/>
        <c:lblOffset val="100"/>
        <c:noMultiLvlLbl val="0"/>
      </c:catAx>
      <c:valAx>
        <c:axId val="643617208"/>
        <c:scaling>
          <c:orientation val="minMax"/>
        </c:scaling>
        <c:delete val="0"/>
        <c:axPos val="b"/>
        <c:majorGridlines>
          <c:spPr>
            <a:ln>
              <a:noFill/>
            </a:ln>
          </c:spPr>
        </c:majorGridlines>
        <c:minorGridlines>
          <c:spPr>
            <a:ln>
              <a:noFill/>
            </a:ln>
          </c:spPr>
        </c:minorGridlines>
        <c:title>
          <c:tx>
            <c:rich>
              <a:bodyPr/>
              <a:lstStyle/>
              <a:p>
                <a:pPr>
                  <a:defRPr/>
                </a:pPr>
                <a:r>
                  <a:rPr lang="en-US"/>
                  <a:t>Years</a:t>
                </a:r>
              </a:p>
            </c:rich>
          </c:tx>
          <c:layout/>
          <c:overlay val="0"/>
        </c:title>
        <c:numFmt formatCode="General" sourceLinked="1"/>
        <c:majorTickMark val="out"/>
        <c:minorTickMark val="none"/>
        <c:tickLblPos val="nextTo"/>
        <c:crossAx val="664490504"/>
        <c:crosses val="autoZero"/>
        <c:crossBetween val="between"/>
        <c:majorUnit val="20.0"/>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Tax Revenues in $ by Tax Rates in %</a:t>
            </a:r>
          </a:p>
        </c:rich>
      </c:tx>
      <c:layout/>
      <c:overlay val="0"/>
    </c:title>
    <c:autoTitleDeleted val="0"/>
    <c:plotArea>
      <c:layout>
        <c:manualLayout>
          <c:layoutTarget val="inner"/>
          <c:xMode val="edge"/>
          <c:yMode val="edge"/>
          <c:x val="0.205575686433913"/>
          <c:y val="0.154073831048897"/>
          <c:w val="0.752176067167472"/>
          <c:h val="0.722397443375134"/>
        </c:manualLayout>
      </c:layout>
      <c:lineChart>
        <c:grouping val="standard"/>
        <c:varyColors val="0"/>
        <c:ser>
          <c:idx val="0"/>
          <c:order val="0"/>
          <c:tx>
            <c:strRef>
              <c:f>Sheet1!$B$1</c:f>
              <c:strCache>
                <c:ptCount val="1"/>
                <c:pt idx="0">
                  <c:v>Skatttekjur</c:v>
                </c:pt>
              </c:strCache>
            </c:strRef>
          </c:tx>
          <c:marker>
            <c:symbol val="none"/>
          </c:marker>
          <c:cat>
            <c:numRef>
              <c:f>Sheet1!$A$2:$A$102</c:f>
              <c:numCache>
                <c:formatCode>General</c:formatCode>
                <c:ptCount val="101"/>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numCache>
            </c:numRef>
          </c:cat>
          <c:val>
            <c:numRef>
              <c:f>Sheet1!$B$2:$B$102</c:f>
              <c:numCache>
                <c:formatCode>General</c:formatCode>
                <c:ptCount val="101"/>
                <c:pt idx="0">
                  <c:v>0.0</c:v>
                </c:pt>
                <c:pt idx="1">
                  <c:v>99.0</c:v>
                </c:pt>
                <c:pt idx="2">
                  <c:v>196.0</c:v>
                </c:pt>
                <c:pt idx="3">
                  <c:v>291.0</c:v>
                </c:pt>
                <c:pt idx="4">
                  <c:v>384.0</c:v>
                </c:pt>
                <c:pt idx="5">
                  <c:v>475.0</c:v>
                </c:pt>
                <c:pt idx="6">
                  <c:v>564.0</c:v>
                </c:pt>
                <c:pt idx="7">
                  <c:v>651.0</c:v>
                </c:pt>
                <c:pt idx="8">
                  <c:v>736.0</c:v>
                </c:pt>
                <c:pt idx="9">
                  <c:v>819.0</c:v>
                </c:pt>
                <c:pt idx="10">
                  <c:v>900.0</c:v>
                </c:pt>
                <c:pt idx="11">
                  <c:v>979.0</c:v>
                </c:pt>
                <c:pt idx="12">
                  <c:v>1056.0</c:v>
                </c:pt>
                <c:pt idx="13">
                  <c:v>1131.0</c:v>
                </c:pt>
                <c:pt idx="14">
                  <c:v>1204.0</c:v>
                </c:pt>
                <c:pt idx="15">
                  <c:v>1275.0</c:v>
                </c:pt>
                <c:pt idx="16">
                  <c:v>1344.0</c:v>
                </c:pt>
                <c:pt idx="17">
                  <c:v>1411.0</c:v>
                </c:pt>
                <c:pt idx="18">
                  <c:v>1476.0</c:v>
                </c:pt>
                <c:pt idx="19">
                  <c:v>1539.0</c:v>
                </c:pt>
                <c:pt idx="20">
                  <c:v>1600.0</c:v>
                </c:pt>
                <c:pt idx="21">
                  <c:v>1659.0</c:v>
                </c:pt>
                <c:pt idx="22">
                  <c:v>1716.0</c:v>
                </c:pt>
                <c:pt idx="23">
                  <c:v>1771.0</c:v>
                </c:pt>
                <c:pt idx="24">
                  <c:v>1824.0</c:v>
                </c:pt>
                <c:pt idx="25">
                  <c:v>1875.0</c:v>
                </c:pt>
                <c:pt idx="26">
                  <c:v>1924.0</c:v>
                </c:pt>
                <c:pt idx="27">
                  <c:v>1971.0</c:v>
                </c:pt>
                <c:pt idx="28">
                  <c:v>2016.0</c:v>
                </c:pt>
                <c:pt idx="29">
                  <c:v>2059.0</c:v>
                </c:pt>
                <c:pt idx="30">
                  <c:v>2100.0</c:v>
                </c:pt>
                <c:pt idx="31">
                  <c:v>2139.0</c:v>
                </c:pt>
                <c:pt idx="32">
                  <c:v>2176.0</c:v>
                </c:pt>
                <c:pt idx="33">
                  <c:v>2211.0</c:v>
                </c:pt>
                <c:pt idx="34">
                  <c:v>2244.0</c:v>
                </c:pt>
                <c:pt idx="35">
                  <c:v>2275.0</c:v>
                </c:pt>
                <c:pt idx="36">
                  <c:v>2304.0</c:v>
                </c:pt>
                <c:pt idx="37">
                  <c:v>2331.0</c:v>
                </c:pt>
                <c:pt idx="38">
                  <c:v>2356.0</c:v>
                </c:pt>
                <c:pt idx="39">
                  <c:v>2379.0</c:v>
                </c:pt>
                <c:pt idx="40">
                  <c:v>2400.0</c:v>
                </c:pt>
                <c:pt idx="41">
                  <c:v>2419.0</c:v>
                </c:pt>
                <c:pt idx="42">
                  <c:v>2436.0</c:v>
                </c:pt>
                <c:pt idx="43">
                  <c:v>2451.0</c:v>
                </c:pt>
                <c:pt idx="44">
                  <c:v>2464.0</c:v>
                </c:pt>
                <c:pt idx="45">
                  <c:v>2475.0</c:v>
                </c:pt>
                <c:pt idx="46">
                  <c:v>2484.0</c:v>
                </c:pt>
                <c:pt idx="47">
                  <c:v>2491.0</c:v>
                </c:pt>
                <c:pt idx="48">
                  <c:v>2496.0</c:v>
                </c:pt>
                <c:pt idx="49">
                  <c:v>2499.0</c:v>
                </c:pt>
                <c:pt idx="50">
                  <c:v>2500.0</c:v>
                </c:pt>
                <c:pt idx="51">
                  <c:v>2499.0</c:v>
                </c:pt>
                <c:pt idx="52">
                  <c:v>2496.0</c:v>
                </c:pt>
                <c:pt idx="53">
                  <c:v>2491.0</c:v>
                </c:pt>
                <c:pt idx="54">
                  <c:v>2484.0</c:v>
                </c:pt>
                <c:pt idx="55">
                  <c:v>2475.0</c:v>
                </c:pt>
                <c:pt idx="56">
                  <c:v>2464.0</c:v>
                </c:pt>
                <c:pt idx="57">
                  <c:v>2451.0</c:v>
                </c:pt>
                <c:pt idx="58">
                  <c:v>2436.0</c:v>
                </c:pt>
                <c:pt idx="59">
                  <c:v>2419.0</c:v>
                </c:pt>
                <c:pt idx="60">
                  <c:v>2400.0</c:v>
                </c:pt>
                <c:pt idx="61">
                  <c:v>2379.0</c:v>
                </c:pt>
                <c:pt idx="62">
                  <c:v>2356.0</c:v>
                </c:pt>
                <c:pt idx="63">
                  <c:v>2331.0</c:v>
                </c:pt>
                <c:pt idx="64">
                  <c:v>2304.0</c:v>
                </c:pt>
                <c:pt idx="65">
                  <c:v>2275.0</c:v>
                </c:pt>
                <c:pt idx="66">
                  <c:v>2244.0</c:v>
                </c:pt>
                <c:pt idx="67">
                  <c:v>2211.0</c:v>
                </c:pt>
                <c:pt idx="68">
                  <c:v>2176.0</c:v>
                </c:pt>
                <c:pt idx="69">
                  <c:v>2139.0</c:v>
                </c:pt>
                <c:pt idx="70">
                  <c:v>2100.0</c:v>
                </c:pt>
                <c:pt idx="71">
                  <c:v>2059.0</c:v>
                </c:pt>
                <c:pt idx="72">
                  <c:v>2016.0</c:v>
                </c:pt>
                <c:pt idx="73">
                  <c:v>1971.0</c:v>
                </c:pt>
                <c:pt idx="74">
                  <c:v>1924.0</c:v>
                </c:pt>
                <c:pt idx="75">
                  <c:v>1875.0</c:v>
                </c:pt>
                <c:pt idx="76">
                  <c:v>1824.0</c:v>
                </c:pt>
                <c:pt idx="77">
                  <c:v>1771.0</c:v>
                </c:pt>
                <c:pt idx="78">
                  <c:v>1716.0</c:v>
                </c:pt>
                <c:pt idx="79">
                  <c:v>1659.0</c:v>
                </c:pt>
                <c:pt idx="80">
                  <c:v>1600.0</c:v>
                </c:pt>
                <c:pt idx="81">
                  <c:v>1539.0</c:v>
                </c:pt>
                <c:pt idx="82">
                  <c:v>1476.0</c:v>
                </c:pt>
                <c:pt idx="83">
                  <c:v>1411.0</c:v>
                </c:pt>
                <c:pt idx="84">
                  <c:v>1344.0</c:v>
                </c:pt>
                <c:pt idx="85">
                  <c:v>1275.0</c:v>
                </c:pt>
                <c:pt idx="86">
                  <c:v>1204.0</c:v>
                </c:pt>
                <c:pt idx="87">
                  <c:v>1131.0</c:v>
                </c:pt>
                <c:pt idx="88">
                  <c:v>1056.0</c:v>
                </c:pt>
                <c:pt idx="89">
                  <c:v>979.0</c:v>
                </c:pt>
                <c:pt idx="90">
                  <c:v>900.0</c:v>
                </c:pt>
                <c:pt idx="91">
                  <c:v>819.0</c:v>
                </c:pt>
                <c:pt idx="92">
                  <c:v>736.0</c:v>
                </c:pt>
                <c:pt idx="93">
                  <c:v>651.0</c:v>
                </c:pt>
                <c:pt idx="94">
                  <c:v>564.0</c:v>
                </c:pt>
                <c:pt idx="95">
                  <c:v>475.0</c:v>
                </c:pt>
                <c:pt idx="96">
                  <c:v>384.0</c:v>
                </c:pt>
                <c:pt idx="97">
                  <c:v>291.0</c:v>
                </c:pt>
                <c:pt idx="98">
                  <c:v>196.0</c:v>
                </c:pt>
                <c:pt idx="99">
                  <c:v>99.0</c:v>
                </c:pt>
                <c:pt idx="100">
                  <c:v>0.0</c:v>
                </c:pt>
              </c:numCache>
            </c:numRef>
          </c:val>
          <c:smooth val="0"/>
        </c:ser>
        <c:dLbls>
          <c:showLegendKey val="0"/>
          <c:showVal val="0"/>
          <c:showCatName val="0"/>
          <c:showSerName val="0"/>
          <c:showPercent val="0"/>
          <c:showBubbleSize val="0"/>
        </c:dLbls>
        <c:marker val="1"/>
        <c:smooth val="0"/>
        <c:axId val="679397064"/>
        <c:axId val="679353192"/>
      </c:lineChart>
      <c:catAx>
        <c:axId val="679397064"/>
        <c:scaling>
          <c:orientation val="minMax"/>
        </c:scaling>
        <c:delete val="0"/>
        <c:axPos val="b"/>
        <c:numFmt formatCode="General" sourceLinked="1"/>
        <c:majorTickMark val="out"/>
        <c:minorTickMark val="none"/>
        <c:tickLblPos val="nextTo"/>
        <c:crossAx val="679353192"/>
        <c:crosses val="autoZero"/>
        <c:auto val="1"/>
        <c:lblAlgn val="ctr"/>
        <c:lblOffset val="100"/>
        <c:tickLblSkip val="10"/>
        <c:noMultiLvlLbl val="0"/>
      </c:catAx>
      <c:valAx>
        <c:axId val="679353192"/>
        <c:scaling>
          <c:orientation val="minMax"/>
        </c:scaling>
        <c:delete val="1"/>
        <c:axPos val="l"/>
        <c:majorGridlines/>
        <c:title>
          <c:tx>
            <c:rich>
              <a:bodyPr rot="0" vert="horz"/>
              <a:lstStyle/>
              <a:p>
                <a:pPr>
                  <a:defRPr/>
                </a:pPr>
                <a:r>
                  <a:rPr lang="en-US"/>
                  <a:t>Tax Revenue in $</a:t>
                </a:r>
              </a:p>
            </c:rich>
          </c:tx>
          <c:layout>
            <c:manualLayout>
              <c:xMode val="edge"/>
              <c:yMode val="edge"/>
              <c:x val="0.0141238971613469"/>
              <c:y val="0.477309468260912"/>
            </c:manualLayout>
          </c:layout>
          <c:overlay val="0"/>
        </c:title>
        <c:numFmt formatCode="General" sourceLinked="1"/>
        <c:majorTickMark val="out"/>
        <c:minorTickMark val="none"/>
        <c:tickLblPos val="nextTo"/>
        <c:crossAx val="679397064"/>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strRef>
              <c:f>Sheet1!$B$1</c:f>
              <c:strCache>
                <c:ptCount val="1"/>
                <c:pt idx="0">
                  <c:v>Index of Economic Freedom: World Average</c:v>
                </c:pt>
              </c:strCache>
            </c:strRef>
          </c:tx>
          <c:spPr>
            <a:ln w="50800">
              <a:solidFill>
                <a:schemeClr val="tx2">
                  <a:lumMod val="60000"/>
                  <a:lumOff val="40000"/>
                </a:schemeClr>
              </a:solidFill>
            </a:ln>
          </c:spPr>
          <c:marker>
            <c:symbol val="none"/>
          </c:marker>
          <c:cat>
            <c:numRef>
              <c:f>Sheet1!$A$2:$A$7</c:f>
              <c:numCache>
                <c:formatCode>General</c:formatCode>
                <c:ptCount val="6"/>
                <c:pt idx="0">
                  <c:v>1980.0</c:v>
                </c:pt>
                <c:pt idx="1">
                  <c:v>1985.0</c:v>
                </c:pt>
                <c:pt idx="2">
                  <c:v>1990.0</c:v>
                </c:pt>
                <c:pt idx="3">
                  <c:v>2000.0</c:v>
                </c:pt>
                <c:pt idx="4">
                  <c:v>2005.0</c:v>
                </c:pt>
                <c:pt idx="5">
                  <c:v>2010.0</c:v>
                </c:pt>
              </c:numCache>
            </c:numRef>
          </c:cat>
          <c:val>
            <c:numRef>
              <c:f>Sheet1!$B$2:$B$7</c:f>
              <c:numCache>
                <c:formatCode>General</c:formatCode>
                <c:ptCount val="6"/>
                <c:pt idx="0">
                  <c:v>5.3</c:v>
                </c:pt>
                <c:pt idx="1">
                  <c:v>5.37</c:v>
                </c:pt>
                <c:pt idx="2">
                  <c:v>5.76</c:v>
                </c:pt>
                <c:pt idx="3">
                  <c:v>6.71</c:v>
                </c:pt>
                <c:pt idx="4">
                  <c:v>6.819999999999999</c:v>
                </c:pt>
                <c:pt idx="5">
                  <c:v>6.83</c:v>
                </c:pt>
              </c:numCache>
            </c:numRef>
          </c:val>
          <c:smooth val="0"/>
        </c:ser>
        <c:dLbls>
          <c:showLegendKey val="0"/>
          <c:showVal val="0"/>
          <c:showCatName val="0"/>
          <c:showSerName val="0"/>
          <c:showPercent val="0"/>
          <c:showBubbleSize val="0"/>
        </c:dLbls>
        <c:marker val="1"/>
        <c:smooth val="0"/>
        <c:axId val="681076664"/>
        <c:axId val="643029928"/>
      </c:lineChart>
      <c:catAx>
        <c:axId val="681076664"/>
        <c:scaling>
          <c:orientation val="minMax"/>
        </c:scaling>
        <c:delete val="0"/>
        <c:axPos val="b"/>
        <c:numFmt formatCode="General" sourceLinked="1"/>
        <c:majorTickMark val="out"/>
        <c:minorTickMark val="none"/>
        <c:tickLblPos val="nextTo"/>
        <c:crossAx val="643029928"/>
        <c:crosses val="autoZero"/>
        <c:auto val="1"/>
        <c:lblAlgn val="ctr"/>
        <c:lblOffset val="100"/>
        <c:noMultiLvlLbl val="0"/>
      </c:catAx>
      <c:valAx>
        <c:axId val="643029928"/>
        <c:scaling>
          <c:orientation val="minMax"/>
          <c:min val="5.2"/>
        </c:scaling>
        <c:delete val="0"/>
        <c:axPos val="l"/>
        <c:majorGridlines/>
        <c:numFmt formatCode="General" sourceLinked="1"/>
        <c:majorTickMark val="out"/>
        <c:minorTickMark val="none"/>
        <c:tickLblPos val="nextTo"/>
        <c:crossAx val="681076664"/>
        <c:crosses val="autoZero"/>
        <c:crossBetween val="between"/>
      </c:valAx>
      <c:spPr>
        <a:noFill/>
        <a:ln>
          <a:noFill/>
        </a:ln>
      </c:spPr>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640187858462137"/>
          <c:y val="0.0303051527376605"/>
          <c:w val="0.746201151939341"/>
          <c:h val="0.843357977075818"/>
        </c:manualLayout>
      </c:layout>
      <c:lineChart>
        <c:grouping val="standard"/>
        <c:varyColors val="0"/>
        <c:ser>
          <c:idx val="0"/>
          <c:order val="0"/>
          <c:tx>
            <c:strRef>
              <c:f>Sheet1!$B$1</c:f>
              <c:strCache>
                <c:ptCount val="1"/>
                <c:pt idx="0">
                  <c:v>Brazil</c:v>
                </c:pt>
              </c:strCache>
            </c:strRef>
          </c:tx>
          <c:marker>
            <c:symbol val="none"/>
          </c:marker>
          <c:cat>
            <c:numRef>
              <c:f>Sheet1!$A$2:$A$10</c:f>
              <c:numCache>
                <c:formatCode>General</c:formatCode>
                <c:ptCount val="9"/>
                <c:pt idx="0">
                  <c:v>1970.0</c:v>
                </c:pt>
                <c:pt idx="1">
                  <c:v>1975.0</c:v>
                </c:pt>
                <c:pt idx="2">
                  <c:v>1980.0</c:v>
                </c:pt>
                <c:pt idx="3">
                  <c:v>1985.0</c:v>
                </c:pt>
                <c:pt idx="4">
                  <c:v>1990.0</c:v>
                </c:pt>
                <c:pt idx="5">
                  <c:v>1995.0</c:v>
                </c:pt>
                <c:pt idx="6">
                  <c:v>2000.0</c:v>
                </c:pt>
                <c:pt idx="7">
                  <c:v>2005.0</c:v>
                </c:pt>
                <c:pt idx="8">
                  <c:v>2009.0</c:v>
                </c:pt>
              </c:numCache>
            </c:numRef>
          </c:cat>
          <c:val>
            <c:numRef>
              <c:f>Sheet1!$B$2:$B$10</c:f>
              <c:numCache>
                <c:formatCode>General</c:formatCode>
                <c:ptCount val="9"/>
                <c:pt idx="0">
                  <c:v>5.66</c:v>
                </c:pt>
                <c:pt idx="1">
                  <c:v>4.78</c:v>
                </c:pt>
                <c:pt idx="2">
                  <c:v>4.45</c:v>
                </c:pt>
                <c:pt idx="3">
                  <c:v>3.87</c:v>
                </c:pt>
                <c:pt idx="4">
                  <c:v>4.54</c:v>
                </c:pt>
                <c:pt idx="5">
                  <c:v>4.58</c:v>
                </c:pt>
                <c:pt idx="6">
                  <c:v>5.85</c:v>
                </c:pt>
                <c:pt idx="7">
                  <c:v>6.25</c:v>
                </c:pt>
                <c:pt idx="8">
                  <c:v>6.2</c:v>
                </c:pt>
              </c:numCache>
            </c:numRef>
          </c:val>
          <c:smooth val="0"/>
        </c:ser>
        <c:ser>
          <c:idx val="1"/>
          <c:order val="1"/>
          <c:tx>
            <c:strRef>
              <c:f>Sheet1!$C$1</c:f>
              <c:strCache>
                <c:ptCount val="1"/>
                <c:pt idx="0">
                  <c:v>Russia</c:v>
                </c:pt>
              </c:strCache>
            </c:strRef>
          </c:tx>
          <c:marker>
            <c:symbol val="none"/>
          </c:marker>
          <c:cat>
            <c:numRef>
              <c:f>Sheet1!$A$2:$A$10</c:f>
              <c:numCache>
                <c:formatCode>General</c:formatCode>
                <c:ptCount val="9"/>
                <c:pt idx="0">
                  <c:v>1970.0</c:v>
                </c:pt>
                <c:pt idx="1">
                  <c:v>1975.0</c:v>
                </c:pt>
                <c:pt idx="2">
                  <c:v>1980.0</c:v>
                </c:pt>
                <c:pt idx="3">
                  <c:v>1985.0</c:v>
                </c:pt>
                <c:pt idx="4">
                  <c:v>1990.0</c:v>
                </c:pt>
                <c:pt idx="5">
                  <c:v>1995.0</c:v>
                </c:pt>
                <c:pt idx="6">
                  <c:v>2000.0</c:v>
                </c:pt>
                <c:pt idx="7">
                  <c:v>2005.0</c:v>
                </c:pt>
                <c:pt idx="8">
                  <c:v>2009.0</c:v>
                </c:pt>
              </c:numCache>
            </c:numRef>
          </c:cat>
          <c:val>
            <c:numRef>
              <c:f>Sheet1!$C$2:$C$10</c:f>
              <c:numCache>
                <c:formatCode>General</c:formatCode>
                <c:ptCount val="9"/>
                <c:pt idx="5">
                  <c:v>4.49</c:v>
                </c:pt>
                <c:pt idx="6">
                  <c:v>5.27</c:v>
                </c:pt>
                <c:pt idx="7">
                  <c:v>6.37</c:v>
                </c:pt>
                <c:pt idx="8">
                  <c:v>6.5</c:v>
                </c:pt>
              </c:numCache>
            </c:numRef>
          </c:val>
          <c:smooth val="0"/>
        </c:ser>
        <c:ser>
          <c:idx val="2"/>
          <c:order val="2"/>
          <c:tx>
            <c:strRef>
              <c:f>Sheet1!$D$1</c:f>
              <c:strCache>
                <c:ptCount val="1"/>
                <c:pt idx="0">
                  <c:v>India</c:v>
                </c:pt>
              </c:strCache>
            </c:strRef>
          </c:tx>
          <c:marker>
            <c:symbol val="none"/>
          </c:marker>
          <c:cat>
            <c:numRef>
              <c:f>Sheet1!$A$2:$A$10</c:f>
              <c:numCache>
                <c:formatCode>General</c:formatCode>
                <c:ptCount val="9"/>
                <c:pt idx="0">
                  <c:v>1970.0</c:v>
                </c:pt>
                <c:pt idx="1">
                  <c:v>1975.0</c:v>
                </c:pt>
                <c:pt idx="2">
                  <c:v>1980.0</c:v>
                </c:pt>
                <c:pt idx="3">
                  <c:v>1985.0</c:v>
                </c:pt>
                <c:pt idx="4">
                  <c:v>1990.0</c:v>
                </c:pt>
                <c:pt idx="5">
                  <c:v>1995.0</c:v>
                </c:pt>
                <c:pt idx="6">
                  <c:v>2000.0</c:v>
                </c:pt>
                <c:pt idx="7">
                  <c:v>2005.0</c:v>
                </c:pt>
                <c:pt idx="8">
                  <c:v>2009.0</c:v>
                </c:pt>
              </c:numCache>
            </c:numRef>
          </c:cat>
          <c:val>
            <c:numRef>
              <c:f>Sheet1!$D$2:$D$10</c:f>
              <c:numCache>
                <c:formatCode>General</c:formatCode>
                <c:ptCount val="9"/>
                <c:pt idx="0">
                  <c:v>5.43</c:v>
                </c:pt>
                <c:pt idx="1">
                  <c:v>4.56</c:v>
                </c:pt>
                <c:pt idx="2">
                  <c:v>5.41</c:v>
                </c:pt>
                <c:pt idx="3">
                  <c:v>5.08</c:v>
                </c:pt>
                <c:pt idx="4">
                  <c:v>5.13</c:v>
                </c:pt>
                <c:pt idx="5">
                  <c:v>5.76</c:v>
                </c:pt>
                <c:pt idx="6">
                  <c:v>6.27</c:v>
                </c:pt>
                <c:pt idx="7">
                  <c:v>6.55</c:v>
                </c:pt>
                <c:pt idx="8">
                  <c:v>6.38</c:v>
                </c:pt>
              </c:numCache>
            </c:numRef>
          </c:val>
          <c:smooth val="0"/>
        </c:ser>
        <c:ser>
          <c:idx val="3"/>
          <c:order val="3"/>
          <c:tx>
            <c:strRef>
              <c:f>Sheet1!$E$1</c:f>
              <c:strCache>
                <c:ptCount val="1"/>
                <c:pt idx="0">
                  <c:v>China</c:v>
                </c:pt>
              </c:strCache>
            </c:strRef>
          </c:tx>
          <c:marker>
            <c:symbol val="none"/>
          </c:marker>
          <c:cat>
            <c:numRef>
              <c:f>Sheet1!$A$2:$A$10</c:f>
              <c:numCache>
                <c:formatCode>General</c:formatCode>
                <c:ptCount val="9"/>
                <c:pt idx="0">
                  <c:v>1970.0</c:v>
                </c:pt>
                <c:pt idx="1">
                  <c:v>1975.0</c:v>
                </c:pt>
                <c:pt idx="2">
                  <c:v>1980.0</c:v>
                </c:pt>
                <c:pt idx="3">
                  <c:v>1985.0</c:v>
                </c:pt>
                <c:pt idx="4">
                  <c:v>1990.0</c:v>
                </c:pt>
                <c:pt idx="5">
                  <c:v>1995.0</c:v>
                </c:pt>
                <c:pt idx="6">
                  <c:v>2000.0</c:v>
                </c:pt>
                <c:pt idx="7">
                  <c:v>2005.0</c:v>
                </c:pt>
                <c:pt idx="8">
                  <c:v>2009.0</c:v>
                </c:pt>
              </c:numCache>
            </c:numRef>
          </c:cat>
          <c:val>
            <c:numRef>
              <c:f>Sheet1!$E$2:$E$10</c:f>
              <c:numCache>
                <c:formatCode>General</c:formatCode>
                <c:ptCount val="9"/>
                <c:pt idx="2">
                  <c:v>4.23</c:v>
                </c:pt>
                <c:pt idx="3">
                  <c:v>5.15</c:v>
                </c:pt>
                <c:pt idx="4">
                  <c:v>4.96</c:v>
                </c:pt>
                <c:pt idx="5">
                  <c:v>5.3</c:v>
                </c:pt>
                <c:pt idx="6">
                  <c:v>5.73</c:v>
                </c:pt>
                <c:pt idx="7">
                  <c:v>6.08</c:v>
                </c:pt>
                <c:pt idx="8">
                  <c:v>6.24</c:v>
                </c:pt>
              </c:numCache>
            </c:numRef>
          </c:val>
          <c:smooth val="0"/>
        </c:ser>
        <c:dLbls>
          <c:showLegendKey val="0"/>
          <c:showVal val="0"/>
          <c:showCatName val="0"/>
          <c:showSerName val="0"/>
          <c:showPercent val="0"/>
          <c:showBubbleSize val="0"/>
        </c:dLbls>
        <c:marker val="1"/>
        <c:smooth val="0"/>
        <c:axId val="675809608"/>
        <c:axId val="678654312"/>
      </c:lineChart>
      <c:catAx>
        <c:axId val="675809608"/>
        <c:scaling>
          <c:orientation val="minMax"/>
        </c:scaling>
        <c:delete val="0"/>
        <c:axPos val="b"/>
        <c:numFmt formatCode="General" sourceLinked="1"/>
        <c:majorTickMark val="out"/>
        <c:minorTickMark val="none"/>
        <c:tickLblPos val="nextTo"/>
        <c:crossAx val="678654312"/>
        <c:crosses val="autoZero"/>
        <c:auto val="1"/>
        <c:lblAlgn val="ctr"/>
        <c:lblOffset val="100"/>
        <c:noMultiLvlLbl val="0"/>
      </c:catAx>
      <c:valAx>
        <c:axId val="678654312"/>
        <c:scaling>
          <c:orientation val="minMax"/>
          <c:min val="3.5"/>
        </c:scaling>
        <c:delete val="0"/>
        <c:axPos val="l"/>
        <c:majorGridlines/>
        <c:numFmt formatCode="General" sourceLinked="1"/>
        <c:majorTickMark val="out"/>
        <c:minorTickMark val="none"/>
        <c:tickLblPos val="nextTo"/>
        <c:crossAx val="67580960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GDP/capita $</a:t>
            </a:r>
          </a:p>
        </c:rich>
      </c:tx>
      <c:layout/>
      <c:overlay val="0"/>
    </c:title>
    <c:autoTitleDeleted val="0"/>
    <c:plotArea>
      <c:layout/>
      <c:barChart>
        <c:barDir val="bar"/>
        <c:grouping val="clustered"/>
        <c:varyColors val="0"/>
        <c:ser>
          <c:idx val="0"/>
          <c:order val="0"/>
          <c:tx>
            <c:strRef>
              <c:f>Sheet1!$B$1</c:f>
              <c:strCache>
                <c:ptCount val="1"/>
                <c:pt idx="0">
                  <c:v>GDP/capita</c:v>
                </c:pt>
              </c:strCache>
            </c:strRef>
          </c:tx>
          <c:invertIfNegative val="0"/>
          <c:dPt>
            <c:idx val="2"/>
            <c:invertIfNegative val="0"/>
            <c:bubble3D val="0"/>
            <c:spPr>
              <a:solidFill>
                <a:schemeClr val="bg1">
                  <a:lumMod val="50000"/>
                </a:schemeClr>
              </a:solidFill>
            </c:spPr>
          </c:dPt>
          <c:dPt>
            <c:idx val="4"/>
            <c:invertIfNegative val="0"/>
            <c:bubble3D val="0"/>
            <c:spPr>
              <a:solidFill>
                <a:schemeClr val="bg1">
                  <a:lumMod val="50000"/>
                </a:schemeClr>
              </a:solidFill>
            </c:spPr>
          </c:dPt>
          <c:cat>
            <c:strRef>
              <c:f>Sheet1!$A$2:$A$7</c:f>
              <c:strCache>
                <c:ptCount val="6"/>
                <c:pt idx="0">
                  <c:v>Singapore</c:v>
                </c:pt>
                <c:pt idx="1">
                  <c:v>Hong Kong</c:v>
                </c:pt>
                <c:pt idx="2">
                  <c:v>US</c:v>
                </c:pt>
                <c:pt idx="3">
                  <c:v>Taiwan</c:v>
                </c:pt>
                <c:pt idx="4">
                  <c:v>EU</c:v>
                </c:pt>
                <c:pt idx="5">
                  <c:v>China</c:v>
                </c:pt>
              </c:strCache>
            </c:strRef>
          </c:cat>
          <c:val>
            <c:numRef>
              <c:f>Sheet1!$B$2:$B$7</c:f>
              <c:numCache>
                <c:formatCode>General</c:formatCode>
                <c:ptCount val="6"/>
                <c:pt idx="0">
                  <c:v>59710.0</c:v>
                </c:pt>
                <c:pt idx="1">
                  <c:v>49417.0</c:v>
                </c:pt>
                <c:pt idx="2">
                  <c:v>48328.0</c:v>
                </c:pt>
                <c:pt idx="3">
                  <c:v>37716.0</c:v>
                </c:pt>
                <c:pt idx="4">
                  <c:v>31607.0</c:v>
                </c:pt>
                <c:pt idx="5">
                  <c:v>8387.0</c:v>
                </c:pt>
              </c:numCache>
            </c:numRef>
          </c:val>
        </c:ser>
        <c:dLbls>
          <c:showLegendKey val="0"/>
          <c:showVal val="0"/>
          <c:showCatName val="0"/>
          <c:showSerName val="0"/>
          <c:showPercent val="0"/>
          <c:showBubbleSize val="0"/>
        </c:dLbls>
        <c:gapWidth val="150"/>
        <c:axId val="664758408"/>
        <c:axId val="664122136"/>
      </c:barChart>
      <c:catAx>
        <c:axId val="664758408"/>
        <c:scaling>
          <c:orientation val="minMax"/>
        </c:scaling>
        <c:delete val="0"/>
        <c:axPos val="l"/>
        <c:majorTickMark val="out"/>
        <c:minorTickMark val="none"/>
        <c:tickLblPos val="nextTo"/>
        <c:crossAx val="664122136"/>
        <c:crosses val="autoZero"/>
        <c:auto val="1"/>
        <c:lblAlgn val="ctr"/>
        <c:lblOffset val="100"/>
        <c:noMultiLvlLbl val="0"/>
      </c:catAx>
      <c:valAx>
        <c:axId val="664122136"/>
        <c:scaling>
          <c:orientation val="minMax"/>
        </c:scaling>
        <c:delete val="0"/>
        <c:axPos val="b"/>
        <c:majorGridlines/>
        <c:numFmt formatCode="General" sourceLinked="1"/>
        <c:majorTickMark val="out"/>
        <c:minorTickMark val="none"/>
        <c:tickLblPos val="nextTo"/>
        <c:crossAx val="6647584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GDP/capita $</a:t>
            </a:r>
          </a:p>
        </c:rich>
      </c:tx>
      <c:layout/>
      <c:overlay val="0"/>
    </c:title>
    <c:autoTitleDeleted val="0"/>
    <c:plotArea>
      <c:layout/>
      <c:barChart>
        <c:barDir val="bar"/>
        <c:grouping val="clustered"/>
        <c:varyColors val="0"/>
        <c:ser>
          <c:idx val="0"/>
          <c:order val="0"/>
          <c:tx>
            <c:strRef>
              <c:f>Sheet1!$B$1</c:f>
              <c:strCache>
                <c:ptCount val="1"/>
                <c:pt idx="0">
                  <c:v>GDP/capita</c:v>
                </c:pt>
              </c:strCache>
            </c:strRef>
          </c:tx>
          <c:invertIfNegative val="0"/>
          <c:dPt>
            <c:idx val="3"/>
            <c:invertIfNegative val="0"/>
            <c:bubble3D val="0"/>
            <c:spPr>
              <a:solidFill>
                <a:schemeClr val="accent2"/>
              </a:solidFill>
            </c:spPr>
          </c:dPt>
          <c:dPt>
            <c:idx val="4"/>
            <c:invertIfNegative val="0"/>
            <c:bubble3D val="0"/>
            <c:spPr>
              <a:solidFill>
                <a:schemeClr val="accent2"/>
              </a:solidFill>
            </c:spPr>
          </c:dPt>
          <c:dPt>
            <c:idx val="5"/>
            <c:invertIfNegative val="0"/>
            <c:bubble3D val="0"/>
            <c:spPr>
              <a:solidFill>
                <a:schemeClr val="accent2"/>
              </a:solidFill>
            </c:spPr>
          </c:dPt>
          <c:dPt>
            <c:idx val="6"/>
            <c:invertIfNegative val="0"/>
            <c:bubble3D val="0"/>
            <c:spPr>
              <a:solidFill>
                <a:schemeClr val="accent2"/>
              </a:solidFill>
            </c:spPr>
          </c:dPt>
          <c:cat>
            <c:strRef>
              <c:f>Sheet1!$A$2:$A$8</c:f>
              <c:strCache>
                <c:ptCount val="7"/>
                <c:pt idx="0">
                  <c:v>Minnesota</c:v>
                </c:pt>
                <c:pt idx="1">
                  <c:v>South Dakota</c:v>
                </c:pt>
                <c:pt idx="2">
                  <c:v>Manitoba</c:v>
                </c:pt>
                <c:pt idx="3">
                  <c:v>Sweden</c:v>
                </c:pt>
                <c:pt idx="4">
                  <c:v>Iceland</c:v>
                </c:pt>
                <c:pt idx="5">
                  <c:v>Denmark</c:v>
                </c:pt>
                <c:pt idx="6">
                  <c:v>Finland</c:v>
                </c:pt>
              </c:strCache>
            </c:strRef>
          </c:cat>
          <c:val>
            <c:numRef>
              <c:f>Sheet1!$B$2:$B$8</c:f>
              <c:numCache>
                <c:formatCode>General</c:formatCode>
                <c:ptCount val="7"/>
                <c:pt idx="0">
                  <c:v>50582.0</c:v>
                </c:pt>
                <c:pt idx="1">
                  <c:v>46451.0</c:v>
                </c:pt>
                <c:pt idx="2">
                  <c:v>42810.0</c:v>
                </c:pt>
                <c:pt idx="3">
                  <c:v>39300.0</c:v>
                </c:pt>
                <c:pt idx="4">
                  <c:v>37300.0</c:v>
                </c:pt>
                <c:pt idx="5">
                  <c:v>36900.0</c:v>
                </c:pt>
                <c:pt idx="6">
                  <c:v>35200.0</c:v>
                </c:pt>
              </c:numCache>
            </c:numRef>
          </c:val>
        </c:ser>
        <c:dLbls>
          <c:showLegendKey val="0"/>
          <c:showVal val="0"/>
          <c:showCatName val="0"/>
          <c:showSerName val="0"/>
          <c:showPercent val="0"/>
          <c:showBubbleSize val="0"/>
        </c:dLbls>
        <c:gapWidth val="150"/>
        <c:axId val="798591512"/>
        <c:axId val="702214840"/>
      </c:barChart>
      <c:catAx>
        <c:axId val="798591512"/>
        <c:scaling>
          <c:orientation val="minMax"/>
        </c:scaling>
        <c:delete val="0"/>
        <c:axPos val="l"/>
        <c:majorTickMark val="out"/>
        <c:minorTickMark val="none"/>
        <c:tickLblPos val="nextTo"/>
        <c:crossAx val="702214840"/>
        <c:crosses val="autoZero"/>
        <c:auto val="1"/>
        <c:lblAlgn val="ctr"/>
        <c:lblOffset val="100"/>
        <c:noMultiLvlLbl val="0"/>
      </c:catAx>
      <c:valAx>
        <c:axId val="702214840"/>
        <c:scaling>
          <c:orientation val="minMax"/>
        </c:scaling>
        <c:delete val="0"/>
        <c:axPos val="b"/>
        <c:majorGridlines/>
        <c:numFmt formatCode="General" sourceLinked="1"/>
        <c:majorTickMark val="out"/>
        <c:minorTickMark val="none"/>
        <c:tickLblPos val="nextTo"/>
        <c:crossAx val="7985915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GDP/capita 2008 $</a:t>
            </a:r>
          </a:p>
        </c:rich>
      </c:tx>
      <c:layout/>
      <c:overlay val="0"/>
    </c:title>
    <c:autoTitleDeleted val="0"/>
    <c:plotArea>
      <c:layout/>
      <c:barChart>
        <c:barDir val="bar"/>
        <c:grouping val="clustered"/>
        <c:varyColors val="0"/>
        <c:ser>
          <c:idx val="0"/>
          <c:order val="0"/>
          <c:tx>
            <c:strRef>
              <c:f>Sheet1!$B$1</c:f>
              <c:strCache>
                <c:ptCount val="1"/>
                <c:pt idx="0">
                  <c:v>GDP/capita 2008 $</c:v>
                </c:pt>
              </c:strCache>
            </c:strRef>
          </c:tx>
          <c:invertIfNegative val="0"/>
          <c:dPt>
            <c:idx val="1"/>
            <c:invertIfNegative val="0"/>
            <c:bubble3D val="0"/>
            <c:spPr>
              <a:solidFill>
                <a:schemeClr val="bg1">
                  <a:lumMod val="50000"/>
                </a:schemeClr>
              </a:solidFill>
            </c:spPr>
          </c:dPt>
          <c:cat>
            <c:strRef>
              <c:f>Sheet1!$A$2:$A$4</c:f>
              <c:strCache>
                <c:ptCount val="3"/>
                <c:pt idx="0">
                  <c:v>Swedes in Sweden</c:v>
                </c:pt>
                <c:pt idx="1">
                  <c:v>Average US</c:v>
                </c:pt>
                <c:pt idx="2">
                  <c:v>Swedish-Americans</c:v>
                </c:pt>
              </c:strCache>
            </c:strRef>
          </c:cat>
          <c:val>
            <c:numRef>
              <c:f>Sheet1!$B$2:$B$4</c:f>
              <c:numCache>
                <c:formatCode>General</c:formatCode>
                <c:ptCount val="3"/>
                <c:pt idx="0">
                  <c:v>36900.0</c:v>
                </c:pt>
                <c:pt idx="1">
                  <c:v>46500.0</c:v>
                </c:pt>
                <c:pt idx="2">
                  <c:v>56900.0</c:v>
                </c:pt>
              </c:numCache>
            </c:numRef>
          </c:val>
        </c:ser>
        <c:dLbls>
          <c:showLegendKey val="0"/>
          <c:showVal val="0"/>
          <c:showCatName val="0"/>
          <c:showSerName val="0"/>
          <c:showPercent val="0"/>
          <c:showBubbleSize val="0"/>
        </c:dLbls>
        <c:gapWidth val="150"/>
        <c:axId val="701056296"/>
        <c:axId val="675509224"/>
      </c:barChart>
      <c:catAx>
        <c:axId val="701056296"/>
        <c:scaling>
          <c:orientation val="minMax"/>
        </c:scaling>
        <c:delete val="0"/>
        <c:axPos val="l"/>
        <c:majorTickMark val="out"/>
        <c:minorTickMark val="none"/>
        <c:tickLblPos val="nextTo"/>
        <c:crossAx val="675509224"/>
        <c:crosses val="autoZero"/>
        <c:auto val="1"/>
        <c:lblAlgn val="ctr"/>
        <c:lblOffset val="100"/>
        <c:noMultiLvlLbl val="0"/>
      </c:catAx>
      <c:valAx>
        <c:axId val="675509224"/>
        <c:scaling>
          <c:orientation val="minMax"/>
        </c:scaling>
        <c:delete val="0"/>
        <c:axPos val="b"/>
        <c:majorGridlines/>
        <c:numFmt formatCode="General" sourceLinked="1"/>
        <c:majorTickMark val="out"/>
        <c:minorTickMark val="none"/>
        <c:tickLblPos val="nextTo"/>
        <c:crossAx val="7010562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Tax Revenue</a:t>
            </a:r>
            <a:r>
              <a:rPr lang="en-US" baseline="0"/>
              <a:t> in $ by Tax Rate in %</a:t>
            </a:r>
            <a:endParaRPr lang="en-US"/>
          </a:p>
        </c:rich>
      </c:tx>
      <c:layout/>
      <c:overlay val="0"/>
    </c:title>
    <c:autoTitleDeleted val="0"/>
    <c:plotArea>
      <c:layout>
        <c:manualLayout>
          <c:layoutTarget val="inner"/>
          <c:xMode val="edge"/>
          <c:yMode val="edge"/>
          <c:x val="0.205575686433913"/>
          <c:y val="0.154073831048897"/>
          <c:w val="0.752176067167472"/>
          <c:h val="0.722397443375134"/>
        </c:manualLayout>
      </c:layout>
      <c:lineChart>
        <c:grouping val="standard"/>
        <c:varyColors val="0"/>
        <c:ser>
          <c:idx val="0"/>
          <c:order val="0"/>
          <c:tx>
            <c:strRef>
              <c:f>Sheet1!$B$1</c:f>
              <c:strCache>
                <c:ptCount val="1"/>
                <c:pt idx="0">
                  <c:v>Tax Revenue</c:v>
                </c:pt>
              </c:strCache>
            </c:strRef>
          </c:tx>
          <c:marker>
            <c:symbol val="none"/>
          </c:marker>
          <c:cat>
            <c:numRef>
              <c:f>Sheet1!$A$2:$A$102</c:f>
              <c:numCache>
                <c:formatCode>General</c:formatCode>
                <c:ptCount val="101"/>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numCache>
            </c:numRef>
          </c:cat>
          <c:val>
            <c:numRef>
              <c:f>Sheet1!$B$2:$B$102</c:f>
              <c:numCache>
                <c:formatCode>General</c:formatCode>
                <c:ptCount val="101"/>
                <c:pt idx="0">
                  <c:v>0.0</c:v>
                </c:pt>
                <c:pt idx="1">
                  <c:v>99.0</c:v>
                </c:pt>
                <c:pt idx="2">
                  <c:v>196.0</c:v>
                </c:pt>
                <c:pt idx="3">
                  <c:v>291.0</c:v>
                </c:pt>
                <c:pt idx="4">
                  <c:v>384.0</c:v>
                </c:pt>
                <c:pt idx="5">
                  <c:v>475.0</c:v>
                </c:pt>
                <c:pt idx="6">
                  <c:v>564.0</c:v>
                </c:pt>
                <c:pt idx="7">
                  <c:v>651.0</c:v>
                </c:pt>
                <c:pt idx="8">
                  <c:v>736.0</c:v>
                </c:pt>
                <c:pt idx="9">
                  <c:v>819.0</c:v>
                </c:pt>
                <c:pt idx="10">
                  <c:v>900.0</c:v>
                </c:pt>
                <c:pt idx="11">
                  <c:v>979.0</c:v>
                </c:pt>
                <c:pt idx="12">
                  <c:v>1056.0</c:v>
                </c:pt>
                <c:pt idx="13">
                  <c:v>1131.0</c:v>
                </c:pt>
                <c:pt idx="14">
                  <c:v>1204.0</c:v>
                </c:pt>
                <c:pt idx="15">
                  <c:v>1275.0</c:v>
                </c:pt>
                <c:pt idx="16">
                  <c:v>1344.0</c:v>
                </c:pt>
                <c:pt idx="17">
                  <c:v>1411.0</c:v>
                </c:pt>
                <c:pt idx="18">
                  <c:v>1476.0</c:v>
                </c:pt>
                <c:pt idx="19">
                  <c:v>1539.0</c:v>
                </c:pt>
                <c:pt idx="20">
                  <c:v>1600.0</c:v>
                </c:pt>
                <c:pt idx="21">
                  <c:v>1659.0</c:v>
                </c:pt>
                <c:pt idx="22">
                  <c:v>1716.0</c:v>
                </c:pt>
                <c:pt idx="23">
                  <c:v>1771.0</c:v>
                </c:pt>
                <c:pt idx="24">
                  <c:v>1824.0</c:v>
                </c:pt>
                <c:pt idx="25">
                  <c:v>1875.0</c:v>
                </c:pt>
                <c:pt idx="26">
                  <c:v>1924.0</c:v>
                </c:pt>
                <c:pt idx="27">
                  <c:v>1971.0</c:v>
                </c:pt>
                <c:pt idx="28">
                  <c:v>2016.0</c:v>
                </c:pt>
                <c:pt idx="29">
                  <c:v>2059.0</c:v>
                </c:pt>
                <c:pt idx="30">
                  <c:v>2100.0</c:v>
                </c:pt>
                <c:pt idx="31">
                  <c:v>2139.0</c:v>
                </c:pt>
                <c:pt idx="32">
                  <c:v>2176.0</c:v>
                </c:pt>
                <c:pt idx="33">
                  <c:v>2211.0</c:v>
                </c:pt>
                <c:pt idx="34">
                  <c:v>2244.0</c:v>
                </c:pt>
                <c:pt idx="35">
                  <c:v>2275.0</c:v>
                </c:pt>
                <c:pt idx="36">
                  <c:v>2304.0</c:v>
                </c:pt>
                <c:pt idx="37">
                  <c:v>2331.0</c:v>
                </c:pt>
                <c:pt idx="38">
                  <c:v>2356.0</c:v>
                </c:pt>
                <c:pt idx="39">
                  <c:v>2379.0</c:v>
                </c:pt>
                <c:pt idx="40">
                  <c:v>2400.0</c:v>
                </c:pt>
                <c:pt idx="41">
                  <c:v>2419.0</c:v>
                </c:pt>
                <c:pt idx="42">
                  <c:v>2436.0</c:v>
                </c:pt>
                <c:pt idx="43">
                  <c:v>2451.0</c:v>
                </c:pt>
                <c:pt idx="44">
                  <c:v>2464.0</c:v>
                </c:pt>
                <c:pt idx="45">
                  <c:v>2475.0</c:v>
                </c:pt>
                <c:pt idx="46">
                  <c:v>2484.0</c:v>
                </c:pt>
                <c:pt idx="47">
                  <c:v>2491.0</c:v>
                </c:pt>
                <c:pt idx="48">
                  <c:v>2496.0</c:v>
                </c:pt>
                <c:pt idx="49">
                  <c:v>2499.0</c:v>
                </c:pt>
                <c:pt idx="50">
                  <c:v>2500.0</c:v>
                </c:pt>
                <c:pt idx="51">
                  <c:v>2499.0</c:v>
                </c:pt>
                <c:pt idx="52">
                  <c:v>2496.0</c:v>
                </c:pt>
                <c:pt idx="53">
                  <c:v>2491.0</c:v>
                </c:pt>
                <c:pt idx="54">
                  <c:v>2484.0</c:v>
                </c:pt>
                <c:pt idx="55">
                  <c:v>2475.0</c:v>
                </c:pt>
                <c:pt idx="56">
                  <c:v>2464.0</c:v>
                </c:pt>
                <c:pt idx="57">
                  <c:v>2451.0</c:v>
                </c:pt>
                <c:pt idx="58">
                  <c:v>2436.0</c:v>
                </c:pt>
                <c:pt idx="59">
                  <c:v>2419.0</c:v>
                </c:pt>
                <c:pt idx="60">
                  <c:v>2400.0</c:v>
                </c:pt>
                <c:pt idx="61">
                  <c:v>2379.0</c:v>
                </c:pt>
                <c:pt idx="62">
                  <c:v>2356.0</c:v>
                </c:pt>
                <c:pt idx="63">
                  <c:v>2331.0</c:v>
                </c:pt>
                <c:pt idx="64">
                  <c:v>2304.0</c:v>
                </c:pt>
                <c:pt idx="65">
                  <c:v>2275.0</c:v>
                </c:pt>
                <c:pt idx="66">
                  <c:v>2244.0</c:v>
                </c:pt>
                <c:pt idx="67">
                  <c:v>2211.0</c:v>
                </c:pt>
                <c:pt idx="68">
                  <c:v>2176.0</c:v>
                </c:pt>
                <c:pt idx="69">
                  <c:v>2139.0</c:v>
                </c:pt>
                <c:pt idx="70">
                  <c:v>2100.0</c:v>
                </c:pt>
                <c:pt idx="71">
                  <c:v>2059.0</c:v>
                </c:pt>
                <c:pt idx="72">
                  <c:v>2016.0</c:v>
                </c:pt>
                <c:pt idx="73">
                  <c:v>1971.0</c:v>
                </c:pt>
                <c:pt idx="74">
                  <c:v>1924.0</c:v>
                </c:pt>
                <c:pt idx="75">
                  <c:v>1875.0</c:v>
                </c:pt>
                <c:pt idx="76">
                  <c:v>1824.0</c:v>
                </c:pt>
                <c:pt idx="77">
                  <c:v>1771.0</c:v>
                </c:pt>
                <c:pt idx="78">
                  <c:v>1716.0</c:v>
                </c:pt>
                <c:pt idx="79">
                  <c:v>1659.0</c:v>
                </c:pt>
                <c:pt idx="80">
                  <c:v>1600.0</c:v>
                </c:pt>
                <c:pt idx="81">
                  <c:v>1539.0</c:v>
                </c:pt>
                <c:pt idx="82">
                  <c:v>1476.0</c:v>
                </c:pt>
                <c:pt idx="83">
                  <c:v>1411.0</c:v>
                </c:pt>
                <c:pt idx="84">
                  <c:v>1344.0</c:v>
                </c:pt>
                <c:pt idx="85">
                  <c:v>1275.0</c:v>
                </c:pt>
                <c:pt idx="86">
                  <c:v>1204.0</c:v>
                </c:pt>
                <c:pt idx="87">
                  <c:v>1131.0</c:v>
                </c:pt>
                <c:pt idx="88">
                  <c:v>1056.0</c:v>
                </c:pt>
                <c:pt idx="89">
                  <c:v>979.0</c:v>
                </c:pt>
                <c:pt idx="90">
                  <c:v>900.0</c:v>
                </c:pt>
                <c:pt idx="91">
                  <c:v>819.0</c:v>
                </c:pt>
                <c:pt idx="92">
                  <c:v>736.0</c:v>
                </c:pt>
                <c:pt idx="93">
                  <c:v>651.0</c:v>
                </c:pt>
                <c:pt idx="94">
                  <c:v>564.0</c:v>
                </c:pt>
                <c:pt idx="95">
                  <c:v>475.0</c:v>
                </c:pt>
                <c:pt idx="96">
                  <c:v>384.0</c:v>
                </c:pt>
                <c:pt idx="97">
                  <c:v>291.0</c:v>
                </c:pt>
                <c:pt idx="98">
                  <c:v>196.0</c:v>
                </c:pt>
                <c:pt idx="99">
                  <c:v>99.0</c:v>
                </c:pt>
                <c:pt idx="100">
                  <c:v>0.0</c:v>
                </c:pt>
              </c:numCache>
            </c:numRef>
          </c:val>
          <c:smooth val="0"/>
        </c:ser>
        <c:dLbls>
          <c:showLegendKey val="0"/>
          <c:showVal val="0"/>
          <c:showCatName val="0"/>
          <c:showSerName val="0"/>
          <c:showPercent val="0"/>
          <c:showBubbleSize val="0"/>
        </c:dLbls>
        <c:marker val="1"/>
        <c:smooth val="0"/>
        <c:axId val="626091096"/>
        <c:axId val="826525960"/>
      </c:lineChart>
      <c:catAx>
        <c:axId val="626091096"/>
        <c:scaling>
          <c:orientation val="minMax"/>
        </c:scaling>
        <c:delete val="0"/>
        <c:axPos val="b"/>
        <c:numFmt formatCode="General" sourceLinked="1"/>
        <c:majorTickMark val="out"/>
        <c:minorTickMark val="none"/>
        <c:tickLblPos val="nextTo"/>
        <c:crossAx val="826525960"/>
        <c:crosses val="autoZero"/>
        <c:auto val="1"/>
        <c:lblAlgn val="ctr"/>
        <c:lblOffset val="100"/>
        <c:tickLblSkip val="10"/>
        <c:noMultiLvlLbl val="0"/>
      </c:catAx>
      <c:valAx>
        <c:axId val="826525960"/>
        <c:scaling>
          <c:orientation val="minMax"/>
        </c:scaling>
        <c:delete val="1"/>
        <c:axPos val="l"/>
        <c:majorGridlines/>
        <c:title>
          <c:tx>
            <c:rich>
              <a:bodyPr rot="0" vert="horz"/>
              <a:lstStyle/>
              <a:p>
                <a:pPr>
                  <a:defRPr/>
                </a:pPr>
                <a:r>
                  <a:rPr lang="en-US"/>
                  <a:t>Tax Revenue in $</a:t>
                </a:r>
              </a:p>
            </c:rich>
          </c:tx>
          <c:layout>
            <c:manualLayout>
              <c:xMode val="edge"/>
              <c:yMode val="edge"/>
              <c:x val="0.0141238971613469"/>
              <c:y val="0.477309468260912"/>
            </c:manualLayout>
          </c:layout>
          <c:overlay val="0"/>
        </c:title>
        <c:numFmt formatCode="General" sourceLinked="1"/>
        <c:majorTickMark val="out"/>
        <c:minorTickMark val="none"/>
        <c:tickLblPos val="nextTo"/>
        <c:crossAx val="6260910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Tax Revenue per capita in $</a:t>
            </a:r>
          </a:p>
        </c:rich>
      </c:tx>
      <c:layout/>
      <c:overlay val="0"/>
    </c:title>
    <c:autoTitleDeleted val="0"/>
    <c:plotArea>
      <c:layout/>
      <c:scatterChart>
        <c:scatterStyle val="smoothMarker"/>
        <c:varyColors val="0"/>
        <c:ser>
          <c:idx val="0"/>
          <c:order val="0"/>
          <c:tx>
            <c:strRef>
              <c:f>Sheet1!$B$1</c:f>
              <c:strCache>
                <c:ptCount val="1"/>
                <c:pt idx="0">
                  <c:v>Tax Revenue per capita</c:v>
                </c:pt>
              </c:strCache>
            </c:strRef>
          </c:tx>
          <c:trendline>
            <c:trendlineType val="log"/>
            <c:dispRSqr val="0"/>
            <c:dispEq val="0"/>
          </c:trendline>
          <c:trendline>
            <c:trendlineType val="log"/>
            <c:dispRSqr val="0"/>
            <c:dispEq val="0"/>
          </c:trendline>
          <c:trendline>
            <c:trendlineType val="log"/>
            <c:dispRSqr val="0"/>
            <c:dispEq val="0"/>
          </c:trendline>
          <c:xVal>
            <c:numRef>
              <c:f>Sheet1!$A$2:$A$6</c:f>
              <c:numCache>
                <c:formatCode>General</c:formatCode>
                <c:ptCount val="5"/>
                <c:pt idx="0">
                  <c:v>0.0</c:v>
                </c:pt>
                <c:pt idx="1">
                  <c:v>28.5</c:v>
                </c:pt>
                <c:pt idx="2">
                  <c:v>33.0</c:v>
                </c:pt>
                <c:pt idx="3">
                  <c:v>44.5</c:v>
                </c:pt>
                <c:pt idx="4">
                  <c:v>100.0</c:v>
                </c:pt>
              </c:numCache>
            </c:numRef>
          </c:xVal>
          <c:yVal>
            <c:numRef>
              <c:f>Sheet1!$B$2:$B$6</c:f>
              <c:numCache>
                <c:formatCode>General</c:formatCode>
                <c:ptCount val="5"/>
                <c:pt idx="0">
                  <c:v>0.0</c:v>
                </c:pt>
                <c:pt idx="1">
                  <c:v>23949.0</c:v>
                </c:pt>
                <c:pt idx="2">
                  <c:v>27000.0</c:v>
                </c:pt>
                <c:pt idx="3">
                  <c:v>25361.0</c:v>
                </c:pt>
                <c:pt idx="4">
                  <c:v>0.0</c:v>
                </c:pt>
              </c:numCache>
            </c:numRef>
          </c:yVal>
          <c:smooth val="1"/>
        </c:ser>
        <c:dLbls>
          <c:showLegendKey val="0"/>
          <c:showVal val="0"/>
          <c:showCatName val="0"/>
          <c:showSerName val="0"/>
          <c:showPercent val="0"/>
          <c:showBubbleSize val="0"/>
        </c:dLbls>
        <c:axId val="660691496"/>
        <c:axId val="681139176"/>
      </c:scatterChart>
      <c:valAx>
        <c:axId val="660691496"/>
        <c:scaling>
          <c:orientation val="minMax"/>
          <c:max val="100.0"/>
        </c:scaling>
        <c:delete val="0"/>
        <c:axPos val="b"/>
        <c:title>
          <c:tx>
            <c:rich>
              <a:bodyPr/>
              <a:lstStyle/>
              <a:p>
                <a:pPr>
                  <a:defRPr/>
                </a:pPr>
                <a:r>
                  <a:rPr lang="en-US"/>
                  <a:t>Tax Rate </a:t>
                </a:r>
                <a:r>
                  <a:rPr lang="en-US" baseline="0"/>
                  <a:t>% of GDP</a:t>
                </a:r>
                <a:endParaRPr lang="en-US"/>
              </a:p>
            </c:rich>
          </c:tx>
          <c:layout/>
          <c:overlay val="0"/>
        </c:title>
        <c:numFmt formatCode="General" sourceLinked="1"/>
        <c:majorTickMark val="out"/>
        <c:minorTickMark val="none"/>
        <c:tickLblPos val="nextTo"/>
        <c:crossAx val="681139176"/>
        <c:crosses val="autoZero"/>
        <c:crossBetween val="midCat"/>
      </c:valAx>
      <c:valAx>
        <c:axId val="681139176"/>
        <c:scaling>
          <c:orientation val="minMax"/>
        </c:scaling>
        <c:delete val="0"/>
        <c:axPos val="l"/>
        <c:majorGridlines/>
        <c:numFmt formatCode="General" sourceLinked="1"/>
        <c:majorTickMark val="out"/>
        <c:minorTickMark val="none"/>
        <c:tickLblPos val="nextTo"/>
        <c:crossAx val="660691496"/>
        <c:crosses val="autoZero"/>
        <c:crossBetween val="midCat"/>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Weekly average</a:t>
            </a:r>
            <a:r>
              <a:rPr lang="en-US" baseline="0"/>
              <a:t> work hours 2005</a:t>
            </a:r>
            <a:endParaRPr lang="en-US"/>
          </a:p>
        </c:rich>
      </c:tx>
      <c:layout/>
      <c:overlay val="0"/>
    </c:title>
    <c:autoTitleDeleted val="0"/>
    <c:plotArea>
      <c:layout/>
      <c:scatterChart>
        <c:scatterStyle val="lineMarker"/>
        <c:varyColors val="0"/>
        <c:ser>
          <c:idx val="0"/>
          <c:order val="0"/>
          <c:tx>
            <c:strRef>
              <c:f>Sheet1!$B$1</c:f>
              <c:strCache>
                <c:ptCount val="1"/>
                <c:pt idx="0">
                  <c:v>Meðalvinnustundir á viku 2005</c:v>
                </c:pt>
              </c:strCache>
            </c:strRef>
          </c:tx>
          <c:spPr>
            <a:ln w="47625">
              <a:noFill/>
            </a:ln>
          </c:spPr>
          <c:dLbls>
            <c:dLbl>
              <c:idx val="0"/>
              <c:layout/>
              <c:tx>
                <c:rich>
                  <a:bodyPr/>
                  <a:lstStyle/>
                  <a:p>
                    <a:r>
                      <a:rPr lang="en-US"/>
                      <a:t>France</a:t>
                    </a:r>
                  </a:p>
                </c:rich>
              </c:tx>
              <c:showLegendKey val="0"/>
              <c:showVal val="1"/>
              <c:showCatName val="0"/>
              <c:showSerName val="0"/>
              <c:showPercent val="0"/>
              <c:showBubbleSize val="0"/>
            </c:dLbl>
            <c:dLbl>
              <c:idx val="1"/>
              <c:layout>
                <c:manualLayout>
                  <c:x val="0.00925925925925926"/>
                  <c:y val="0.00280603266089449"/>
                </c:manualLayout>
              </c:layout>
              <c:tx>
                <c:rich>
                  <a:bodyPr/>
                  <a:lstStyle/>
                  <a:p>
                    <a:r>
                      <a:rPr lang="en-US"/>
                      <a:t>Italy</a:t>
                    </a:r>
                  </a:p>
                </c:rich>
              </c:tx>
              <c:showLegendKey val="0"/>
              <c:showVal val="1"/>
              <c:showCatName val="0"/>
              <c:showSerName val="0"/>
              <c:showPercent val="0"/>
              <c:showBubbleSize val="0"/>
            </c:dLbl>
            <c:dLbl>
              <c:idx val="2"/>
              <c:layout/>
              <c:tx>
                <c:rich>
                  <a:bodyPr/>
                  <a:lstStyle/>
                  <a:p>
                    <a:r>
                      <a:rPr lang="en-US"/>
                      <a:t>Germany</a:t>
                    </a:r>
                  </a:p>
                </c:rich>
              </c:tx>
              <c:showLegendKey val="0"/>
              <c:showVal val="1"/>
              <c:showCatName val="0"/>
              <c:showSerName val="0"/>
              <c:showPercent val="0"/>
              <c:showBubbleSize val="0"/>
            </c:dLbl>
            <c:dLbl>
              <c:idx val="3"/>
              <c:layout/>
              <c:tx>
                <c:rich>
                  <a:bodyPr/>
                  <a:lstStyle/>
                  <a:p>
                    <a:r>
                      <a:rPr lang="en-US"/>
                      <a:t>UK</a:t>
                    </a:r>
                  </a:p>
                </c:rich>
              </c:tx>
              <c:showLegendKey val="0"/>
              <c:showVal val="1"/>
              <c:showCatName val="0"/>
              <c:showSerName val="0"/>
              <c:showPercent val="0"/>
              <c:showBubbleSize val="0"/>
            </c:dLbl>
            <c:dLbl>
              <c:idx val="4"/>
              <c:layout/>
              <c:tx>
                <c:rich>
                  <a:bodyPr/>
                  <a:lstStyle/>
                  <a:p>
                    <a:r>
                      <a:rPr lang="en-US"/>
                      <a:t>Canada</a:t>
                    </a:r>
                  </a:p>
                </c:rich>
              </c:tx>
              <c:showLegendKey val="0"/>
              <c:showVal val="1"/>
              <c:showCatName val="0"/>
              <c:showSerName val="0"/>
              <c:showPercent val="0"/>
              <c:showBubbleSize val="0"/>
            </c:dLbl>
            <c:dLbl>
              <c:idx val="5"/>
              <c:layout/>
              <c:tx>
                <c:rich>
                  <a:bodyPr/>
                  <a:lstStyle/>
                  <a:p>
                    <a:r>
                      <a:rPr lang="en-US"/>
                      <a:t>Iceland</a:t>
                    </a:r>
                  </a:p>
                </c:rich>
              </c:tx>
              <c:showLegendKey val="0"/>
              <c:showVal val="1"/>
              <c:showCatName val="0"/>
              <c:showSerName val="0"/>
              <c:showPercent val="0"/>
              <c:showBubbleSize val="0"/>
            </c:dLbl>
            <c:dLbl>
              <c:idx val="6"/>
              <c:layout>
                <c:manualLayout>
                  <c:x val="-0.0293209876543209"/>
                  <c:y val="0.0505085878961007"/>
                </c:manualLayout>
              </c:layout>
              <c:tx>
                <c:rich>
                  <a:bodyPr/>
                  <a:lstStyle/>
                  <a:p>
                    <a:r>
                      <a:rPr lang="en-US"/>
                      <a:t>Australia</a:t>
                    </a:r>
                  </a:p>
                </c:rich>
              </c:tx>
              <c:showLegendKey val="0"/>
              <c:showVal val="1"/>
              <c:showCatName val="0"/>
              <c:showSerName val="0"/>
              <c:showPercent val="0"/>
              <c:showBubbleSize val="0"/>
            </c:dLbl>
            <c:dLbl>
              <c:idx val="7"/>
              <c:layout>
                <c:manualLayout>
                  <c:x val="-0.106481481481481"/>
                  <c:y val="0.0505085878961008"/>
                </c:manualLayout>
              </c:layout>
              <c:tx>
                <c:rich>
                  <a:bodyPr/>
                  <a:lstStyle/>
                  <a:p>
                    <a:r>
                      <a:rPr lang="en-US"/>
                      <a:t>Portugal</a:t>
                    </a:r>
                  </a:p>
                </c:rich>
              </c:tx>
              <c:showLegendKey val="0"/>
              <c:showVal val="1"/>
              <c:showCatName val="0"/>
              <c:showSerName val="0"/>
              <c:showPercent val="0"/>
              <c:showBubbleSize val="0"/>
            </c:dLbl>
            <c:dLbl>
              <c:idx val="8"/>
              <c:layout/>
              <c:tx>
                <c:rich>
                  <a:bodyPr/>
                  <a:lstStyle/>
                  <a:p>
                    <a:r>
                      <a:rPr lang="en-US"/>
                      <a:t>Japan</a:t>
                    </a:r>
                  </a:p>
                </c:rich>
              </c:tx>
              <c:showLegendKey val="0"/>
              <c:showVal val="1"/>
              <c:showCatName val="0"/>
              <c:showSerName val="0"/>
              <c:showPercent val="0"/>
              <c:showBubbleSize val="0"/>
            </c:dLbl>
            <c:dLbl>
              <c:idx val="9"/>
              <c:layout/>
              <c:tx>
                <c:rich>
                  <a:bodyPr/>
                  <a:lstStyle/>
                  <a:p>
                    <a:r>
                      <a:rPr lang="en-US"/>
                      <a:t>US</a:t>
                    </a:r>
                  </a:p>
                </c:rich>
              </c:tx>
              <c:showLegendKey val="0"/>
              <c:showVal val="1"/>
              <c:showCatName val="0"/>
              <c:showSerName val="0"/>
              <c:showPercent val="0"/>
              <c:showBubbleSize val="0"/>
            </c:dLbl>
            <c:showLegendKey val="0"/>
            <c:showVal val="0"/>
            <c:showCatName val="0"/>
            <c:showSerName val="0"/>
            <c:showPercent val="0"/>
            <c:showBubbleSize val="0"/>
          </c:dLbls>
          <c:xVal>
            <c:numRef>
              <c:f>Sheet1!$A$2:$A$11</c:f>
              <c:numCache>
                <c:formatCode>General</c:formatCode>
                <c:ptCount val="10"/>
                <c:pt idx="0">
                  <c:v>0.62</c:v>
                </c:pt>
                <c:pt idx="1">
                  <c:v>0.6</c:v>
                </c:pt>
                <c:pt idx="2">
                  <c:v>0.56</c:v>
                </c:pt>
                <c:pt idx="3">
                  <c:v>0.55</c:v>
                </c:pt>
                <c:pt idx="4">
                  <c:v>0.52</c:v>
                </c:pt>
                <c:pt idx="5">
                  <c:v>0.51</c:v>
                </c:pt>
                <c:pt idx="6">
                  <c:v>0.5</c:v>
                </c:pt>
                <c:pt idx="7">
                  <c:v>0.49</c:v>
                </c:pt>
                <c:pt idx="8">
                  <c:v>0.42</c:v>
                </c:pt>
                <c:pt idx="9">
                  <c:v>0.41</c:v>
                </c:pt>
              </c:numCache>
            </c:numRef>
          </c:xVal>
          <c:yVal>
            <c:numRef>
              <c:f>Sheet1!$B$2:$B$11</c:f>
              <c:numCache>
                <c:formatCode>General</c:formatCode>
                <c:ptCount val="10"/>
                <c:pt idx="0">
                  <c:v>18.654</c:v>
                </c:pt>
                <c:pt idx="1">
                  <c:v>20.3806</c:v>
                </c:pt>
                <c:pt idx="2">
                  <c:v>19.4609</c:v>
                </c:pt>
                <c:pt idx="3">
                  <c:v>22.856</c:v>
                </c:pt>
                <c:pt idx="4">
                  <c:v>24.2336</c:v>
                </c:pt>
                <c:pt idx="5">
                  <c:v>25.0</c:v>
                </c:pt>
                <c:pt idx="6">
                  <c:v>24.2405</c:v>
                </c:pt>
                <c:pt idx="7">
                  <c:v>24.2587</c:v>
                </c:pt>
                <c:pt idx="8">
                  <c:v>25.7051</c:v>
                </c:pt>
                <c:pt idx="9">
                  <c:v>24.9137</c:v>
                </c:pt>
              </c:numCache>
            </c:numRef>
          </c:yVal>
          <c:smooth val="0"/>
        </c:ser>
        <c:dLbls>
          <c:showLegendKey val="0"/>
          <c:showVal val="0"/>
          <c:showCatName val="0"/>
          <c:showSerName val="0"/>
          <c:showPercent val="0"/>
          <c:showBubbleSize val="0"/>
        </c:dLbls>
        <c:axId val="703333592"/>
        <c:axId val="762874840"/>
      </c:scatterChart>
      <c:valAx>
        <c:axId val="703333592"/>
        <c:scaling>
          <c:orientation val="minMax"/>
          <c:max val="0.65"/>
          <c:min val="0.4"/>
        </c:scaling>
        <c:delete val="0"/>
        <c:axPos val="b"/>
        <c:title>
          <c:tx>
            <c:rich>
              <a:bodyPr/>
              <a:lstStyle/>
              <a:p>
                <a:pPr>
                  <a:defRPr/>
                </a:pPr>
                <a:r>
                  <a:rPr lang="en-US"/>
                  <a:t>Average Marginal Tax Rate</a:t>
                </a:r>
              </a:p>
            </c:rich>
          </c:tx>
          <c:layout/>
          <c:overlay val="0"/>
        </c:title>
        <c:numFmt formatCode="General" sourceLinked="1"/>
        <c:majorTickMark val="none"/>
        <c:minorTickMark val="none"/>
        <c:tickLblPos val="nextTo"/>
        <c:crossAx val="762874840"/>
        <c:crosses val="autoZero"/>
        <c:crossBetween val="midCat"/>
      </c:valAx>
      <c:valAx>
        <c:axId val="762874840"/>
        <c:scaling>
          <c:orientation val="minMax"/>
          <c:max val="27.0"/>
          <c:min val="18.0"/>
        </c:scaling>
        <c:delete val="0"/>
        <c:axPos val="l"/>
        <c:majorGridlines>
          <c:spPr>
            <a:ln>
              <a:noFill/>
            </a:ln>
          </c:spPr>
        </c:majorGridlines>
        <c:numFmt formatCode="General" sourceLinked="1"/>
        <c:majorTickMark val="none"/>
        <c:minorTickMark val="none"/>
        <c:tickLblPos val="nextTo"/>
        <c:crossAx val="703333592"/>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0.19862</cdr:x>
      <cdr:y>0.24554</cdr:y>
    </cdr:from>
    <cdr:to>
      <cdr:x>0.35113</cdr:x>
      <cdr:y>0.3347</cdr:y>
    </cdr:to>
    <cdr:sp macro="" textlink="">
      <cdr:nvSpPr>
        <cdr:cNvPr id="2" name="TextBox 1"/>
        <cdr:cNvSpPr txBox="1"/>
      </cdr:nvSpPr>
      <cdr:spPr>
        <a:xfrm xmlns:a="http://schemas.openxmlformats.org/drawingml/2006/main">
          <a:off x="1543756" y="1010355"/>
          <a:ext cx="1185334" cy="36688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a:t>Switzerland</a:t>
          </a:r>
        </a:p>
      </cdr:txBody>
    </cdr:sp>
  </cdr:relSizeAnchor>
  <cdr:relSizeAnchor xmlns:cdr="http://schemas.openxmlformats.org/drawingml/2006/chartDrawing">
    <cdr:from>
      <cdr:x>0.48729</cdr:x>
      <cdr:y>0.19067</cdr:y>
    </cdr:from>
    <cdr:to>
      <cdr:x>0.60494</cdr:x>
      <cdr:y>0.27298</cdr:y>
    </cdr:to>
    <cdr:sp macro="" textlink="">
      <cdr:nvSpPr>
        <cdr:cNvPr id="3" name="TextBox 2"/>
        <cdr:cNvSpPr txBox="1"/>
      </cdr:nvSpPr>
      <cdr:spPr>
        <a:xfrm xmlns:a="http://schemas.openxmlformats.org/drawingml/2006/main">
          <a:off x="3787423" y="784578"/>
          <a:ext cx="914400" cy="3386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a:t>Sweden</a:t>
          </a:r>
        </a:p>
      </cdr:txBody>
    </cdr:sp>
  </cdr:relSizeAnchor>
</c:userShapes>
</file>

<file path=ppt/drawings/drawing2.xml><?xml version="1.0" encoding="utf-8"?>
<c:userShapes xmlns:c="http://schemas.openxmlformats.org/drawingml/2006/chart">
  <cdr:relSizeAnchor xmlns:cdr="http://schemas.openxmlformats.org/drawingml/2006/chartDrawing">
    <cdr:from>
      <cdr:x>0.80614</cdr:x>
      <cdr:y>0.04728</cdr:y>
    </cdr:from>
    <cdr:to>
      <cdr:x>1</cdr:x>
      <cdr:y>0.17087</cdr:y>
    </cdr:to>
    <cdr:sp macro="" textlink="">
      <cdr:nvSpPr>
        <cdr:cNvPr id="2" name="TextBox 1"/>
        <cdr:cNvSpPr txBox="1"/>
      </cdr:nvSpPr>
      <cdr:spPr>
        <a:xfrm xmlns:a="http://schemas.openxmlformats.org/drawingml/2006/main">
          <a:off x="6634220" y="213986"/>
          <a:ext cx="1595380" cy="55937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a:t>GDP/capita $</a:t>
          </a:r>
        </a:p>
      </cdr:txBody>
    </cdr:sp>
  </cdr:relSizeAnchor>
</c:userShapes>
</file>

<file path=ppt/drawings/drawing3.xml><?xml version="1.0" encoding="utf-8"?>
<c:userShapes xmlns:c="http://schemas.openxmlformats.org/drawingml/2006/chart">
  <cdr:relSizeAnchor xmlns:cdr="http://schemas.openxmlformats.org/drawingml/2006/chartDrawing">
    <cdr:from>
      <cdr:x>0.44155</cdr:x>
      <cdr:y>0.18545</cdr:y>
    </cdr:from>
    <cdr:to>
      <cdr:x>0.7144</cdr:x>
      <cdr:y>0.26391</cdr:y>
    </cdr:to>
    <cdr:sp macro="" textlink="">
      <cdr:nvSpPr>
        <cdr:cNvPr id="2" name="TextBox 1"/>
        <cdr:cNvSpPr txBox="1"/>
      </cdr:nvSpPr>
      <cdr:spPr>
        <a:xfrm xmlns:a="http://schemas.openxmlformats.org/drawingml/2006/main">
          <a:off x="3176299" y="763090"/>
          <a:ext cx="1962727" cy="32284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a:t>Maximum Tax Revenue</a:t>
          </a:r>
        </a:p>
      </cdr:txBody>
    </cdr:sp>
  </cdr:relSizeAnchor>
  <cdr:relSizeAnchor xmlns:cdr="http://schemas.openxmlformats.org/drawingml/2006/chartDrawing">
    <cdr:from>
      <cdr:x>0.28426</cdr:x>
      <cdr:y>0.28279</cdr:y>
    </cdr:from>
    <cdr:to>
      <cdr:x>0.44797</cdr:x>
      <cdr:y>0.43042</cdr:y>
    </cdr:to>
    <cdr:sp macro="" textlink="">
      <cdr:nvSpPr>
        <cdr:cNvPr id="3" name="TextBox 2"/>
        <cdr:cNvSpPr txBox="1"/>
      </cdr:nvSpPr>
      <cdr:spPr>
        <a:xfrm xmlns:a="http://schemas.openxmlformats.org/drawingml/2006/main">
          <a:off x="2044844" y="1163614"/>
          <a:ext cx="1177636" cy="60745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a:t>Most Efficient</a:t>
          </a:r>
        </a:p>
        <a:p xmlns:a="http://schemas.openxmlformats.org/drawingml/2006/main">
          <a:r>
            <a:rPr lang="en-US" sz="1400" b="1"/>
            <a:t>Tax Rate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42A9BB-D38A-4389-8B93-8153D9636EB8}" type="datetimeFigureOut">
              <a:rPr lang="is-IS"/>
              <a:pPr/>
              <a:t>4/2/13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9574C3-3C20-46AF-9204-6F4DEDA77E37}" type="slidenum">
              <a:rPr/>
              <a:pPr/>
              <a:t>‹#›</a:t>
            </a:fld>
            <a:endParaRPr lang="en-US"/>
          </a:p>
        </p:txBody>
      </p:sp>
    </p:spTree>
    <p:extLst>
      <p:ext uri="{BB962C8B-B14F-4D97-AF65-F5344CB8AC3E}">
        <p14:creationId xmlns:p14="http://schemas.microsoft.com/office/powerpoint/2010/main" val="40865984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Sources: On victims of communism</a:t>
            </a:r>
            <a:r>
              <a:rPr lang="en-US" baseline="0"/>
              <a:t>, Black Book of Communism 1997, introduction by Stéphane Courtois. Icelandic translation 2009 by Hannes H. Gissurarson. Reykjavik: Haskolautgafan. On victims of Nazism, Rummel, R.J., 1992. Democide: Nazi Genocide and Mass Murder, Chapter 1. New Brunswick, NJ: Transaction Publishers.</a:t>
            </a:r>
            <a:endParaRPr lang="en-US"/>
          </a:p>
        </p:txBody>
      </p:sp>
      <p:sp>
        <p:nvSpPr>
          <p:cNvPr id="4" name="Slide Number Placeholder 3"/>
          <p:cNvSpPr>
            <a:spLocks noGrp="1"/>
          </p:cNvSpPr>
          <p:nvPr>
            <p:ph type="sldNum" sz="quarter" idx="10"/>
          </p:nvPr>
        </p:nvSpPr>
        <p:spPr/>
        <p:txBody>
          <a:bodyPr/>
          <a:lstStyle/>
          <a:p>
            <a:fld id="{C56F9EFE-66E5-EA4C-AC26-3C7EAC8AFC15}" type="slidenum">
              <a:rPr lang="en-US" smtClean="0"/>
              <a:t>5</a:t>
            </a:fld>
            <a:endParaRPr lang="en-US"/>
          </a:p>
        </p:txBody>
      </p:sp>
    </p:spTree>
    <p:extLst>
      <p:ext uri="{BB962C8B-B14F-4D97-AF65-F5344CB8AC3E}">
        <p14:creationId xmlns:p14="http://schemas.microsoft.com/office/powerpoint/2010/main" val="2805170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a:t>
            </a:r>
            <a:r>
              <a:rPr lang="en-US" baseline="0"/>
              <a:t> Statistical Bureau of Iceland. Suggested by Edward Prescott.</a:t>
            </a:r>
            <a:endParaRPr lang="en-US"/>
          </a:p>
        </p:txBody>
      </p:sp>
      <p:sp>
        <p:nvSpPr>
          <p:cNvPr id="4" name="Slide Number Placeholder 3"/>
          <p:cNvSpPr>
            <a:spLocks noGrp="1"/>
          </p:cNvSpPr>
          <p:nvPr>
            <p:ph type="sldNum" sz="quarter" idx="10"/>
          </p:nvPr>
        </p:nvSpPr>
        <p:spPr/>
        <p:txBody>
          <a:bodyPr/>
          <a:lstStyle/>
          <a:p>
            <a:fld id="{C56F9EFE-66E5-EA4C-AC26-3C7EAC8AFC15}" type="slidenum">
              <a:rPr lang="en-US" smtClean="0"/>
              <a:t>19</a:t>
            </a:fld>
            <a:endParaRPr lang="en-US"/>
          </a:p>
        </p:txBody>
      </p:sp>
    </p:spTree>
    <p:extLst>
      <p:ext uri="{BB962C8B-B14F-4D97-AF65-F5344CB8AC3E}">
        <p14:creationId xmlns:p14="http://schemas.microsoft.com/office/powerpoint/2010/main" val="1075737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t>Ragnar Arnason 2007. Gross versus Net Income</a:t>
            </a:r>
            <a:r>
              <a:rPr lang="en-US" baseline="0"/>
              <a:t> Taxes and Progressivity. In Hannes H. Gissurarson and Tryggvi Þór Herbertsson eds., </a:t>
            </a:r>
            <a:r>
              <a:rPr lang="en-US"/>
              <a:t>Cutting Taxes to Increase Prosperity (25–40). Reykjavik:</a:t>
            </a:r>
            <a:r>
              <a:rPr lang="en-US" baseline="0"/>
              <a:t> RSE.</a:t>
            </a:r>
            <a:r>
              <a:rPr lang="en-US"/>
              <a:t> </a:t>
            </a:r>
          </a:p>
          <a:p>
            <a:endParaRPr lang="en-US"/>
          </a:p>
        </p:txBody>
      </p:sp>
      <p:sp>
        <p:nvSpPr>
          <p:cNvPr id="4" name="Slide Number Placeholder 3"/>
          <p:cNvSpPr>
            <a:spLocks noGrp="1"/>
          </p:cNvSpPr>
          <p:nvPr>
            <p:ph type="sldNum" sz="quarter" idx="10"/>
          </p:nvPr>
        </p:nvSpPr>
        <p:spPr/>
        <p:txBody>
          <a:bodyPr/>
          <a:lstStyle/>
          <a:p>
            <a:fld id="{C56F9EFE-66E5-EA4C-AC26-3C7EAC8AFC15}" type="slidenum">
              <a:rPr lang="en-US" smtClean="0"/>
              <a:t>21</a:t>
            </a:fld>
            <a:endParaRPr lang="en-US"/>
          </a:p>
        </p:txBody>
      </p:sp>
    </p:spTree>
    <p:extLst>
      <p:ext uri="{BB962C8B-B14F-4D97-AF65-F5344CB8AC3E}">
        <p14:creationId xmlns:p14="http://schemas.microsoft.com/office/powerpoint/2010/main" val="2331847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Ragnar Arnason 2007. Gross versus Net Income</a:t>
            </a:r>
            <a:r>
              <a:rPr lang="en-US" baseline="0"/>
              <a:t> Taxes and Progressivity,. In Hannes H. Gissurarson og Tryggvi Þór Herbertsson eds., </a:t>
            </a:r>
            <a:r>
              <a:rPr lang="en-US"/>
              <a:t>Cutting Taxes to Increase Prosperity (25–40). Reykjavik:</a:t>
            </a:r>
            <a:r>
              <a:rPr lang="en-US" baseline="0"/>
              <a:t> RSE.</a:t>
            </a:r>
            <a:r>
              <a:rPr lang="en-US"/>
              <a:t> </a:t>
            </a:r>
          </a:p>
        </p:txBody>
      </p:sp>
      <p:sp>
        <p:nvSpPr>
          <p:cNvPr id="4" name="Slide Number Placeholder 3"/>
          <p:cNvSpPr>
            <a:spLocks noGrp="1"/>
          </p:cNvSpPr>
          <p:nvPr>
            <p:ph type="sldNum" sz="quarter" idx="10"/>
          </p:nvPr>
        </p:nvSpPr>
        <p:spPr/>
        <p:txBody>
          <a:bodyPr/>
          <a:lstStyle/>
          <a:p>
            <a:fld id="{C56F9EFE-66E5-EA4C-AC26-3C7EAC8AFC15}" type="slidenum">
              <a:rPr lang="en-US" smtClean="0"/>
              <a:t>22</a:t>
            </a:fld>
            <a:endParaRPr lang="en-US"/>
          </a:p>
        </p:txBody>
      </p:sp>
    </p:spTree>
    <p:extLst>
      <p:ext uri="{BB962C8B-B14F-4D97-AF65-F5344CB8AC3E}">
        <p14:creationId xmlns:p14="http://schemas.microsoft.com/office/powerpoint/2010/main" val="195665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 Daniel Mitchell</a:t>
            </a:r>
            <a:r>
              <a:rPr lang="en-US" baseline="0"/>
              <a:t> 2012. The Case for the Flat Tax. Lecture in Reykjavik 16 November. Mitchell Source: Internal Revenue Service. </a:t>
            </a:r>
            <a:r>
              <a:rPr lang="en-US"/>
              <a:t>Rich people defined as</a:t>
            </a:r>
            <a:r>
              <a:rPr lang="en-US" baseline="0"/>
              <a:t> those with over $200,000. </a:t>
            </a:r>
            <a:endParaRPr lang="en-US"/>
          </a:p>
        </p:txBody>
      </p:sp>
      <p:sp>
        <p:nvSpPr>
          <p:cNvPr id="4" name="Slide Number Placeholder 3"/>
          <p:cNvSpPr>
            <a:spLocks noGrp="1"/>
          </p:cNvSpPr>
          <p:nvPr>
            <p:ph type="sldNum" sz="quarter" idx="10"/>
          </p:nvPr>
        </p:nvSpPr>
        <p:spPr/>
        <p:txBody>
          <a:bodyPr/>
          <a:lstStyle/>
          <a:p>
            <a:fld id="{F59574C3-3C20-46AF-9204-6F4DEDA77E37}" type="slidenum">
              <a:rPr lang="en-US"/>
              <a:pPr/>
              <a:t>23</a:t>
            </a:fld>
            <a:endParaRPr lang="en-US"/>
          </a:p>
        </p:txBody>
      </p:sp>
    </p:spTree>
    <p:extLst>
      <p:ext uri="{BB962C8B-B14F-4D97-AF65-F5344CB8AC3E}">
        <p14:creationId xmlns:p14="http://schemas.microsoft.com/office/powerpoint/2010/main" val="1463724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 Daniel Mitchell</a:t>
            </a:r>
            <a:r>
              <a:rPr lang="en-US" baseline="0"/>
              <a:t> 2012. The Case for the Flat Tax. Lecture in Reykjavik 16 November. Mitchell Source: Internal Revenue Service. </a:t>
            </a:r>
            <a:r>
              <a:rPr lang="en-US"/>
              <a:t>Rich people defined as</a:t>
            </a:r>
            <a:r>
              <a:rPr lang="en-US" baseline="0"/>
              <a:t> those with over $200,000. </a:t>
            </a:r>
            <a:endParaRPr lang="en-US"/>
          </a:p>
        </p:txBody>
      </p:sp>
      <p:sp>
        <p:nvSpPr>
          <p:cNvPr id="4" name="Slide Number Placeholder 3"/>
          <p:cNvSpPr>
            <a:spLocks noGrp="1"/>
          </p:cNvSpPr>
          <p:nvPr>
            <p:ph type="sldNum" sz="quarter" idx="10"/>
          </p:nvPr>
        </p:nvSpPr>
        <p:spPr/>
        <p:txBody>
          <a:bodyPr/>
          <a:lstStyle/>
          <a:p>
            <a:fld id="{C56F9EFE-66E5-EA4C-AC26-3C7EAC8AFC15}" type="slidenum">
              <a:rPr lang="en-US" smtClean="0"/>
              <a:t>24</a:t>
            </a:fld>
            <a:endParaRPr lang="en-US"/>
          </a:p>
        </p:txBody>
      </p:sp>
    </p:spTree>
    <p:extLst>
      <p:ext uri="{BB962C8B-B14F-4D97-AF65-F5344CB8AC3E}">
        <p14:creationId xmlns:p14="http://schemas.microsoft.com/office/powerpoint/2010/main" val="4151829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 Department of the Treasury: Office of Tax Analysis Working Paper #85, "U.S. Treasury Distributional Methodology" by Julie-Anne Cronin (September 1999). See Tax Facts, http://www.taxpolicycenter.org from Brookings Institute.</a:t>
            </a:r>
          </a:p>
        </p:txBody>
      </p:sp>
      <p:sp>
        <p:nvSpPr>
          <p:cNvPr id="4" name="Slide Number Placeholder 3"/>
          <p:cNvSpPr>
            <a:spLocks noGrp="1"/>
          </p:cNvSpPr>
          <p:nvPr>
            <p:ph type="sldNum" sz="quarter" idx="10"/>
          </p:nvPr>
        </p:nvSpPr>
        <p:spPr/>
        <p:txBody>
          <a:bodyPr/>
          <a:lstStyle/>
          <a:p>
            <a:fld id="{C56F9EFE-66E5-EA4C-AC26-3C7EAC8AFC15}" type="slidenum">
              <a:rPr lang="en-US" smtClean="0"/>
              <a:t>25</a:t>
            </a:fld>
            <a:endParaRPr lang="en-US"/>
          </a:p>
        </p:txBody>
      </p:sp>
    </p:spTree>
    <p:extLst>
      <p:ext uri="{BB962C8B-B14F-4D97-AF65-F5344CB8AC3E}">
        <p14:creationId xmlns:p14="http://schemas.microsoft.com/office/powerpoint/2010/main" val="2973465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Heimild: International Monetary Fund, World Economic Outlook Database, October 2012.</a:t>
            </a:r>
          </a:p>
        </p:txBody>
      </p:sp>
      <p:sp>
        <p:nvSpPr>
          <p:cNvPr id="4" name="Slide Number Placeholder 3"/>
          <p:cNvSpPr>
            <a:spLocks noGrp="1"/>
          </p:cNvSpPr>
          <p:nvPr>
            <p:ph type="sldNum" sz="quarter" idx="10"/>
          </p:nvPr>
        </p:nvSpPr>
        <p:spPr/>
        <p:txBody>
          <a:bodyPr/>
          <a:lstStyle/>
          <a:p>
            <a:fld id="{F59574C3-3C20-46AF-9204-6F4DEDA77E37}" type="slidenum">
              <a:rPr lang="en-US"/>
              <a:pPr/>
              <a:t>26</a:t>
            </a:fld>
            <a:endParaRPr lang="en-US"/>
          </a:p>
        </p:txBody>
      </p:sp>
    </p:spTree>
    <p:extLst>
      <p:ext uri="{BB962C8B-B14F-4D97-AF65-F5344CB8AC3E}">
        <p14:creationId xmlns:p14="http://schemas.microsoft.com/office/powerpoint/2010/main" val="1715575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Source</a:t>
            </a:r>
            <a:r>
              <a:rPr lang="en-US" dirty="0" smtClean="0"/>
              <a:t>: Per Capita GDP Levels, 1 AD—2008 AD. Historical Statistics of the World Economy: 1–20008 AD. Copyright: Angus </a:t>
            </a:r>
            <a:r>
              <a:rPr lang="en-US" dirty="0" err="1" smtClean="0"/>
              <a:t>Maddison</a:t>
            </a:r>
            <a:r>
              <a:rPr lang="en-US" dirty="0" smtClean="0"/>
              <a:t>.</a:t>
            </a:r>
            <a:endParaRPr lang="en-US" dirty="0"/>
          </a:p>
          <a:p>
            <a:endParaRPr lang="en-US"/>
          </a:p>
        </p:txBody>
      </p:sp>
      <p:sp>
        <p:nvSpPr>
          <p:cNvPr id="4" name="Slide Number Placeholder 3"/>
          <p:cNvSpPr>
            <a:spLocks noGrp="1"/>
          </p:cNvSpPr>
          <p:nvPr>
            <p:ph type="sldNum" sz="quarter" idx="10"/>
          </p:nvPr>
        </p:nvSpPr>
        <p:spPr/>
        <p:txBody>
          <a:bodyPr/>
          <a:lstStyle/>
          <a:p>
            <a:fld id="{C56F9EFE-66E5-EA4C-AC26-3C7EAC8AFC15}" type="slidenum">
              <a:rPr lang="en-US" smtClean="0"/>
              <a:t>27</a:t>
            </a:fld>
            <a:endParaRPr lang="en-US"/>
          </a:p>
        </p:txBody>
      </p:sp>
    </p:spTree>
    <p:extLst>
      <p:ext uri="{BB962C8B-B14F-4D97-AF65-F5344CB8AC3E}">
        <p14:creationId xmlns:p14="http://schemas.microsoft.com/office/powerpoint/2010/main" val="3821941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German Soldiers</a:t>
            </a:r>
            <a:r>
              <a:rPr lang="en-US" baseline="0"/>
              <a:t> marching into Stalingrad. </a:t>
            </a:r>
            <a:r>
              <a:rPr lang="en-US"/>
              <a:t>Source: Walther G</a:t>
            </a:r>
            <a:r>
              <a:rPr lang="en-US"/>
              <a:t>ünther.</a:t>
            </a:r>
            <a:endParaRPr lang="en-US"/>
          </a:p>
        </p:txBody>
      </p:sp>
      <p:sp>
        <p:nvSpPr>
          <p:cNvPr id="4" name="Slide Number Placeholder 3"/>
          <p:cNvSpPr>
            <a:spLocks noGrp="1"/>
          </p:cNvSpPr>
          <p:nvPr>
            <p:ph type="sldNum" sz="quarter" idx="10"/>
          </p:nvPr>
        </p:nvSpPr>
        <p:spPr/>
        <p:txBody>
          <a:bodyPr/>
          <a:lstStyle/>
          <a:p>
            <a:fld id="{F59574C3-3C20-46AF-9204-6F4DEDA77E37}" type="slidenum">
              <a:rPr lang="en-US"/>
              <a:pPr/>
              <a:t>6</a:t>
            </a:fld>
            <a:endParaRPr lang="en-US"/>
          </a:p>
        </p:txBody>
      </p:sp>
    </p:spTree>
    <p:extLst>
      <p:ext uri="{BB962C8B-B14F-4D97-AF65-F5344CB8AC3E}">
        <p14:creationId xmlns:p14="http://schemas.microsoft.com/office/powerpoint/2010/main" val="3832800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Source: </a:t>
            </a:r>
            <a:r>
              <a:rPr lang="en-US" i="1" smtClean="0"/>
              <a:t>Economic</a:t>
            </a:r>
            <a:r>
              <a:rPr lang="en-US" i="1" baseline="0" smtClean="0"/>
              <a:t> Freedom of the World: 2012 Annual Report </a:t>
            </a:r>
            <a:r>
              <a:rPr lang="en-US" baseline="0" smtClean="0"/>
              <a:t>(2012). Internet page: freetheworld.com </a:t>
            </a:r>
            <a:endParaRPr lang="en-US"/>
          </a:p>
        </p:txBody>
      </p:sp>
      <p:sp>
        <p:nvSpPr>
          <p:cNvPr id="4" name="Slide Number Placeholder 3"/>
          <p:cNvSpPr>
            <a:spLocks noGrp="1"/>
          </p:cNvSpPr>
          <p:nvPr>
            <p:ph type="sldNum" sz="quarter" idx="10"/>
          </p:nvPr>
        </p:nvSpPr>
        <p:spPr/>
        <p:txBody>
          <a:bodyPr/>
          <a:lstStyle/>
          <a:p>
            <a:fld id="{F59574C3-3C20-46AF-9204-6F4DEDA77E37}" type="slidenum">
              <a:rPr lang="en-US" smtClean="0"/>
              <a:pPr/>
              <a:t>8</a:t>
            </a:fld>
            <a:endParaRPr lang="en-US"/>
          </a:p>
        </p:txBody>
      </p:sp>
    </p:spTree>
    <p:extLst>
      <p:ext uri="{BB962C8B-B14F-4D97-AF65-F5344CB8AC3E}">
        <p14:creationId xmlns:p14="http://schemas.microsoft.com/office/powerpoint/2010/main" val="4128492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t>Source: </a:t>
            </a:r>
            <a:r>
              <a:rPr lang="en-US" smtClean="0"/>
              <a:t>Source: </a:t>
            </a:r>
            <a:r>
              <a:rPr lang="en-US" i="1" smtClean="0"/>
              <a:t>Economic</a:t>
            </a:r>
            <a:r>
              <a:rPr lang="en-US" i="1" baseline="0" smtClean="0"/>
              <a:t> Freedom of the World: 2012 Annual Report </a:t>
            </a:r>
            <a:r>
              <a:rPr lang="en-US" baseline="0" smtClean="0"/>
              <a:t>(2012). Internet page: freetheworld.com </a:t>
            </a:r>
            <a:endParaRPr lang="en-US"/>
          </a:p>
          <a:p>
            <a:endParaRPr lang="en-US"/>
          </a:p>
        </p:txBody>
      </p:sp>
      <p:sp>
        <p:nvSpPr>
          <p:cNvPr id="4" name="Slide Number Placeholder 3"/>
          <p:cNvSpPr>
            <a:spLocks noGrp="1"/>
          </p:cNvSpPr>
          <p:nvPr>
            <p:ph type="sldNum" sz="quarter" idx="10"/>
          </p:nvPr>
        </p:nvSpPr>
        <p:spPr/>
        <p:txBody>
          <a:bodyPr/>
          <a:lstStyle/>
          <a:p>
            <a:fld id="{F59574C3-3C20-46AF-9204-6F4DEDA77E37}" type="slidenum">
              <a:rPr lang="en-US"/>
              <a:pPr/>
              <a:t>9</a:t>
            </a:fld>
            <a:endParaRPr lang="en-US"/>
          </a:p>
        </p:txBody>
      </p:sp>
    </p:spTree>
    <p:extLst>
      <p:ext uri="{BB962C8B-B14F-4D97-AF65-F5344CB8AC3E}">
        <p14:creationId xmlns:p14="http://schemas.microsoft.com/office/powerpoint/2010/main" val="638121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Heimild: World Economic Outlook Database, October 2012. Heimasíða Alþjóðagjaldeyrissjóðsins: www.imf.org</a:t>
            </a:r>
            <a:endParaRPr lang="en-US"/>
          </a:p>
        </p:txBody>
      </p:sp>
      <p:sp>
        <p:nvSpPr>
          <p:cNvPr id="4" name="Slide Number Placeholder 3"/>
          <p:cNvSpPr>
            <a:spLocks noGrp="1"/>
          </p:cNvSpPr>
          <p:nvPr>
            <p:ph type="sldNum" sz="quarter" idx="10"/>
          </p:nvPr>
        </p:nvSpPr>
        <p:spPr/>
        <p:txBody>
          <a:bodyPr/>
          <a:lstStyle/>
          <a:p>
            <a:fld id="{F59574C3-3C20-46AF-9204-6F4DEDA77E37}" type="slidenum">
              <a:rPr lang="en-US" smtClean="0"/>
              <a:pPr/>
              <a:t>10</a:t>
            </a:fld>
            <a:endParaRPr lang="en-US"/>
          </a:p>
        </p:txBody>
      </p:sp>
    </p:spTree>
    <p:extLst>
      <p:ext uri="{BB962C8B-B14F-4D97-AF65-F5344CB8AC3E}">
        <p14:creationId xmlns:p14="http://schemas.microsoft.com/office/powerpoint/2010/main" val="3884553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Sourcesr: Canadian data </a:t>
            </a:r>
            <a:r>
              <a:rPr lang="en-US" baseline="0" dirty="0" err="1" smtClean="0"/>
              <a:t>(Table A.34 gross domestic product per capita, provinces and territories, in current dollars)</a:t>
            </a:r>
            <a:r>
              <a:rPr lang="en-US" baseline="0" dirty="0" smtClean="0"/>
              <a:t> </a:t>
            </a:r>
            <a:r>
              <a:rPr lang="en-US" baseline="0" dirty="0" err="1" smtClean="0"/>
              <a:t>from </a:t>
            </a:r>
            <a:r>
              <a:rPr lang="en-US" baseline="0" dirty="0" smtClean="0"/>
              <a:t>Canada Statistics </a:t>
            </a:r>
            <a:r>
              <a:rPr lang="en-US" baseline="0" dirty="0" err="1" smtClean="0"/>
              <a:t>for </a:t>
            </a:r>
            <a:r>
              <a:rPr lang="en-US" baseline="0" dirty="0" smtClean="0"/>
              <a:t>2009–2010. </a:t>
            </a:r>
            <a:r>
              <a:rPr lang="en-US" baseline="0" dirty="0" err="1" smtClean="0"/>
              <a:t>The data are in C$ which was then almost equal to US$</a:t>
            </a:r>
            <a:r>
              <a:rPr lang="en-US" baseline="0" dirty="0" smtClean="0"/>
              <a:t>. See www.statcan.gc.ca </a:t>
            </a:r>
            <a:r>
              <a:rPr lang="en-US" baseline="0" dirty="0" err="1" smtClean="0"/>
              <a:t>Data on Nordic countries from </a:t>
            </a:r>
            <a:r>
              <a:rPr lang="en-US" baseline="0" dirty="0" smtClean="0"/>
              <a:t>CIA World </a:t>
            </a:r>
            <a:r>
              <a:rPr lang="en-US" baseline="0" dirty="0" err="1" smtClean="0"/>
              <a:t>Factbook</a:t>
            </a:r>
            <a:r>
              <a:rPr lang="en-US" baseline="0" dirty="0" smtClean="0"/>
              <a:t> (GDP per Capita, PPP, USD) 2010. </a:t>
            </a:r>
            <a:r>
              <a:rPr lang="en-US" baseline="0" dirty="0" err="1" smtClean="0"/>
              <a:t>Data on states in the </a:t>
            </a:r>
            <a:r>
              <a:rPr lang="en-US" baseline="0" dirty="0" smtClean="0"/>
              <a:t>US frrom Avery, J.E., Siebeneck, T.P., og Tate, R.P. 2011. Gross Domestic Product by State. Advance Statistics for 2010 and Revised Statistics for 2007–2009. Price level 2010. Bureau of Economic Analysis. See www.bea.gov</a:t>
            </a:r>
            <a:endParaRPr lang="en-US" dirty="0"/>
          </a:p>
          <a:p>
            <a:endParaRPr lang="en-US"/>
          </a:p>
        </p:txBody>
      </p:sp>
      <p:sp>
        <p:nvSpPr>
          <p:cNvPr id="4" name="Slide Number Placeholder 3"/>
          <p:cNvSpPr>
            <a:spLocks noGrp="1"/>
          </p:cNvSpPr>
          <p:nvPr>
            <p:ph type="sldNum" sz="quarter" idx="10"/>
          </p:nvPr>
        </p:nvSpPr>
        <p:spPr/>
        <p:txBody>
          <a:bodyPr/>
          <a:lstStyle/>
          <a:p>
            <a:fld id="{C56F9EFE-66E5-EA4C-AC26-3C7EAC8AFC15}" type="slidenum">
              <a:rPr lang="en-US" smtClean="0"/>
              <a:t>11</a:t>
            </a:fld>
            <a:endParaRPr lang="en-US"/>
          </a:p>
        </p:txBody>
      </p:sp>
    </p:spTree>
    <p:extLst>
      <p:ext uri="{BB962C8B-B14F-4D97-AF65-F5344CB8AC3E}">
        <p14:creationId xmlns:p14="http://schemas.microsoft.com/office/powerpoint/2010/main" val="2132977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Sources: Data on the US and Sweden, OECD 2009.</a:t>
            </a:r>
            <a:r>
              <a:rPr lang="en-US" baseline="0"/>
              <a:t> </a:t>
            </a:r>
            <a:r>
              <a:rPr lang="en-US"/>
              <a:t>GDP per capita: US$, using current PPPs, in </a:t>
            </a:r>
            <a:r>
              <a:rPr lang="en-US" i="1"/>
              <a:t>OECD in Figures</a:t>
            </a:r>
            <a:r>
              <a:rPr lang="en-US" i="0"/>
              <a:t>.</a:t>
            </a:r>
            <a:r>
              <a:rPr lang="en-US" i="0" baseline="0"/>
              <a:t> Paris:</a:t>
            </a:r>
            <a:r>
              <a:rPr lang="en-US"/>
              <a:t> OECD Publishing. Data on Swedish-Americans, Sanandaj, Nima 2012.</a:t>
            </a:r>
            <a:r>
              <a:rPr lang="en-US" baseline="0"/>
              <a:t> </a:t>
            </a:r>
            <a:r>
              <a:rPr lang="en-US" i="1" baseline="0"/>
              <a:t>The surprising ingredients of Swedish success — free markets and social cohesion</a:t>
            </a:r>
            <a:r>
              <a:rPr lang="en-US" baseline="0"/>
              <a:t>. London: Institute of Economic Affairs, 21. </a:t>
            </a:r>
            <a:endParaRPr lang="en-US"/>
          </a:p>
        </p:txBody>
      </p:sp>
      <p:sp>
        <p:nvSpPr>
          <p:cNvPr id="4" name="Slide Number Placeholder 3"/>
          <p:cNvSpPr>
            <a:spLocks noGrp="1"/>
          </p:cNvSpPr>
          <p:nvPr>
            <p:ph type="sldNum" sz="quarter" idx="10"/>
          </p:nvPr>
        </p:nvSpPr>
        <p:spPr/>
        <p:txBody>
          <a:bodyPr/>
          <a:lstStyle/>
          <a:p>
            <a:fld id="{C56F9EFE-66E5-EA4C-AC26-3C7EAC8AFC15}" type="slidenum">
              <a:rPr lang="en-US" smtClean="0"/>
              <a:t>12</a:t>
            </a:fld>
            <a:endParaRPr lang="en-US"/>
          </a:p>
        </p:txBody>
      </p:sp>
    </p:spTree>
    <p:extLst>
      <p:ext uri="{BB962C8B-B14F-4D97-AF65-F5344CB8AC3E}">
        <p14:creationId xmlns:p14="http://schemas.microsoft.com/office/powerpoint/2010/main" val="1995019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 Revenue</a:t>
            </a:r>
            <a:r>
              <a:rPr lang="en-US" baseline="0"/>
              <a:t> Statistics. OECD.</a:t>
            </a:r>
            <a:endParaRPr lang="en-US"/>
          </a:p>
        </p:txBody>
      </p:sp>
      <p:sp>
        <p:nvSpPr>
          <p:cNvPr id="4" name="Slide Number Placeholder 3"/>
          <p:cNvSpPr>
            <a:spLocks noGrp="1"/>
          </p:cNvSpPr>
          <p:nvPr>
            <p:ph type="sldNum" sz="quarter" idx="10"/>
          </p:nvPr>
        </p:nvSpPr>
        <p:spPr/>
        <p:txBody>
          <a:bodyPr/>
          <a:lstStyle/>
          <a:p>
            <a:fld id="{C56F9EFE-66E5-EA4C-AC26-3C7EAC8AFC15}" type="slidenum">
              <a:rPr lang="en-US" smtClean="0"/>
              <a:t>17</a:t>
            </a:fld>
            <a:endParaRPr lang="en-US"/>
          </a:p>
        </p:txBody>
      </p:sp>
    </p:spTree>
    <p:extLst>
      <p:ext uri="{BB962C8B-B14F-4D97-AF65-F5344CB8AC3E}">
        <p14:creationId xmlns:p14="http://schemas.microsoft.com/office/powerpoint/2010/main" val="2238112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Source: Edward C. Prescott 2007. The Modern Theory of Aggregate Labor Supply and the Consquences of Taxes. In Hannes H. Gissurarson and Tryggvi Thor Herbertsson eds., </a:t>
            </a:r>
            <a:r>
              <a:rPr lang="en-US" sz="1200" i="1" kern="1200">
                <a:solidFill>
                  <a:schemeClr val="tx1"/>
                </a:solidFill>
                <a:effectLst/>
                <a:latin typeface="+mn-lt"/>
                <a:ea typeface="+mn-ea"/>
                <a:cs typeface="+mn-cs"/>
              </a:rPr>
              <a:t>Cutting Taxes to Increase Prosperity</a:t>
            </a:r>
            <a:r>
              <a:rPr lang="en-US" sz="1200" kern="1200">
                <a:solidFill>
                  <a:schemeClr val="tx1"/>
                </a:solidFill>
                <a:effectLst/>
                <a:latin typeface="+mn-lt"/>
                <a:ea typeface="+mn-ea"/>
                <a:cs typeface="+mn-cs"/>
              </a:rPr>
              <a:t>. Reykjavik: RSE.</a:t>
            </a:r>
          </a:p>
        </p:txBody>
      </p:sp>
      <p:sp>
        <p:nvSpPr>
          <p:cNvPr id="4" name="Slide Number Placeholder 3"/>
          <p:cNvSpPr>
            <a:spLocks noGrp="1"/>
          </p:cNvSpPr>
          <p:nvPr>
            <p:ph type="sldNum" sz="quarter" idx="10"/>
          </p:nvPr>
        </p:nvSpPr>
        <p:spPr/>
        <p:txBody>
          <a:bodyPr/>
          <a:lstStyle/>
          <a:p>
            <a:fld id="{C56F9EFE-66E5-EA4C-AC26-3C7EAC8AFC15}" type="slidenum">
              <a:rPr lang="en-US" smtClean="0"/>
              <a:t>18</a:t>
            </a:fld>
            <a:endParaRPr lang="en-US"/>
          </a:p>
        </p:txBody>
      </p:sp>
    </p:spTree>
    <p:extLst>
      <p:ext uri="{BB962C8B-B14F-4D97-AF65-F5344CB8AC3E}">
        <p14:creationId xmlns:p14="http://schemas.microsoft.com/office/powerpoint/2010/main" val="2089756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s-I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s-IS"/>
              <a:t>Click to edit Master subtitle style</a:t>
            </a:r>
            <a:endParaRPr lang="en-US"/>
          </a:p>
        </p:txBody>
      </p:sp>
      <p:sp>
        <p:nvSpPr>
          <p:cNvPr id="4" name="Date Placeholder 3"/>
          <p:cNvSpPr>
            <a:spLocks noGrp="1"/>
          </p:cNvSpPr>
          <p:nvPr>
            <p:ph type="dt" sz="half" idx="10"/>
          </p:nvPr>
        </p:nvSpPr>
        <p:spPr/>
        <p:txBody>
          <a:bodyPr/>
          <a:lstStyle/>
          <a:p>
            <a:fld id="{B92940CF-5D0C-4120-916D-F436FDBE728E}" type="datetimeFigureOut">
              <a:rPr lang="is-IS"/>
              <a:pPr/>
              <a:t>4/2/13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6F6DBA-7FB2-4D93-B2DE-0E392C47FCF7}" type="slidenum">
              <a: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US"/>
          </a:p>
        </p:txBody>
      </p:sp>
      <p:sp>
        <p:nvSpPr>
          <p:cNvPr id="4" name="Date Placeholder 3"/>
          <p:cNvSpPr>
            <a:spLocks noGrp="1"/>
          </p:cNvSpPr>
          <p:nvPr>
            <p:ph type="dt" sz="half" idx="10"/>
          </p:nvPr>
        </p:nvSpPr>
        <p:spPr/>
        <p:txBody>
          <a:bodyPr/>
          <a:lstStyle/>
          <a:p>
            <a:fld id="{B92940CF-5D0C-4120-916D-F436FDBE728E}" type="datetimeFigureOut">
              <a:rPr lang="is-IS"/>
              <a:pPr/>
              <a:t>4/2/13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6F6DBA-7FB2-4D93-B2DE-0E392C47FCF7}" type="slidenum">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s-I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US"/>
          </a:p>
        </p:txBody>
      </p:sp>
      <p:sp>
        <p:nvSpPr>
          <p:cNvPr id="4" name="Date Placeholder 3"/>
          <p:cNvSpPr>
            <a:spLocks noGrp="1"/>
          </p:cNvSpPr>
          <p:nvPr>
            <p:ph type="dt" sz="half" idx="10"/>
          </p:nvPr>
        </p:nvSpPr>
        <p:spPr/>
        <p:txBody>
          <a:bodyPr/>
          <a:lstStyle/>
          <a:p>
            <a:fld id="{B92940CF-5D0C-4120-916D-F436FDBE728E}" type="datetimeFigureOut">
              <a:rPr lang="is-IS"/>
              <a:pPr/>
              <a:t>4/2/13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6F6DBA-7FB2-4D93-B2DE-0E392C47FCF7}" type="slidenum">
              <a: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is-IS"/>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488042AD-965D-4E2B-89C3-BE857AF9CF68}" type="slidenum">
              <a:rPr lang="en-US"/>
              <a:pPr/>
              <a:t>‹#›</a:t>
            </a:fld>
            <a:endParaRPr lang="en-US"/>
          </a:p>
        </p:txBody>
      </p:sp>
    </p:spTree>
    <p:extLst>
      <p:ext uri="{BB962C8B-B14F-4D97-AF65-F5344CB8AC3E}">
        <p14:creationId xmlns:p14="http://schemas.microsoft.com/office/powerpoint/2010/main" val="1168758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a:t>Click to edit Master title style</a:t>
            </a:r>
            <a:endParaRPr lang="en-US"/>
          </a:p>
        </p:txBody>
      </p:sp>
      <p:sp>
        <p:nvSpPr>
          <p:cNvPr id="3" name="Content Placeholder 2"/>
          <p:cNvSpPr>
            <a:spLocks noGrp="1"/>
          </p:cNvSpPr>
          <p:nvPr>
            <p:ph idx="1"/>
          </p:nvPr>
        </p:nvSpPr>
        <p:spPr/>
        <p:txBody>
          <a:bodyPr/>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US"/>
          </a:p>
        </p:txBody>
      </p:sp>
      <p:sp>
        <p:nvSpPr>
          <p:cNvPr id="4" name="Date Placeholder 3"/>
          <p:cNvSpPr>
            <a:spLocks noGrp="1"/>
          </p:cNvSpPr>
          <p:nvPr>
            <p:ph type="dt" sz="half" idx="10"/>
          </p:nvPr>
        </p:nvSpPr>
        <p:spPr/>
        <p:txBody>
          <a:bodyPr/>
          <a:lstStyle/>
          <a:p>
            <a:fld id="{B92940CF-5D0C-4120-916D-F436FDBE728E}" type="datetimeFigureOut">
              <a:rPr lang="is-IS"/>
              <a:pPr/>
              <a:t>4/2/13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6F6DBA-7FB2-4D93-B2DE-0E392C47FCF7}" type="slidenum">
              <a: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s-I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s-IS"/>
              <a:t>Click to edit Master text styles</a:t>
            </a:r>
          </a:p>
        </p:txBody>
      </p:sp>
      <p:sp>
        <p:nvSpPr>
          <p:cNvPr id="4" name="Date Placeholder 3"/>
          <p:cNvSpPr>
            <a:spLocks noGrp="1"/>
          </p:cNvSpPr>
          <p:nvPr>
            <p:ph type="dt" sz="half" idx="10"/>
          </p:nvPr>
        </p:nvSpPr>
        <p:spPr/>
        <p:txBody>
          <a:bodyPr/>
          <a:lstStyle/>
          <a:p>
            <a:fld id="{B92940CF-5D0C-4120-916D-F436FDBE728E}" type="datetimeFigureOut">
              <a:rPr lang="is-IS"/>
              <a:pPr/>
              <a:t>4/2/13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6F6DBA-7FB2-4D93-B2DE-0E392C47FCF7}" type="slidenum">
              <a: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US"/>
          </a:p>
        </p:txBody>
      </p:sp>
      <p:sp>
        <p:nvSpPr>
          <p:cNvPr id="5" name="Date Placeholder 4"/>
          <p:cNvSpPr>
            <a:spLocks noGrp="1"/>
          </p:cNvSpPr>
          <p:nvPr>
            <p:ph type="dt" sz="half" idx="10"/>
          </p:nvPr>
        </p:nvSpPr>
        <p:spPr/>
        <p:txBody>
          <a:bodyPr/>
          <a:lstStyle/>
          <a:p>
            <a:fld id="{B92940CF-5D0C-4120-916D-F436FDBE728E}" type="datetimeFigureOut">
              <a:rPr lang="is-IS"/>
              <a:pPr/>
              <a:t>4/2/13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6F6DBA-7FB2-4D93-B2DE-0E392C47FCF7}" type="slidenum">
              <a: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s-I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s-I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s-I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US"/>
          </a:p>
        </p:txBody>
      </p:sp>
      <p:sp>
        <p:nvSpPr>
          <p:cNvPr id="7" name="Date Placeholder 6"/>
          <p:cNvSpPr>
            <a:spLocks noGrp="1"/>
          </p:cNvSpPr>
          <p:nvPr>
            <p:ph type="dt" sz="half" idx="10"/>
          </p:nvPr>
        </p:nvSpPr>
        <p:spPr/>
        <p:txBody>
          <a:bodyPr/>
          <a:lstStyle/>
          <a:p>
            <a:fld id="{B92940CF-5D0C-4120-916D-F436FDBE728E}" type="datetimeFigureOut">
              <a:rPr lang="is-IS"/>
              <a:pPr/>
              <a:t>4/2/13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6F6DBA-7FB2-4D93-B2DE-0E392C47FCF7}" type="slidenum">
              <a: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a:t>Click to edit Master title style</a:t>
            </a:r>
            <a:endParaRPr lang="en-US"/>
          </a:p>
        </p:txBody>
      </p:sp>
      <p:sp>
        <p:nvSpPr>
          <p:cNvPr id="3" name="Date Placeholder 2"/>
          <p:cNvSpPr>
            <a:spLocks noGrp="1"/>
          </p:cNvSpPr>
          <p:nvPr>
            <p:ph type="dt" sz="half" idx="10"/>
          </p:nvPr>
        </p:nvSpPr>
        <p:spPr/>
        <p:txBody>
          <a:bodyPr/>
          <a:lstStyle/>
          <a:p>
            <a:fld id="{B92940CF-5D0C-4120-916D-F436FDBE728E}" type="datetimeFigureOut">
              <a:rPr lang="is-IS"/>
              <a:pPr/>
              <a:t>4/2/13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6F6DBA-7FB2-4D93-B2DE-0E392C47FCF7}" type="slidenum">
              <a: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940CF-5D0C-4120-916D-F436FDBE728E}" type="datetimeFigureOut">
              <a:rPr lang="is-IS"/>
              <a:pPr/>
              <a:t>4/2/13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6F6DBA-7FB2-4D93-B2DE-0E392C47FCF7}" type="slidenum">
              <a: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s-I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s-IS"/>
              <a:t>Click to edit Master text styles</a:t>
            </a:r>
          </a:p>
        </p:txBody>
      </p:sp>
      <p:sp>
        <p:nvSpPr>
          <p:cNvPr id="5" name="Date Placeholder 4"/>
          <p:cNvSpPr>
            <a:spLocks noGrp="1"/>
          </p:cNvSpPr>
          <p:nvPr>
            <p:ph type="dt" sz="half" idx="10"/>
          </p:nvPr>
        </p:nvSpPr>
        <p:spPr/>
        <p:txBody>
          <a:bodyPr/>
          <a:lstStyle/>
          <a:p>
            <a:fld id="{B92940CF-5D0C-4120-916D-F436FDBE728E}" type="datetimeFigureOut">
              <a:rPr lang="is-IS"/>
              <a:pPr/>
              <a:t>4/2/13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6F6DBA-7FB2-4D93-B2DE-0E392C47FCF7}" type="slidenum">
              <a: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s-I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s-IS"/>
              <a:t>Click to edit Master text styles</a:t>
            </a:r>
          </a:p>
        </p:txBody>
      </p:sp>
      <p:sp>
        <p:nvSpPr>
          <p:cNvPr id="5" name="Date Placeholder 4"/>
          <p:cNvSpPr>
            <a:spLocks noGrp="1"/>
          </p:cNvSpPr>
          <p:nvPr>
            <p:ph type="dt" sz="half" idx="10"/>
          </p:nvPr>
        </p:nvSpPr>
        <p:spPr/>
        <p:txBody>
          <a:bodyPr/>
          <a:lstStyle/>
          <a:p>
            <a:fld id="{B92940CF-5D0C-4120-916D-F436FDBE728E}" type="datetimeFigureOut">
              <a:rPr lang="is-IS"/>
              <a:pPr/>
              <a:t>4/2/13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6F6DBA-7FB2-4D93-B2DE-0E392C47FCF7}" type="slidenum">
              <a: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s-I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2940CF-5D0C-4120-916D-F436FDBE728E}" type="datetimeFigureOut">
              <a:rPr lang="is-IS"/>
              <a:pPr/>
              <a:t>4/2/13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6F6DBA-7FB2-4D93-B2DE-0E392C47FCF7}" type="slidenum">
              <a: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chart" Target="../charts/chart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chart" Target="../charts/chart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chart" Target="../charts/chart8.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chart" Target="../charts/chart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chart" Target="../charts/chart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chart" Target="../charts/chart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chart" Target="../charts/chart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chart" Target="../charts/chart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chart" Target="../charts/chart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chart" Target="../charts/chart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chart" Target="../charts/chart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906889"/>
            <a:ext cx="7772400" cy="2060222"/>
          </a:xfrm>
        </p:spPr>
        <p:txBody>
          <a:bodyPr>
            <a:normAutofit fontScale="90000"/>
          </a:bodyPr>
          <a:lstStyle/>
          <a:p>
            <a:r>
              <a:rPr lang="is-IS" altLang="ja-JP" sz="4000" dirty="0">
                <a:ea typeface="ヒラギノ角ゴ Pro W3" charset="-128"/>
                <a:cs typeface="ヒラギノ角ゴ Pro W3" charset="-128"/>
              </a:rPr>
              <a:t>Making the Invisible Hand Visible:</a:t>
            </a:r>
            <a:br>
              <a:rPr lang="is-IS" altLang="ja-JP" sz="4000" dirty="0">
                <a:ea typeface="ヒラギノ角ゴ Pro W3" charset="-128"/>
                <a:cs typeface="ヒラギノ角ゴ Pro W3" charset="-128"/>
              </a:rPr>
            </a:br>
            <a:r>
              <a:rPr lang="is-IS" altLang="ja-JP" sz="3100" dirty="0">
                <a:ea typeface="ヒラギノ角ゴ Pro W3" charset="-128"/>
                <a:cs typeface="ヒラギノ角ゴ Pro W3" charset="-128"/>
              </a:rPr>
              <a:t>Reflections on the Political Economy of Freedom</a:t>
            </a:r>
            <a:r>
              <a:rPr lang="is-IS" altLang="ja-JP" dirty="0">
                <a:ea typeface="ヒラギノ角ゴ Pro W3" charset="-128"/>
                <a:cs typeface="ヒラギノ角ゴ Pro W3" charset="-128"/>
              </a:rPr>
              <a:t/>
            </a:r>
            <a:br>
              <a:rPr lang="is-IS" altLang="ja-JP" dirty="0">
                <a:ea typeface="ヒラギノ角ゴ Pro W3" charset="-128"/>
                <a:cs typeface="ヒラギノ角ゴ Pro W3" charset="-128"/>
              </a:rPr>
            </a:br>
            <a:endParaRPr lang="is-IS" dirty="0"/>
          </a:p>
        </p:txBody>
      </p:sp>
      <p:sp>
        <p:nvSpPr>
          <p:cNvPr id="2051" name="Rectangle 3"/>
          <p:cNvSpPr>
            <a:spLocks noGrp="1" noChangeArrowheads="1"/>
          </p:cNvSpPr>
          <p:nvPr>
            <p:ph type="subTitle" idx="1"/>
          </p:nvPr>
        </p:nvSpPr>
        <p:spPr>
          <a:xfrm>
            <a:off x="1371600" y="4699000"/>
            <a:ext cx="6400800" cy="1382889"/>
          </a:xfrm>
        </p:spPr>
        <p:txBody>
          <a:bodyPr>
            <a:normAutofit/>
          </a:bodyPr>
          <a:lstStyle/>
          <a:p>
            <a:r>
              <a:rPr lang="is-IS" sz="2400" dirty="0" smtClean="0"/>
              <a:t>Professor Hannes H. Gissurarson</a:t>
            </a:r>
            <a:endParaRPr lang="is-IS" sz="2400" dirty="0"/>
          </a:p>
          <a:p>
            <a:r>
              <a:rPr lang="is-IS" sz="2400" dirty="0" smtClean="0"/>
              <a:t>Porto Alegre 9 April 2013</a:t>
            </a:r>
            <a:endParaRPr lang="is-IS" sz="2400" dirty="0"/>
          </a:p>
        </p:txBody>
      </p:sp>
      <p:pic>
        <p:nvPicPr>
          <p:cNvPr id="2" name="Picture 1" descr="50aa69e3e4b0726ad3f3b9f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3636" y="923636"/>
            <a:ext cx="4755601" cy="16163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The Four Chinese Economies </a:t>
            </a:r>
            <a:r>
              <a:rPr lang="en-US" dirty="0" smtClean="0"/>
              <a:t>2011</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4168313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9266261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Seven Nordic economies 2010</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5136411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620917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Swedes in Different Economies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3570747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812095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Capitalism still alive and kicking!</a:t>
            </a:r>
            <a:endParaRPr lang="en-US"/>
          </a:p>
        </p:txBody>
      </p:sp>
      <p:sp>
        <p:nvSpPr>
          <p:cNvPr id="5" name="Content Placeholder 4"/>
          <p:cNvSpPr>
            <a:spLocks noGrp="1"/>
          </p:cNvSpPr>
          <p:nvPr>
            <p:ph idx="1"/>
          </p:nvPr>
        </p:nvSpPr>
        <p:spPr/>
        <p:txBody>
          <a:bodyPr>
            <a:normAutofit fontScale="92500" lnSpcReduction="20000"/>
          </a:bodyPr>
          <a:lstStyle/>
          <a:p>
            <a:r>
              <a:rPr lang="en-US"/>
              <a:t>I</a:t>
            </a:r>
            <a:r>
              <a:rPr lang="en-US" smtClean="0"/>
              <a:t>nternational financial crisis reminded us that capitalism is subject to fluctuations, such as credit bubbles which inevitably burst</a:t>
            </a:r>
          </a:p>
          <a:p>
            <a:r>
              <a:rPr lang="en-US" smtClean="0"/>
              <a:t>But so is government: Lenin, Stalin, Hitler, Mao turned lives upside down</a:t>
            </a:r>
          </a:p>
          <a:p>
            <a:r>
              <a:rPr lang="en-US"/>
              <a:t>Government made matter worse</a:t>
            </a:r>
            <a:r>
              <a:rPr lang="en-US" smtClean="0"/>
              <a:t>: subprime loans in US; low interest rates in US; Basel rules underestimating risks from mortgages and government bonds</a:t>
            </a:r>
          </a:p>
          <a:p>
            <a:r>
              <a:rPr lang="en-US"/>
              <a:t>New financial techniques </a:t>
            </a:r>
            <a:r>
              <a:rPr lang="en-US" i="1"/>
              <a:t>obscuring</a:t>
            </a:r>
            <a:r>
              <a:rPr lang="en-US"/>
              <a:t> risks instead of </a:t>
            </a:r>
            <a:r>
              <a:rPr lang="en-US" i="1"/>
              <a:t>spreading</a:t>
            </a:r>
            <a:r>
              <a:rPr lang="en-US"/>
              <a:t> them</a:t>
            </a:r>
            <a:endParaRPr lang="en-US" smtClean="0"/>
          </a:p>
        </p:txBody>
      </p:sp>
    </p:spTree>
    <p:extLst>
      <p:ext uri="{BB962C8B-B14F-4D97-AF65-F5344CB8AC3E}">
        <p14:creationId xmlns:p14="http://schemas.microsoft.com/office/powerpoint/2010/main" val="175297105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Moral Hazard of Banking</a:t>
            </a:r>
          </a:p>
        </p:txBody>
      </p:sp>
      <p:pic>
        <p:nvPicPr>
          <p:cNvPr id="4" name="Content Placeholder 3" descr="fannie-freddie.jpg"/>
          <p:cNvPicPr>
            <a:picLocks noGrp="1" noChangeAspect="1"/>
          </p:cNvPicPr>
          <p:nvPr>
            <p:ph idx="1"/>
          </p:nvPr>
        </p:nvPicPr>
        <p:blipFill>
          <a:blip r:embed="rId2">
            <a:extLst>
              <a:ext uri="{28A0092B-C50C-407E-A947-70E740481C1C}">
                <a14:useLocalDpi xmlns:a14="http://schemas.microsoft.com/office/drawing/2010/main" val="0"/>
              </a:ext>
            </a:extLst>
          </a:blip>
          <a:srcRect l="-13277" r="-13277"/>
          <a:stretch>
            <a:fillRect/>
          </a:stretch>
        </p:blipFill>
        <p:spPr/>
      </p:pic>
    </p:spTree>
    <p:extLst>
      <p:ext uri="{BB962C8B-B14F-4D97-AF65-F5344CB8AC3E}">
        <p14:creationId xmlns:p14="http://schemas.microsoft.com/office/powerpoint/2010/main" val="327883143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Unseen about Tax Revenue</a:t>
            </a:r>
          </a:p>
        </p:txBody>
      </p:sp>
      <p:sp>
        <p:nvSpPr>
          <p:cNvPr id="3" name="Content Placeholder 2"/>
          <p:cNvSpPr>
            <a:spLocks noGrp="1"/>
          </p:cNvSpPr>
          <p:nvPr>
            <p:ph idx="1"/>
          </p:nvPr>
        </p:nvSpPr>
        <p:spPr/>
        <p:txBody>
          <a:bodyPr/>
          <a:lstStyle/>
          <a:p>
            <a:r>
              <a:rPr lang="en-US"/>
              <a:t>Tax revenue does not necessarily increase with the tax rate (Laffer Curve)</a:t>
            </a:r>
          </a:p>
          <a:p>
            <a:r>
              <a:rPr lang="en-US"/>
              <a:t>With higher tax rates, people work less, switch over to untaxed activities, flee into the underground economy, invest less</a:t>
            </a:r>
          </a:p>
          <a:p>
            <a:r>
              <a:rPr lang="en-US"/>
              <a:t>By over-taxing, government loses revenue</a:t>
            </a:r>
          </a:p>
          <a:p>
            <a:r>
              <a:rPr lang="en-US"/>
              <a:t>Switzerland and Sweden: almost same tax revenue per capita, but different tax rates</a:t>
            </a:r>
          </a:p>
        </p:txBody>
      </p:sp>
    </p:spTree>
    <p:extLst>
      <p:ext uri="{BB962C8B-B14F-4D97-AF65-F5344CB8AC3E}">
        <p14:creationId xmlns:p14="http://schemas.microsoft.com/office/powerpoint/2010/main" val="110521934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Laffer Curve: Useful Simplification</a:t>
            </a:r>
          </a:p>
        </p:txBody>
      </p:sp>
      <p:graphicFrame>
        <p:nvGraphicFramePr>
          <p:cNvPr id="4" name="Chart Placeholder 3"/>
          <p:cNvGraphicFramePr>
            <a:graphicFrameLocks noGrp="1"/>
          </p:cNvGraphicFramePr>
          <p:nvPr>
            <p:ph type="chart" idx="1"/>
            <p:extLst>
              <p:ext uri="{D42A27DB-BD31-4B8C-83A1-F6EECF244321}">
                <p14:modId xmlns:p14="http://schemas.microsoft.com/office/powerpoint/2010/main" val="3345264567"/>
              </p:ext>
            </p:extLst>
          </p:nvPr>
        </p:nvGraphicFramePr>
        <p:xfrm>
          <a:off x="922338" y="1981200"/>
          <a:ext cx="7193482"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6762147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Switzerland, Sweden: Laffer Curve</a:t>
            </a:r>
          </a:p>
        </p:txBody>
      </p:sp>
      <p:graphicFrame>
        <p:nvGraphicFramePr>
          <p:cNvPr id="4" name="Chart Placeholder 3"/>
          <p:cNvGraphicFramePr>
            <a:graphicFrameLocks noGrp="1"/>
          </p:cNvGraphicFramePr>
          <p:nvPr>
            <p:ph type="chart" idx="1"/>
            <p:extLst>
              <p:ext uri="{D42A27DB-BD31-4B8C-83A1-F6EECF244321}">
                <p14:modId xmlns:p14="http://schemas.microsoft.com/office/powerpoint/2010/main" val="731100251"/>
              </p:ext>
            </p:extLst>
          </p:nvPr>
        </p:nvGraphicFramePr>
        <p:xfrm>
          <a:off x="685800" y="1981200"/>
          <a:ext cx="77724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5115976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Will to Work Depends on Tax Rates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5319333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386024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More Revenue with Lower Rate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639255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107388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Role of Political Economy</a:t>
            </a:r>
            <a:endParaRPr lang="en-US" dirty="0"/>
          </a:p>
        </p:txBody>
      </p:sp>
      <p:sp>
        <p:nvSpPr>
          <p:cNvPr id="3" name="Content Placeholder 2"/>
          <p:cNvSpPr>
            <a:spLocks noGrp="1"/>
          </p:cNvSpPr>
          <p:nvPr>
            <p:ph idx="1"/>
          </p:nvPr>
        </p:nvSpPr>
        <p:spPr/>
        <p:txBody>
          <a:bodyPr>
            <a:normAutofit lnSpcReduction="10000"/>
          </a:bodyPr>
          <a:lstStyle/>
          <a:p>
            <a:r>
              <a:rPr lang="en-US" dirty="0" err="1" smtClean="0"/>
              <a:t>To make the invisible hand visible, in other words to</a:t>
            </a:r>
            <a:r>
              <a:rPr lang="en-US" dirty="0" err="1"/>
              <a:t> explain:</a:t>
            </a:r>
          </a:p>
          <a:p>
            <a:pPr marL="514350" indent="-514350">
              <a:buFont typeface="+mj-lt"/>
              <a:buAutoNum type="arabicPeriod"/>
            </a:pPr>
            <a:r>
              <a:rPr lang="en-US" dirty="0" err="1" smtClean="0"/>
              <a:t>How one man’s gain needn’t be another man’s loss</a:t>
            </a:r>
          </a:p>
          <a:p>
            <a:pPr marL="514350" indent="-514350">
              <a:buFont typeface="+mj-lt"/>
              <a:buAutoNum type="arabicPeriod"/>
            </a:pPr>
            <a:r>
              <a:rPr lang="en-US" dirty="0" err="1" smtClean="0"/>
              <a:t>How order can emerge without anyone issuing orders; spontaneous coordination</a:t>
            </a:r>
          </a:p>
          <a:p>
            <a:r>
              <a:rPr lang="en-US" dirty="0" err="1"/>
              <a:t>Also to explain the state, especially unintended consequences of government actions</a:t>
            </a:r>
            <a:endParaRPr lang="en-US" dirty="0" err="1" smtClean="0"/>
          </a:p>
          <a:p>
            <a:endParaRPr lang="en-US" dirty="0" smtClean="0"/>
          </a:p>
        </p:txBody>
      </p:sp>
    </p:spTree>
    <p:extLst>
      <p:ext uri="{BB962C8B-B14F-4D97-AF65-F5344CB8AC3E}">
        <p14:creationId xmlns:p14="http://schemas.microsoft.com/office/powerpoint/2010/main" val="237139128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What is Unseen in Progressive Tax</a:t>
            </a:r>
          </a:p>
        </p:txBody>
      </p:sp>
      <p:sp>
        <p:nvSpPr>
          <p:cNvPr id="3" name="Content Placeholder 2"/>
          <p:cNvSpPr>
            <a:spLocks noGrp="1"/>
          </p:cNvSpPr>
          <p:nvPr>
            <p:ph idx="1"/>
          </p:nvPr>
        </p:nvSpPr>
        <p:spPr/>
        <p:txBody>
          <a:bodyPr>
            <a:normAutofit fontScale="92500" lnSpcReduction="10000"/>
          </a:bodyPr>
          <a:lstStyle/>
          <a:p>
            <a:r>
              <a:rPr lang="en-US"/>
              <a:t>Sound philosophical and economic arguments against progressive incomes tax</a:t>
            </a:r>
          </a:p>
          <a:p>
            <a:r>
              <a:rPr lang="en-US"/>
              <a:t>Not a tax on </a:t>
            </a:r>
            <a:r>
              <a:rPr lang="en-US" i="1"/>
              <a:t>being</a:t>
            </a:r>
            <a:r>
              <a:rPr lang="en-US"/>
              <a:t> rich, but on </a:t>
            </a:r>
            <a:r>
              <a:rPr lang="en-US" i="1"/>
              <a:t>becoming</a:t>
            </a:r>
            <a:r>
              <a:rPr lang="en-US"/>
              <a:t> rich</a:t>
            </a:r>
          </a:p>
          <a:p>
            <a:r>
              <a:rPr lang="en-US"/>
              <a:t>With flat tax, the rich contribute more $: 36% of high income more than on low income</a:t>
            </a:r>
          </a:p>
          <a:p>
            <a:r>
              <a:rPr lang="en-US"/>
              <a:t>Net tax = Gross tax – Public services and transfers</a:t>
            </a:r>
          </a:p>
          <a:p>
            <a:r>
              <a:rPr lang="en-US"/>
              <a:t>Since public transfers and services more or less equal for all, net flat incomes tax indeed progressive (higher proportion paid by rich)</a:t>
            </a:r>
          </a:p>
          <a:p>
            <a:endParaRPr lang="en-US"/>
          </a:p>
          <a:p>
            <a:endParaRPr lang="en-US"/>
          </a:p>
        </p:txBody>
      </p:sp>
    </p:spTree>
    <p:extLst>
      <p:ext uri="{BB962C8B-B14F-4D97-AF65-F5344CB8AC3E}">
        <p14:creationId xmlns:p14="http://schemas.microsoft.com/office/powerpoint/2010/main" val="95815685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Flat Incomes Tax: Net and Gross</a:t>
            </a: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1033954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4332812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Net Flat Incomes Tax Is Progressive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8928675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549771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Rectangle 2"/>
          <p:cNvSpPr>
            <a:spLocks noGrp="1" noChangeArrowheads="1"/>
          </p:cNvSpPr>
          <p:nvPr>
            <p:ph type="title"/>
          </p:nvPr>
        </p:nvSpPr>
        <p:spPr/>
        <p:txBody>
          <a:bodyPr/>
          <a:lstStyle/>
          <a:p>
            <a:r>
              <a:rPr lang="en-US"/>
              <a:t>Tax Rates, the Rich, and Revenue</a:t>
            </a:r>
          </a:p>
        </p:txBody>
      </p:sp>
      <p:sp>
        <p:nvSpPr>
          <p:cNvPr id="754691" name="Rectangle 3"/>
          <p:cNvSpPr>
            <a:spLocks noGrp="1" noChangeArrowheads="1"/>
          </p:cNvSpPr>
          <p:nvPr>
            <p:ph type="body" idx="1"/>
          </p:nvPr>
        </p:nvSpPr>
        <p:spPr/>
        <p:txBody>
          <a:bodyPr>
            <a:normAutofit/>
          </a:bodyPr>
          <a:lstStyle/>
          <a:p>
            <a:pPr>
              <a:lnSpc>
                <a:spcPct val="90000"/>
              </a:lnSpc>
            </a:pPr>
            <a:r>
              <a:rPr lang="en-US"/>
              <a:t>1980</a:t>
            </a:r>
          </a:p>
        </p:txBody>
      </p:sp>
      <p:sp>
        <p:nvSpPr>
          <p:cNvPr id="2" name="Content Placeholder 1"/>
          <p:cNvSpPr>
            <a:spLocks noGrp="1"/>
          </p:cNvSpPr>
          <p:nvPr>
            <p:ph sz="half" idx="2"/>
          </p:nvPr>
        </p:nvSpPr>
        <p:spPr/>
        <p:txBody>
          <a:bodyPr/>
          <a:lstStyle/>
          <a:p>
            <a:pPr>
              <a:lnSpc>
                <a:spcPct val="90000"/>
              </a:lnSpc>
            </a:pPr>
            <a:r>
              <a:rPr lang="en-US"/>
              <a:t>In 1980, there were 116,800 rich people in the US</a:t>
            </a:r>
          </a:p>
          <a:p>
            <a:pPr>
              <a:lnSpc>
                <a:spcPct val="90000"/>
              </a:lnSpc>
            </a:pPr>
            <a:r>
              <a:rPr lang="en-US"/>
              <a:t>Those rich people reported $36.2 billion of income to the IRS</a:t>
            </a:r>
          </a:p>
          <a:p>
            <a:pPr>
              <a:lnSpc>
                <a:spcPct val="90000"/>
              </a:lnSpc>
            </a:pPr>
            <a:r>
              <a:rPr lang="en-US"/>
              <a:t>They paid $19.0 billion of income tax to the federal government</a:t>
            </a:r>
          </a:p>
        </p:txBody>
      </p:sp>
      <p:sp>
        <p:nvSpPr>
          <p:cNvPr id="754692" name="Rectangle 4"/>
          <p:cNvSpPr>
            <a:spLocks noGrp="1" noChangeArrowheads="1"/>
          </p:cNvSpPr>
          <p:nvPr>
            <p:ph type="body" sz="quarter" idx="3"/>
          </p:nvPr>
        </p:nvSpPr>
        <p:spPr/>
        <p:txBody>
          <a:bodyPr>
            <a:normAutofit/>
          </a:bodyPr>
          <a:lstStyle/>
          <a:p>
            <a:pPr>
              <a:lnSpc>
                <a:spcPct val="90000"/>
              </a:lnSpc>
            </a:pPr>
            <a:r>
              <a:rPr lang="en-US"/>
              <a:t>1988</a:t>
            </a:r>
          </a:p>
        </p:txBody>
      </p:sp>
      <p:sp>
        <p:nvSpPr>
          <p:cNvPr id="3" name="Content Placeholder 2"/>
          <p:cNvSpPr>
            <a:spLocks noGrp="1"/>
          </p:cNvSpPr>
          <p:nvPr>
            <p:ph sz="quarter" idx="4"/>
          </p:nvPr>
        </p:nvSpPr>
        <p:spPr/>
        <p:txBody>
          <a:bodyPr/>
          <a:lstStyle/>
          <a:p>
            <a:pPr>
              <a:lnSpc>
                <a:spcPct val="90000"/>
              </a:lnSpc>
            </a:pPr>
            <a:r>
              <a:rPr lang="en-US"/>
              <a:t>By 1988, there were 723,700 rich people</a:t>
            </a:r>
          </a:p>
          <a:p>
            <a:pPr>
              <a:lnSpc>
                <a:spcPct val="90000"/>
              </a:lnSpc>
            </a:pPr>
            <a:r>
              <a:rPr lang="en-US"/>
              <a:t>Those rich people reported $353.0 billion of income to the IRS</a:t>
            </a:r>
          </a:p>
          <a:p>
            <a:pPr>
              <a:lnSpc>
                <a:spcPct val="90000"/>
              </a:lnSpc>
            </a:pPr>
            <a:r>
              <a:rPr lang="en-US"/>
              <a:t>They paid $99.7 billion of income tax to the federal government</a:t>
            </a:r>
          </a:p>
        </p:txBody>
      </p:sp>
    </p:spTree>
    <p:extLst>
      <p:ext uri="{BB962C8B-B14F-4D97-AF65-F5344CB8AC3E}">
        <p14:creationId xmlns:p14="http://schemas.microsoft.com/office/powerpoint/2010/main" val="1221188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More Rich People, Higher Revenue</a:t>
            </a: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4230379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945489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Distribution of Tax Burden, US 2000</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3716280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3613609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The Unseen Challenge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3618762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208260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Parting Ways: Australia and Argentina</a:t>
            </a: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9395986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729620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Slow Growth, Low Income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8947720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9123905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a:t>Maximize Growth, not Revenue</a:t>
            </a:r>
          </a:p>
        </p:txBody>
      </p:sp>
      <p:graphicFrame>
        <p:nvGraphicFramePr>
          <p:cNvPr id="4" name="Chart Placeholder 3"/>
          <p:cNvGraphicFramePr>
            <a:graphicFrameLocks noGrp="1"/>
          </p:cNvGraphicFramePr>
          <p:nvPr>
            <p:ph type="chart" idx="1"/>
            <p:extLst>
              <p:ext uri="{D42A27DB-BD31-4B8C-83A1-F6EECF244321}">
                <p14:modId xmlns:p14="http://schemas.microsoft.com/office/powerpoint/2010/main" val="1586435116"/>
              </p:ext>
            </p:extLst>
          </p:nvPr>
        </p:nvGraphicFramePr>
        <p:xfrm>
          <a:off x="922338" y="1981200"/>
          <a:ext cx="7193482"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9273007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Parable of Good Samaritan</a:t>
            </a:r>
          </a:p>
        </p:txBody>
      </p:sp>
      <p:sp>
        <p:nvSpPr>
          <p:cNvPr id="3" name="Content Placeholder 2"/>
          <p:cNvSpPr>
            <a:spLocks noGrp="1"/>
          </p:cNvSpPr>
          <p:nvPr>
            <p:ph idx="1"/>
          </p:nvPr>
        </p:nvSpPr>
        <p:spPr/>
        <p:txBody>
          <a:bodyPr>
            <a:normAutofit lnSpcReduction="10000"/>
          </a:bodyPr>
          <a:lstStyle/>
          <a:p>
            <a:r>
              <a:rPr lang="en-US"/>
              <a:t>Four overlooked lessons from the parable:</a:t>
            </a:r>
          </a:p>
          <a:p>
            <a:r>
              <a:rPr lang="en-US"/>
              <a:t>We need government to protect us from highwaymen</a:t>
            </a:r>
          </a:p>
          <a:p>
            <a:r>
              <a:rPr lang="en-US"/>
              <a:t>We cannot trust the intellectuals, the priest and the Levite</a:t>
            </a:r>
          </a:p>
          <a:p>
            <a:r>
              <a:rPr lang="en-US"/>
              <a:t>The Samaritan was a man of means; he could afford to help</a:t>
            </a:r>
          </a:p>
          <a:p>
            <a:r>
              <a:rPr lang="en-US"/>
              <a:t>He did good at his own expense, not that of his neighbours</a:t>
            </a:r>
          </a:p>
        </p:txBody>
      </p:sp>
    </p:spTree>
    <p:extLst>
      <p:ext uri="{BB962C8B-B14F-4D97-AF65-F5344CB8AC3E}">
        <p14:creationId xmlns:p14="http://schemas.microsoft.com/office/powerpoint/2010/main" val="243693035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Final comments</a:t>
            </a:r>
          </a:p>
        </p:txBody>
      </p:sp>
      <p:sp>
        <p:nvSpPr>
          <p:cNvPr id="4" name="Content Placeholder 3"/>
          <p:cNvSpPr>
            <a:spLocks noGrp="1"/>
          </p:cNvSpPr>
          <p:nvPr>
            <p:ph idx="1"/>
          </p:nvPr>
        </p:nvSpPr>
        <p:spPr/>
        <p:txBody>
          <a:bodyPr>
            <a:normAutofit lnSpcReduction="10000"/>
          </a:bodyPr>
          <a:lstStyle/>
          <a:p>
            <a:r>
              <a:rPr lang="en-US"/>
              <a:t>Was the revival of economic freedom a return to the pre-1914 world?</a:t>
            </a:r>
          </a:p>
          <a:p>
            <a:r>
              <a:rPr lang="en-US"/>
              <a:t>Two causes for optimism: new technology repeatedly proves pessimists wrong; more world trade, with the BRICs, creates wealth</a:t>
            </a:r>
          </a:p>
          <a:p>
            <a:r>
              <a:rPr lang="en-US"/>
              <a:t>Two causes for pessimism: the pre-1914 world did’nt have extensive welfare obligations (to those who do not create or contribute), and it had sound money, based on the gold standard</a:t>
            </a:r>
          </a:p>
        </p:txBody>
      </p:sp>
    </p:spTree>
    <p:extLst>
      <p:ext uri="{BB962C8B-B14F-4D97-AF65-F5344CB8AC3E}">
        <p14:creationId xmlns:p14="http://schemas.microsoft.com/office/powerpoint/2010/main" val="27126171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0aa69e3e4b0726ad3f3b9f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4109" y="1966768"/>
            <a:ext cx="5689600" cy="18161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Nature of the State</a:t>
            </a:r>
          </a:p>
        </p:txBody>
      </p:sp>
      <p:sp>
        <p:nvSpPr>
          <p:cNvPr id="3" name="Content Placeholder 2"/>
          <p:cNvSpPr>
            <a:spLocks noGrp="1"/>
          </p:cNvSpPr>
          <p:nvPr>
            <p:ph idx="1"/>
          </p:nvPr>
        </p:nvSpPr>
        <p:spPr/>
        <p:txBody>
          <a:bodyPr>
            <a:normAutofit fontScale="92500"/>
          </a:bodyPr>
          <a:lstStyle/>
          <a:p>
            <a:r>
              <a:rPr lang="en-US"/>
              <a:t>Hegel: State is “March of God through History”</a:t>
            </a:r>
          </a:p>
          <a:p>
            <a:r>
              <a:rPr lang="en-US"/>
              <a:t>Totalitarian 20</a:t>
            </a:r>
            <a:r>
              <a:rPr lang="en-US" baseline="30000"/>
              <a:t>th</a:t>
            </a:r>
            <a:r>
              <a:rPr lang="en-US"/>
              <a:t> Century: “March of the Devil through History”</a:t>
            </a:r>
          </a:p>
          <a:p>
            <a:r>
              <a:rPr lang="en-US"/>
              <a:t>The fantasy of the benevolent despot</a:t>
            </a:r>
          </a:p>
          <a:p>
            <a:r>
              <a:rPr lang="en-US"/>
              <a:t>Process, not end-of-state: power tends to corrupt, and absolute power corrupts absolutely</a:t>
            </a:r>
          </a:p>
          <a:p>
            <a:r>
              <a:rPr lang="en-US"/>
              <a:t>Process: people react to costs, produce less or more, depending on system </a:t>
            </a:r>
          </a:p>
        </p:txBody>
      </p:sp>
    </p:spTree>
    <p:extLst>
      <p:ext uri="{BB962C8B-B14F-4D97-AF65-F5344CB8AC3E}">
        <p14:creationId xmlns:p14="http://schemas.microsoft.com/office/powerpoint/2010/main" val="130342102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Invisible V</a:t>
            </a:r>
            <a:r>
              <a:rPr lang="en-US"/>
              <a:t>ictims of Totalitarian State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124521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5187137"/>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37 Million Soldiers Killed in Wars</a:t>
            </a:r>
          </a:p>
        </p:txBody>
      </p:sp>
      <p:pic>
        <p:nvPicPr>
          <p:cNvPr id="6" name="Content Placeholder 5" descr="Stalingrad.jpg"/>
          <p:cNvPicPr>
            <a:picLocks noGrp="1" noChangeAspect="1"/>
          </p:cNvPicPr>
          <p:nvPr>
            <p:ph idx="1"/>
          </p:nvPr>
        </p:nvPicPr>
        <p:blipFill>
          <a:blip r:embed="rId3">
            <a:extLst>
              <a:ext uri="{28A0092B-C50C-407E-A947-70E740481C1C}">
                <a14:useLocalDpi xmlns:a14="http://schemas.microsoft.com/office/drawing/2010/main" val="0"/>
              </a:ext>
            </a:extLst>
          </a:blip>
          <a:srcRect t="5232" b="5232"/>
          <a:stretch>
            <a:fillRect/>
          </a:stretch>
        </p:blipFill>
        <p:spPr/>
      </p:pic>
    </p:spTree>
    <p:extLst>
      <p:ext uri="{BB962C8B-B14F-4D97-AF65-F5344CB8AC3E}">
        <p14:creationId xmlns:p14="http://schemas.microsoft.com/office/powerpoint/2010/main" val="235192794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The B</a:t>
            </a:r>
            <a:r>
              <a:rPr lang="en-US" dirty="0" err="1" smtClean="0"/>
              <a:t>ig News: 21</a:t>
            </a:r>
            <a:r>
              <a:rPr lang="en-US" baseline="30000" dirty="0" err="1" smtClean="0"/>
              <a:t>st</a:t>
            </a:r>
            <a:r>
              <a:rPr lang="en-US" dirty="0" err="1" smtClean="0"/>
              <a:t> Century Capitalism</a:t>
            </a:r>
            <a:endParaRPr lang="en-US" dirty="0"/>
          </a:p>
        </p:txBody>
      </p:sp>
      <p:sp>
        <p:nvSpPr>
          <p:cNvPr id="3" name="Content Placeholder 2"/>
          <p:cNvSpPr>
            <a:spLocks noGrp="1"/>
          </p:cNvSpPr>
          <p:nvPr>
            <p:ph idx="1"/>
          </p:nvPr>
        </p:nvSpPr>
        <p:spPr/>
        <p:txBody>
          <a:bodyPr>
            <a:normAutofit lnSpcReduction="10000"/>
          </a:bodyPr>
          <a:lstStyle/>
          <a:p>
            <a:r>
              <a:rPr lang="en-US" dirty="0" err="1"/>
              <a:t>Not the financial crisis since </a:t>
            </a:r>
            <a:r>
              <a:rPr lang="en-US" dirty="0" smtClean="0"/>
              <a:t>2008</a:t>
            </a:r>
          </a:p>
          <a:p>
            <a:r>
              <a:rPr lang="en-US" dirty="0" err="1" smtClean="0"/>
              <a:t>The big news: BRIC countries, comprising almost half the earth’s population, joined the world economy, participating in international capitalism </a:t>
            </a:r>
          </a:p>
          <a:p>
            <a:r>
              <a:rPr lang="en-US" err="1" smtClean="0"/>
              <a:t>With economic growth, hundreds of millions migrating into middle class</a:t>
            </a:r>
            <a:endParaRPr lang="en-US" dirty="0" smtClean="0"/>
          </a:p>
          <a:p>
            <a:r>
              <a:rPr lang="en-US" dirty="0" err="1"/>
              <a:t>Economic freedom has on average not decreased, after a rapid earlier increase</a:t>
            </a:r>
            <a:endParaRPr lang="en-US" dirty="0" smtClean="0"/>
          </a:p>
        </p:txBody>
      </p:sp>
    </p:spTree>
    <p:extLst>
      <p:ext uri="{BB962C8B-B14F-4D97-AF65-F5344CB8AC3E}">
        <p14:creationId xmlns:p14="http://schemas.microsoft.com/office/powerpoint/2010/main" val="101108848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News of Capitalism’s Death Exaggerated</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16435653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549997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Economic Freedom in the BRICs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6701314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04086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7879</TotalTime>
  <Words>1462</Words>
  <Application>Microsoft Macintosh PowerPoint</Application>
  <PresentationFormat>On-screen Show (4:3)</PresentationFormat>
  <Paragraphs>146</Paragraphs>
  <Slides>31</Slides>
  <Notes>17</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Making the Invisible Hand Visible: Reflections on the Political Economy of Freedom </vt:lpstr>
      <vt:lpstr>Role of Political Economy</vt:lpstr>
      <vt:lpstr>Parable of Good Samaritan</vt:lpstr>
      <vt:lpstr>Nature of the State</vt:lpstr>
      <vt:lpstr>Invisible Victims of Totalitarian State</vt:lpstr>
      <vt:lpstr>37 Million Soldiers Killed in Wars</vt:lpstr>
      <vt:lpstr>The Big News: 21st Century Capitalism</vt:lpstr>
      <vt:lpstr>News of Capitalism’s Death Exaggerated</vt:lpstr>
      <vt:lpstr>Economic Freedom in the BRICs</vt:lpstr>
      <vt:lpstr>The Four Chinese Economies 2011</vt:lpstr>
      <vt:lpstr>Seven Nordic economies 2010</vt:lpstr>
      <vt:lpstr>Swedes in Different Economies</vt:lpstr>
      <vt:lpstr>Capitalism still alive and kicking!</vt:lpstr>
      <vt:lpstr>Moral Hazard of Banking</vt:lpstr>
      <vt:lpstr>What is Unseen about Tax Revenue</vt:lpstr>
      <vt:lpstr>Laffer Curve: Useful Simplification</vt:lpstr>
      <vt:lpstr>Switzerland, Sweden: Laffer Curve</vt:lpstr>
      <vt:lpstr>Will to Work Depends on Tax Rates</vt:lpstr>
      <vt:lpstr>More Revenue with Lower Rate</vt:lpstr>
      <vt:lpstr>What is Unseen in Progressive Tax</vt:lpstr>
      <vt:lpstr>Flat Incomes Tax: Net and Gross</vt:lpstr>
      <vt:lpstr>Net Flat Incomes Tax Is Progressive</vt:lpstr>
      <vt:lpstr>Tax Rates, the Rich, and Revenue</vt:lpstr>
      <vt:lpstr>More Rich People, Higher Revenue</vt:lpstr>
      <vt:lpstr>Distribution of Tax Burden, US 2000</vt:lpstr>
      <vt:lpstr>The Unseen Challenge</vt:lpstr>
      <vt:lpstr>Parting Ways: Australia and Argentina</vt:lpstr>
      <vt:lpstr>Slow Growth, Low Income</vt:lpstr>
      <vt:lpstr>Maximize Growth, not Revenue</vt:lpstr>
      <vt:lpstr>Final comments</vt:lpstr>
      <vt:lpstr>PowerPoint Presentation</vt:lpstr>
    </vt:vector>
  </TitlesOfParts>
  <Company>University of Iceland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Starfsmaður Háskóla Íslands</dc:creator>
  <cp:lastModifiedBy>Hannes H. Gissurarson</cp:lastModifiedBy>
  <cp:revision>325</cp:revision>
  <dcterms:created xsi:type="dcterms:W3CDTF">2012-10-12T16:24:43Z</dcterms:created>
  <dcterms:modified xsi:type="dcterms:W3CDTF">2013-04-03T07:21:02Z</dcterms:modified>
</cp:coreProperties>
</file>