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78" r:id="rId7"/>
    <p:sldId id="261" r:id="rId8"/>
    <p:sldId id="262" r:id="rId9"/>
    <p:sldId id="268" r:id="rId10"/>
    <p:sldId id="267" r:id="rId11"/>
    <p:sldId id="264" r:id="rId12"/>
    <p:sldId id="263" r:id="rId13"/>
    <p:sldId id="269" r:id="rId14"/>
    <p:sldId id="270" r:id="rId15"/>
    <p:sldId id="265" r:id="rId16"/>
    <p:sldId id="271" r:id="rId17"/>
    <p:sldId id="272" r:id="rId18"/>
    <p:sldId id="266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E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7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4BADFF-32D2-45C5-B808-BE6F8AB98CE1}" type="datetimeFigureOut">
              <a:rPr lang="et-EE" smtClean="0"/>
              <a:t>5.08.2013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D99B59-2657-464A-B33A-7232F1B9990F}" type="slidenum">
              <a:rPr lang="et-EE" smtClean="0"/>
              <a:t>‹#›</a:t>
            </a:fld>
            <a:endParaRPr lang="et-E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CE4AD"/>
                </a:solidFill>
              </a:rPr>
              <a:t>Estonia under the Occupation of Totalitarian States</a:t>
            </a:r>
            <a:endParaRPr lang="et-EE" dirty="0">
              <a:solidFill>
                <a:srgbClr val="4CE4AD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20162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Mart Nutt, PHD</a:t>
            </a:r>
          </a:p>
          <a:p>
            <a:r>
              <a:rPr lang="et-EE" dirty="0" smtClean="0"/>
              <a:t>				 </a:t>
            </a:r>
            <a:r>
              <a:rPr lang="en-US" dirty="0" smtClean="0"/>
              <a:t>Member </a:t>
            </a:r>
            <a:r>
              <a:rPr lang="en-US" dirty="0"/>
              <a:t>of </a:t>
            </a:r>
            <a:r>
              <a:rPr lang="et-EE" dirty="0" err="1" smtClean="0"/>
              <a:t>Parliament</a:t>
            </a:r>
            <a:endParaRPr lang="en-US" dirty="0"/>
          </a:p>
          <a:p>
            <a:r>
              <a:rPr lang="en-US" dirty="0"/>
              <a:t>             </a:t>
            </a:r>
            <a:endParaRPr lang="et-EE" dirty="0" smtClean="0"/>
          </a:p>
          <a:p>
            <a:r>
              <a:rPr lang="en-US" dirty="0" smtClean="0"/>
              <a:t>Lecture </a:t>
            </a:r>
            <a:r>
              <a:rPr lang="en-US" dirty="0"/>
              <a:t>23.08.2013 Research Centre for Innovation and Economic Growth, Reykjavik, Iceland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84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99152" cy="522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456"/>
          </a:xfrm>
        </p:spPr>
        <p:txBody>
          <a:bodyPr/>
          <a:lstStyle/>
          <a:p>
            <a:r>
              <a:rPr lang="et-EE" sz="4800" dirty="0"/>
              <a:t>V </a:t>
            </a:r>
            <a:r>
              <a:rPr lang="et-EE" sz="4800" dirty="0" err="1"/>
              <a:t>Education</a:t>
            </a:r>
            <a:r>
              <a:rPr lang="et-EE" sz="4800" dirty="0"/>
              <a:t> and </a:t>
            </a:r>
            <a:r>
              <a:rPr lang="et-EE" sz="4800" dirty="0" err="1"/>
              <a:t>Russification</a:t>
            </a:r>
            <a:endParaRPr lang="et-EE" sz="4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8245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Education</a:t>
            </a:r>
            <a:r>
              <a:rPr lang="en-US" dirty="0"/>
              <a:t>, including higher education, could be acquired in Estonian in Estonia throughout the whole period of the USSR </a:t>
            </a:r>
            <a:r>
              <a:rPr lang="en-US" dirty="0" smtClean="0"/>
              <a:t>annexation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the same time, a systematic </a:t>
            </a:r>
            <a:r>
              <a:rPr lang="en-US" dirty="0" err="1"/>
              <a:t>Russification</a:t>
            </a:r>
            <a:r>
              <a:rPr lang="en-US" dirty="0"/>
              <a:t> was carried </a:t>
            </a:r>
            <a:r>
              <a:rPr lang="en-US" dirty="0" smtClean="0"/>
              <a:t>out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1978, the use of the Russian language was significantly extended in the Estonian schools and preparations to liquidate the Estonian schools were </a:t>
            </a:r>
            <a:r>
              <a:rPr lang="en-US" dirty="0" smtClean="0"/>
              <a:t>started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en-US" dirty="0" smtClean="0"/>
              <a:t>Communist </a:t>
            </a:r>
            <a:r>
              <a:rPr lang="en-US" dirty="0"/>
              <a:t>education was carried out constantly. Children were forced to become Children of October, Pioneers and Young </a:t>
            </a:r>
            <a:r>
              <a:rPr lang="en-US" dirty="0" smtClean="0"/>
              <a:t>Communists</a:t>
            </a:r>
            <a:r>
              <a:rPr lang="et-EE" dirty="0" smtClean="0"/>
              <a:t> (Komsomol)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en-US" dirty="0" smtClean="0"/>
              <a:t>Much </a:t>
            </a:r>
            <a:r>
              <a:rPr lang="en-US" dirty="0"/>
              <a:t>to the distress of the occupation authorities, a number of foreign channels were available to Estonians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3214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90655" cy="52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0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5"/>
            <a:ext cx="7776864" cy="55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6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3973"/>
            <a:ext cx="7632848" cy="54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4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55806" y="454988"/>
            <a:ext cx="7772400" cy="1362456"/>
          </a:xfrm>
        </p:spPr>
        <p:txBody>
          <a:bodyPr/>
          <a:lstStyle/>
          <a:p>
            <a:r>
              <a:rPr lang="et-EE" sz="4800" dirty="0"/>
              <a:t>VI </a:t>
            </a:r>
            <a:r>
              <a:rPr lang="et-EE" sz="4800" dirty="0" err="1"/>
              <a:t>Living</a:t>
            </a:r>
            <a:r>
              <a:rPr lang="et-EE" sz="4800" dirty="0"/>
              <a:t> </a:t>
            </a:r>
            <a:r>
              <a:rPr lang="et-EE" sz="4800" dirty="0" err="1"/>
              <a:t>conditions</a:t>
            </a:r>
            <a:endParaRPr lang="et-EE" sz="4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7525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was a constant deficit of consumer goods and foodstuffs in the USSR. </a:t>
            </a:r>
            <a:endParaRPr lang="et-EE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Nomenclature had special shops, summer houses, hospitals, and official cars and flats which ordinary people could not use</a:t>
            </a:r>
            <a:r>
              <a:rPr lang="en-US" sz="2800" dirty="0" smtClean="0"/>
              <a:t>.</a:t>
            </a:r>
            <a:endParaRPr lang="et-EE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Bans </a:t>
            </a:r>
            <a:r>
              <a:rPr lang="en-US" sz="2800" dirty="0"/>
              <a:t>on movement were established. If a person left home for a period of more than three days, registration at the militia and registration in the place of stay (“</a:t>
            </a:r>
            <a:r>
              <a:rPr lang="en-US" sz="2800" dirty="0" err="1"/>
              <a:t>propiska</a:t>
            </a:r>
            <a:r>
              <a:rPr lang="en-US" sz="2800" dirty="0"/>
              <a:t>”) was required. 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88468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32848" cy="54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1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9909"/>
            <a:ext cx="7488832" cy="53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3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1362456"/>
          </a:xfrm>
        </p:spPr>
        <p:txBody>
          <a:bodyPr/>
          <a:lstStyle/>
          <a:p>
            <a:r>
              <a:rPr lang="en-US" sz="4300" dirty="0"/>
              <a:t>VII Collapse of the USSR and restoration of Estonia’s independence</a:t>
            </a:r>
            <a:endParaRPr lang="et-EE" sz="43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0367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economy of the USSR was verging on collapse by mid-1980s; Mikhail Gorbachev’s perestroika, glasnost, </a:t>
            </a:r>
            <a:r>
              <a:rPr lang="en-US" dirty="0" err="1"/>
              <a:t>uskorenie</a:t>
            </a:r>
            <a:r>
              <a:rPr lang="en-US" dirty="0"/>
              <a:t>. </a:t>
            </a:r>
            <a:r>
              <a:rPr lang="en-US" dirty="0" err="1"/>
              <a:t>Legalisation</a:t>
            </a:r>
            <a:r>
              <a:rPr lang="en-US" dirty="0"/>
              <a:t> of small private enterprise</a:t>
            </a:r>
            <a:r>
              <a:rPr lang="en-US" dirty="0" smtClean="0"/>
              <a:t>.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democratic movement soon develops into the independence movement in Estonia. Night song festivals (the Singing Revolution), the Baltic Way </a:t>
            </a:r>
            <a:r>
              <a:rPr lang="et-EE" dirty="0" smtClean="0"/>
              <a:t>(Baltic </a:t>
            </a:r>
            <a:r>
              <a:rPr lang="et-EE" dirty="0" err="1" smtClean="0"/>
              <a:t>Chain</a:t>
            </a:r>
            <a:r>
              <a:rPr lang="et-EE" dirty="0" smtClean="0"/>
              <a:t>) </a:t>
            </a:r>
            <a:r>
              <a:rPr lang="en-US" dirty="0" smtClean="0"/>
              <a:t>on </a:t>
            </a:r>
            <a:r>
              <a:rPr lang="en-US" dirty="0"/>
              <a:t>23 August 1989. Circa 2 million people from the three Baltic states participated. 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coup attempt in Moscow on 19 August 1991.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806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aul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7" y="1124744"/>
            <a:ext cx="6840760" cy="54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0352" y="1268760"/>
            <a:ext cx="3681608" cy="141043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endParaRPr lang="et-EE" i="1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3897632" cy="6624736"/>
          </a:xfrm>
        </p:spPr>
        <p:txBody>
          <a:bodyPr>
            <a:noAutofit/>
          </a:bodyPr>
          <a:lstStyle/>
          <a:p>
            <a:r>
              <a:rPr lang="et-EE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t-EE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en-US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</a:t>
            </a:r>
            <a:r>
              <a:rPr lang="en-US" sz="3600" b="1" dirty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did Estonia </a:t>
            </a:r>
            <a:r>
              <a:rPr lang="et-EE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lose</a:t>
            </a:r>
            <a:r>
              <a:rPr lang="et-EE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it</a:t>
            </a:r>
            <a:r>
              <a:rPr lang="et-EE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</a:t>
            </a:r>
            <a:r>
              <a:rPr lang="en-US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</a:t>
            </a:r>
            <a:r>
              <a:rPr lang="et-EE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smtClean="0">
                <a:solidFill>
                  <a:srgbClr val="4CE4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independence?</a:t>
            </a:r>
            <a:endParaRPr lang="et-EE" sz="3600" b="1" dirty="0" smtClean="0">
              <a:solidFill>
                <a:srgbClr val="4CE4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t-EE" sz="1000" dirty="0" smtClean="0"/>
          </a:p>
          <a:p>
            <a:r>
              <a:rPr lang="et-EE" sz="1800" dirty="0" smtClean="0"/>
              <a:t>1. </a:t>
            </a:r>
            <a:r>
              <a:rPr lang="en-US" sz="1800" dirty="0"/>
              <a:t>Germany attacked Poland on 1 September 1939 and the USSR attacked Poland on 17 September </a:t>
            </a:r>
            <a:r>
              <a:rPr lang="en-US" sz="1800" dirty="0" smtClean="0"/>
              <a:t>1939</a:t>
            </a:r>
            <a:endParaRPr lang="et-EE" sz="1800" dirty="0" smtClean="0"/>
          </a:p>
          <a:p>
            <a:endParaRPr lang="et-EE" sz="1800" dirty="0"/>
          </a:p>
          <a:p>
            <a:r>
              <a:rPr lang="et-EE" sz="1800" dirty="0" smtClean="0"/>
              <a:t>2. </a:t>
            </a:r>
            <a:r>
              <a:rPr lang="en-US" sz="1800" dirty="0" smtClean="0"/>
              <a:t>The </a:t>
            </a:r>
            <a:r>
              <a:rPr lang="en-US" sz="1800" dirty="0"/>
              <a:t>USSR imposed a military bases agreement on the Baltic states (on Estonia on 28 September 1939</a:t>
            </a:r>
            <a:r>
              <a:rPr lang="en-US" sz="1800" dirty="0" smtClean="0"/>
              <a:t>)</a:t>
            </a:r>
            <a:endParaRPr lang="et-EE" sz="1800" dirty="0" smtClean="0"/>
          </a:p>
          <a:p>
            <a:endParaRPr lang="et-EE" sz="1800" dirty="0"/>
          </a:p>
          <a:p>
            <a:r>
              <a:rPr lang="et-EE" sz="1800" dirty="0" smtClean="0"/>
              <a:t>3. </a:t>
            </a:r>
            <a:r>
              <a:rPr lang="en-US" sz="1800" dirty="0" smtClean="0"/>
              <a:t>The </a:t>
            </a:r>
            <a:r>
              <a:rPr lang="en-US" sz="1800" dirty="0"/>
              <a:t>USSR attacked Finland on 30 November </a:t>
            </a:r>
            <a:endParaRPr lang="et-EE" sz="1800" dirty="0" smtClean="0"/>
          </a:p>
          <a:p>
            <a:endParaRPr lang="et-EE" sz="1800" dirty="0"/>
          </a:p>
          <a:p>
            <a:r>
              <a:rPr lang="et-EE" sz="1800" dirty="0" smtClean="0"/>
              <a:t>4. </a:t>
            </a:r>
            <a:r>
              <a:rPr lang="en-US" sz="1800" dirty="0" smtClean="0"/>
              <a:t>On </a:t>
            </a:r>
            <a:r>
              <a:rPr lang="en-US" sz="1800" dirty="0"/>
              <a:t>15 June 1940, the USSR started an attack against the Baltic states and occupied them in two </a:t>
            </a:r>
            <a:r>
              <a:rPr lang="en-US" sz="1800" dirty="0" smtClean="0"/>
              <a:t>days</a:t>
            </a:r>
            <a:endParaRPr lang="et-EE" sz="1800" dirty="0" smtClean="0"/>
          </a:p>
          <a:p>
            <a:endParaRPr lang="et-EE" sz="1800" dirty="0" smtClean="0"/>
          </a:p>
          <a:p>
            <a:endParaRPr lang="et-EE" sz="1000" dirty="0" smtClean="0"/>
          </a:p>
          <a:p>
            <a:r>
              <a:rPr lang="et-EE" dirty="0" smtClean="0"/>
              <a:t>		</a:t>
            </a:r>
            <a:endParaRPr lang="et-EE" dirty="0"/>
          </a:p>
          <a:p>
            <a:r>
              <a:rPr lang="en-US" sz="1400" i="1" dirty="0" smtClean="0"/>
              <a:t>(</a:t>
            </a:r>
            <a:r>
              <a:rPr lang="en-US" sz="1400" i="1" dirty="0"/>
              <a:t>A map of the borders of the spheres of influence). </a:t>
            </a:r>
            <a:endParaRPr lang="et-EE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3" y="188640"/>
            <a:ext cx="4723615" cy="677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4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9823"/>
            <a:ext cx="7569349" cy="53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20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alti ket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7766"/>
            <a:ext cx="7560840" cy="5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5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ugu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433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9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9373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0352" y="1268760"/>
            <a:ext cx="3681608" cy="141043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endParaRPr lang="et-EE" i="1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2918147" cy="6624736"/>
          </a:xfrm>
        </p:spPr>
        <p:txBody>
          <a:bodyPr>
            <a:noAutofit/>
          </a:bodyPr>
          <a:lstStyle/>
          <a:p>
            <a:endParaRPr lang="et-EE" sz="1800" dirty="0" smtClean="0"/>
          </a:p>
          <a:p>
            <a:endParaRPr lang="et-EE" sz="1800" dirty="0"/>
          </a:p>
          <a:p>
            <a:endParaRPr lang="et-EE" sz="1800" dirty="0" smtClean="0"/>
          </a:p>
          <a:p>
            <a:r>
              <a:rPr lang="et-EE" sz="1800" dirty="0" smtClean="0"/>
              <a:t>5. </a:t>
            </a:r>
            <a:r>
              <a:rPr lang="en-US" sz="1800" dirty="0"/>
              <a:t>The “non-recognition policy” – the majority of the Western states do not </a:t>
            </a:r>
            <a:r>
              <a:rPr lang="en-US" sz="1800" dirty="0" err="1"/>
              <a:t>recognise</a:t>
            </a:r>
            <a:r>
              <a:rPr lang="en-US" sz="1800" dirty="0"/>
              <a:t> the Baltic states as part of the USSR. </a:t>
            </a:r>
            <a:endParaRPr lang="et-EE" sz="1800" dirty="0" smtClean="0"/>
          </a:p>
          <a:p>
            <a:endParaRPr lang="et-EE" sz="1000" dirty="0" smtClean="0"/>
          </a:p>
          <a:p>
            <a:r>
              <a:rPr lang="et-EE" sz="1800" dirty="0" smtClean="0"/>
              <a:t>6. </a:t>
            </a:r>
            <a:r>
              <a:rPr lang="en-US" sz="1800" dirty="0" smtClean="0"/>
              <a:t>On </a:t>
            </a:r>
            <a:r>
              <a:rPr lang="en-US" sz="1800" dirty="0"/>
              <a:t>22 June 1941, Germany attacked the </a:t>
            </a:r>
            <a:r>
              <a:rPr lang="en-US" sz="1800" dirty="0" smtClean="0"/>
              <a:t>USSR</a:t>
            </a:r>
            <a:endParaRPr lang="et-EE" sz="1800" dirty="0" smtClean="0"/>
          </a:p>
          <a:p>
            <a:endParaRPr lang="et-EE" sz="1000" dirty="0" smtClean="0"/>
          </a:p>
          <a:p>
            <a:r>
              <a:rPr lang="et-EE" sz="1800" dirty="0" smtClean="0"/>
              <a:t>7. </a:t>
            </a:r>
            <a:r>
              <a:rPr lang="en-US" sz="1800" dirty="0" smtClean="0"/>
              <a:t>In </a:t>
            </a:r>
            <a:r>
              <a:rPr lang="en-US" sz="1800" dirty="0"/>
              <a:t>autumn 1944, the USSR reconquered the Baltic states</a:t>
            </a:r>
            <a:r>
              <a:rPr lang="en-US" sz="1800" dirty="0" smtClean="0"/>
              <a:t>.</a:t>
            </a:r>
            <a:endParaRPr lang="et-EE" sz="1800" dirty="0" smtClean="0"/>
          </a:p>
          <a:p>
            <a:endParaRPr lang="et-EE" sz="1000" dirty="0" smtClean="0"/>
          </a:p>
          <a:p>
            <a:r>
              <a:rPr lang="et-EE" sz="1800" dirty="0" smtClean="0"/>
              <a:t>8. </a:t>
            </a:r>
            <a:r>
              <a:rPr lang="en-US" sz="1800" dirty="0" smtClean="0"/>
              <a:t>In </a:t>
            </a:r>
            <a:r>
              <a:rPr lang="en-US" sz="1800" dirty="0"/>
              <a:t>1944-1945, the USSR unilaterally changed the Estonian-Russian </a:t>
            </a:r>
            <a:r>
              <a:rPr lang="en-US" sz="1800" dirty="0" smtClean="0"/>
              <a:t>border</a:t>
            </a:r>
            <a:endParaRPr lang="et-EE" sz="1800" dirty="0"/>
          </a:p>
          <a:p>
            <a:endParaRPr lang="et-EE" dirty="0" smtClean="0"/>
          </a:p>
          <a:p>
            <a:r>
              <a:rPr lang="et-EE" dirty="0" smtClean="0"/>
              <a:t>		</a:t>
            </a:r>
          </a:p>
          <a:p>
            <a:endParaRPr lang="et-EE" dirty="0"/>
          </a:p>
        </p:txBody>
      </p:sp>
      <p:pic>
        <p:nvPicPr>
          <p:cNvPr id="4" name="Picture 2" descr="D:\Eesti pii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1700808"/>
            <a:ext cx="5555853" cy="35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6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4CE4AD"/>
                </a:solidFill>
              </a:rPr>
              <a:t>II </a:t>
            </a:r>
            <a:r>
              <a:rPr lang="et-EE" sz="4400" dirty="0" smtClean="0">
                <a:solidFill>
                  <a:srgbClr val="4CE4AD"/>
                </a:solidFill>
              </a:rPr>
              <a:t>	</a:t>
            </a:r>
            <a:r>
              <a:rPr lang="en-US" sz="4400" dirty="0" smtClean="0">
                <a:solidFill>
                  <a:srgbClr val="4CE4AD"/>
                </a:solidFill>
              </a:rPr>
              <a:t>Resistance </a:t>
            </a:r>
            <a:r>
              <a:rPr lang="en-US" sz="4400" dirty="0">
                <a:solidFill>
                  <a:srgbClr val="4CE4AD"/>
                </a:solidFill>
              </a:rPr>
              <a:t>to occupation </a:t>
            </a:r>
            <a:r>
              <a:rPr lang="et-EE" sz="4400" dirty="0">
                <a:solidFill>
                  <a:srgbClr val="4CE4AD"/>
                </a:solidFill>
              </a:rPr>
              <a:t> </a:t>
            </a:r>
            <a:r>
              <a:rPr lang="et-EE" sz="4400" dirty="0" smtClean="0">
                <a:solidFill>
                  <a:srgbClr val="4CE4AD"/>
                </a:solidFill>
              </a:rPr>
              <a:t> 	</a:t>
            </a:r>
            <a:r>
              <a:rPr lang="en-US" sz="4400" dirty="0" smtClean="0">
                <a:solidFill>
                  <a:srgbClr val="4CE4AD"/>
                </a:solidFill>
              </a:rPr>
              <a:t>authorities</a:t>
            </a:r>
            <a:r>
              <a:rPr lang="et-EE" sz="4400" dirty="0"/>
              <a:t/>
            </a:r>
            <a:br>
              <a:rPr lang="et-EE" sz="4400" dirty="0"/>
            </a:br>
            <a:endParaRPr lang="et-EE" sz="4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7772400" cy="150971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In </a:t>
            </a:r>
            <a:r>
              <a:rPr lang="en-US" sz="3000" dirty="0"/>
              <a:t>June 1940, the Estonian Government saw no point in resistance to the USSR occupation </a:t>
            </a:r>
            <a:endParaRPr lang="et-EE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The </a:t>
            </a:r>
            <a:r>
              <a:rPr lang="en-US" sz="3000" dirty="0"/>
              <a:t>guerrilla war (the Forest Brothers) continued in the occupied Estonia until 1956. The last Forest Brother </a:t>
            </a:r>
            <a:r>
              <a:rPr lang="et-EE" sz="3000" dirty="0" err="1" smtClean="0"/>
              <a:t>was</a:t>
            </a:r>
            <a:r>
              <a:rPr lang="et-EE" sz="3000" dirty="0" smtClean="0"/>
              <a:t> </a:t>
            </a:r>
            <a:r>
              <a:rPr lang="et-EE" sz="3000" dirty="0" err="1" smtClean="0"/>
              <a:t>killed</a:t>
            </a:r>
            <a:r>
              <a:rPr lang="en-US" sz="3000" dirty="0" smtClean="0"/>
              <a:t> </a:t>
            </a:r>
            <a:r>
              <a:rPr lang="en-US" sz="3000" dirty="0"/>
              <a:t>in 1978. </a:t>
            </a:r>
            <a:endParaRPr lang="et-EE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Throughout </a:t>
            </a:r>
            <a:r>
              <a:rPr lang="en-US" sz="3000" dirty="0"/>
              <a:t>the occupation, non-violent resistance continued. The last Estonian dissidents were released in 1988. </a:t>
            </a:r>
            <a:endParaRPr lang="et-EE" sz="3000" dirty="0"/>
          </a:p>
        </p:txBody>
      </p:sp>
    </p:spTree>
    <p:extLst>
      <p:ext uri="{BB962C8B-B14F-4D97-AF65-F5344CB8AC3E}">
        <p14:creationId xmlns:p14="http://schemas.microsoft.com/office/powerpoint/2010/main" val="417628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362456"/>
          </a:xfrm>
        </p:spPr>
        <p:txBody>
          <a:bodyPr/>
          <a:lstStyle/>
          <a:p>
            <a:r>
              <a:rPr lang="et-EE" sz="4800" dirty="0"/>
              <a:t>III </a:t>
            </a:r>
            <a:r>
              <a:rPr lang="et-EE" sz="4800" dirty="0" err="1"/>
              <a:t>Sovietisation</a:t>
            </a:r>
            <a:endParaRPr lang="et-EE" sz="4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824536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USSR occupation authorities started the </a:t>
            </a:r>
            <a:r>
              <a:rPr lang="en-US" sz="2600" dirty="0" err="1"/>
              <a:t>Sovietisation</a:t>
            </a:r>
            <a:r>
              <a:rPr lang="en-US" sz="2600" dirty="0"/>
              <a:t> at once, in summer </a:t>
            </a:r>
            <a:r>
              <a:rPr lang="en-US" sz="2600" dirty="0" smtClean="0"/>
              <a:t>1940</a:t>
            </a:r>
            <a:r>
              <a:rPr lang="et-EE" sz="2600" dirty="0" smtClean="0"/>
              <a:t>. </a:t>
            </a:r>
            <a:r>
              <a:rPr lang="en-US" sz="2600" dirty="0"/>
              <a:t>The USSR legislation was enforced, the Estonian national symbols were prohibited and strict punishments were imposed for using them (especially the blue-black-and-white national flag). </a:t>
            </a:r>
            <a:endParaRPr lang="et-EE" sz="2600" dirty="0" smtClean="0"/>
          </a:p>
          <a:p>
            <a:endParaRPr lang="et-EE" sz="1000" dirty="0"/>
          </a:p>
          <a:p>
            <a:r>
              <a:rPr lang="en-US" sz="2600" dirty="0" smtClean="0"/>
              <a:t>Soviet </a:t>
            </a:r>
            <a:r>
              <a:rPr lang="en-US" sz="2600" dirty="0" err="1"/>
              <a:t>reorganisations</a:t>
            </a:r>
            <a:r>
              <a:rPr lang="en-US" sz="2600" dirty="0"/>
              <a:t> in the economy and social life:</a:t>
            </a:r>
          </a:p>
          <a:p>
            <a:pPr marL="457200" indent="-457200">
              <a:buFont typeface="Constantia" pitchFamily="18" charset="0"/>
              <a:buChar char="•"/>
            </a:pPr>
            <a:r>
              <a:rPr lang="en-US" sz="2600" dirty="0" err="1" smtClean="0"/>
              <a:t>nationalisation</a:t>
            </a:r>
            <a:r>
              <a:rPr lang="en-US" sz="2600" dirty="0" smtClean="0"/>
              <a:t> </a:t>
            </a:r>
            <a:r>
              <a:rPr lang="en-US" sz="2600" dirty="0"/>
              <a:t>of enterprise and private property,</a:t>
            </a:r>
          </a:p>
          <a:p>
            <a:pPr marL="457200" indent="-457200">
              <a:buFont typeface="Constantia" pitchFamily="18" charset="0"/>
              <a:buChar char="•"/>
            </a:pPr>
            <a:r>
              <a:rPr lang="en-US" sz="2600" dirty="0" err="1" smtClean="0"/>
              <a:t>collectivisation</a:t>
            </a:r>
            <a:r>
              <a:rPr lang="en-US" sz="2600" dirty="0" smtClean="0"/>
              <a:t> </a:t>
            </a:r>
            <a:r>
              <a:rPr lang="en-US" sz="2600" dirty="0"/>
              <a:t>of agriculture, </a:t>
            </a:r>
          </a:p>
          <a:p>
            <a:pPr marL="457200" indent="-457200">
              <a:buFont typeface="Constantia" pitchFamily="18" charset="0"/>
              <a:buChar char="•"/>
            </a:pPr>
            <a:r>
              <a:rPr lang="en-US" sz="2600" dirty="0" err="1" smtClean="0"/>
              <a:t>militarisation</a:t>
            </a:r>
            <a:r>
              <a:rPr lang="en-US" sz="2600" dirty="0" smtClean="0"/>
              <a:t> 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345939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100392" cy="56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772400" cy="1362456"/>
          </a:xfrm>
        </p:spPr>
        <p:txBody>
          <a:bodyPr/>
          <a:lstStyle/>
          <a:p>
            <a:r>
              <a:rPr lang="en-US" sz="4400" dirty="0"/>
              <a:t>IV Crimes against humanity and demographic changes</a:t>
            </a:r>
            <a:endParaRPr lang="et-EE" sz="44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8712968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</a:t>
            </a:r>
            <a:r>
              <a:rPr lang="en-US" dirty="0"/>
              <a:t>census </a:t>
            </a:r>
            <a:r>
              <a:rPr lang="et-EE" dirty="0" smtClean="0"/>
              <a:t> </a:t>
            </a:r>
            <a:r>
              <a:rPr lang="en-US" dirty="0" smtClean="0"/>
              <a:t>1934</a:t>
            </a:r>
            <a:r>
              <a:rPr lang="et-EE" dirty="0" smtClean="0"/>
              <a:t>       </a:t>
            </a:r>
            <a:r>
              <a:rPr lang="en-US" dirty="0" smtClean="0"/>
              <a:t>Estimation 1945</a:t>
            </a:r>
            <a:r>
              <a:rPr lang="et-EE" dirty="0" smtClean="0"/>
              <a:t>        </a:t>
            </a:r>
            <a:r>
              <a:rPr lang="en-US" dirty="0" smtClean="0"/>
              <a:t>Population </a:t>
            </a:r>
            <a:r>
              <a:rPr lang="en-US" dirty="0"/>
              <a:t>census </a:t>
            </a:r>
            <a:r>
              <a:rPr lang="en-US" dirty="0" smtClean="0"/>
              <a:t>1989</a:t>
            </a:r>
            <a:endParaRPr lang="et-EE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Size </a:t>
            </a:r>
            <a:r>
              <a:rPr lang="en-US" dirty="0"/>
              <a:t>of </a:t>
            </a:r>
            <a:r>
              <a:rPr lang="en-US" dirty="0" smtClean="0"/>
              <a:t>population</a:t>
            </a:r>
            <a:r>
              <a:rPr lang="et-EE" dirty="0" smtClean="0"/>
              <a:t>:    </a:t>
            </a:r>
            <a:r>
              <a:rPr lang="en-US" dirty="0" smtClean="0"/>
              <a:t>1 </a:t>
            </a:r>
            <a:r>
              <a:rPr lang="en-US" dirty="0"/>
              <a:t>126 413            </a:t>
            </a:r>
            <a:r>
              <a:rPr lang="en-US" dirty="0" smtClean="0"/>
              <a:t> </a:t>
            </a:r>
            <a:r>
              <a:rPr lang="en-US" dirty="0"/>
              <a:t>850 000                     </a:t>
            </a:r>
            <a:r>
              <a:rPr lang="en-US" dirty="0" smtClean="0"/>
              <a:t>1 </a:t>
            </a:r>
            <a:r>
              <a:rPr lang="en-US" dirty="0"/>
              <a:t>565 </a:t>
            </a:r>
            <a:r>
              <a:rPr lang="en-US" dirty="0" smtClean="0"/>
              <a:t>662</a:t>
            </a:r>
            <a:endParaRPr lang="et-EE" dirty="0" smtClean="0"/>
          </a:p>
          <a:p>
            <a:endParaRPr lang="et-EE" dirty="0"/>
          </a:p>
          <a:p>
            <a:r>
              <a:rPr lang="en-US" dirty="0" smtClean="0"/>
              <a:t>Estonians </a:t>
            </a:r>
            <a:r>
              <a:rPr lang="et-EE" dirty="0" smtClean="0"/>
              <a:t>:	         	   </a:t>
            </a:r>
            <a:r>
              <a:rPr lang="en-US" dirty="0" smtClean="0"/>
              <a:t>89</a:t>
            </a:r>
            <a:r>
              <a:rPr lang="en-US" dirty="0"/>
              <a:t>%            </a:t>
            </a:r>
            <a:r>
              <a:rPr lang="en-US" dirty="0" smtClean="0"/>
              <a:t> 98</a:t>
            </a:r>
            <a:r>
              <a:rPr lang="en-US" dirty="0"/>
              <a:t>%                          </a:t>
            </a:r>
            <a:r>
              <a:rPr lang="en-US" dirty="0" smtClean="0"/>
              <a:t>62%</a:t>
            </a:r>
            <a:endParaRPr lang="et-EE" dirty="0" smtClean="0"/>
          </a:p>
          <a:p>
            <a:endParaRPr lang="en-US" dirty="0"/>
          </a:p>
          <a:p>
            <a:r>
              <a:rPr lang="en-US" dirty="0" smtClean="0"/>
              <a:t>Indigenous minorities</a:t>
            </a:r>
            <a:r>
              <a:rPr lang="et-EE" dirty="0" smtClean="0"/>
              <a:t>:</a:t>
            </a:r>
            <a:r>
              <a:rPr lang="en-US" dirty="0" smtClean="0"/>
              <a:t>   </a:t>
            </a:r>
            <a:r>
              <a:rPr lang="en-US" dirty="0"/>
              <a:t>9%           </a:t>
            </a:r>
            <a:r>
              <a:rPr lang="et-EE" dirty="0" smtClean="0"/>
              <a:t>    </a:t>
            </a:r>
            <a:r>
              <a:rPr lang="en-US" dirty="0" smtClean="0"/>
              <a:t> 1.5</a:t>
            </a:r>
            <a:r>
              <a:rPr lang="en-US" dirty="0"/>
              <a:t>%                         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%</a:t>
            </a:r>
            <a:endParaRPr lang="et-EE" dirty="0" smtClean="0"/>
          </a:p>
          <a:p>
            <a:endParaRPr lang="en-US" dirty="0"/>
          </a:p>
          <a:p>
            <a:r>
              <a:rPr lang="en-US" dirty="0" smtClean="0"/>
              <a:t>Immigrant origin</a:t>
            </a:r>
            <a:r>
              <a:rPr lang="et-EE" dirty="0" smtClean="0"/>
              <a:t>:</a:t>
            </a:r>
            <a:r>
              <a:rPr lang="en-US" dirty="0"/>
              <a:t>	   </a:t>
            </a:r>
            <a:r>
              <a:rPr lang="en-US" dirty="0" smtClean="0"/>
              <a:t>2</a:t>
            </a:r>
            <a:r>
              <a:rPr lang="en-US" dirty="0"/>
              <a:t>%             </a:t>
            </a:r>
            <a:r>
              <a:rPr lang="en-US" dirty="0" smtClean="0"/>
              <a:t>  </a:t>
            </a:r>
            <a:r>
              <a:rPr lang="en-US" dirty="0"/>
              <a:t>0.5%                          </a:t>
            </a:r>
            <a:r>
              <a:rPr lang="en-US" dirty="0" smtClean="0"/>
              <a:t>36%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4752528"/>
          </a:xfrm>
        </p:spPr>
        <p:txBody>
          <a:bodyPr>
            <a:normAutofit/>
          </a:bodyPr>
          <a:lstStyle/>
          <a:p>
            <a:r>
              <a:rPr lang="et-EE" sz="2400" b="1" dirty="0" smtClean="0"/>
              <a:t>1.  </a:t>
            </a:r>
            <a:r>
              <a:rPr lang="en-US" sz="2400" dirty="0" smtClean="0"/>
              <a:t>In </a:t>
            </a:r>
            <a:r>
              <a:rPr lang="en-US" sz="2400" dirty="0"/>
              <a:t>1939-1941, </a:t>
            </a:r>
            <a:r>
              <a:rPr lang="en-US" sz="2400" dirty="0" err="1"/>
              <a:t>ca</a:t>
            </a:r>
            <a:r>
              <a:rPr lang="en-US" sz="2400" dirty="0"/>
              <a:t> 20 000 people (mostly Germans) left Estonia at </a:t>
            </a:r>
            <a:r>
              <a:rPr lang="et-EE" sz="2400" dirty="0" smtClean="0"/>
              <a:t>  </a:t>
            </a:r>
            <a:r>
              <a:rPr lang="en-US" sz="2400" dirty="0" smtClean="0"/>
              <a:t>Hitler’s invitation</a:t>
            </a:r>
            <a:endParaRPr lang="et-EE" sz="2400" dirty="0" smtClean="0"/>
          </a:p>
          <a:p>
            <a:r>
              <a:rPr lang="et-EE" sz="2400" b="1" dirty="0" smtClean="0"/>
              <a:t>2</a:t>
            </a:r>
            <a:r>
              <a:rPr lang="et-EE" sz="2400" dirty="0" smtClean="0"/>
              <a:t>.  </a:t>
            </a:r>
            <a:r>
              <a:rPr lang="en-US" sz="2400" dirty="0" smtClean="0"/>
              <a:t>On </a:t>
            </a:r>
            <a:r>
              <a:rPr lang="en-US" sz="2400" dirty="0"/>
              <a:t>14 June 1941, more than 10 000 people were deported from Estonia to the </a:t>
            </a:r>
            <a:r>
              <a:rPr lang="en-US" sz="2400" dirty="0" smtClean="0"/>
              <a:t>USSR</a:t>
            </a:r>
            <a:endParaRPr lang="et-EE" sz="2400" dirty="0" smtClean="0"/>
          </a:p>
          <a:p>
            <a:r>
              <a:rPr lang="et-EE" sz="2400" b="1" dirty="0" smtClean="0"/>
              <a:t>3.  </a:t>
            </a:r>
            <a:r>
              <a:rPr lang="en-US" sz="2400" dirty="0" smtClean="0"/>
              <a:t>At </a:t>
            </a:r>
            <a:r>
              <a:rPr lang="en-US" sz="2400" dirty="0"/>
              <a:t>the beginning of the German-USSR war, </a:t>
            </a:r>
            <a:r>
              <a:rPr lang="en-US" sz="2400" dirty="0" err="1"/>
              <a:t>ca</a:t>
            </a:r>
            <a:r>
              <a:rPr lang="en-US" sz="2400" dirty="0"/>
              <a:t> 3500 Jews left from Estonia to the USSR, and </a:t>
            </a:r>
            <a:r>
              <a:rPr lang="en-US" sz="2400" dirty="0" err="1"/>
              <a:t>ca</a:t>
            </a:r>
            <a:r>
              <a:rPr lang="en-US" sz="2400" dirty="0"/>
              <a:t> 1000 Jews who were Estonian citizens were murdered </a:t>
            </a:r>
            <a:endParaRPr lang="et-EE" sz="2400" dirty="0" smtClean="0"/>
          </a:p>
          <a:p>
            <a:r>
              <a:rPr lang="et-EE" sz="2400" b="1" dirty="0" smtClean="0"/>
              <a:t>4.  </a:t>
            </a:r>
            <a:r>
              <a:rPr lang="en-US" sz="2400" dirty="0" smtClean="0"/>
              <a:t>In </a:t>
            </a:r>
            <a:r>
              <a:rPr lang="en-US" sz="2400" dirty="0"/>
              <a:t>1944, </a:t>
            </a:r>
            <a:r>
              <a:rPr lang="en-US" sz="2400" dirty="0" smtClean="0"/>
              <a:t>70 </a:t>
            </a:r>
            <a:r>
              <a:rPr lang="en-US" sz="2400" dirty="0"/>
              <a:t>000 Estonians left for </a:t>
            </a:r>
            <a:r>
              <a:rPr lang="en-US" sz="2400"/>
              <a:t>Western </a:t>
            </a:r>
            <a:r>
              <a:rPr lang="en-US" sz="2400" smtClean="0"/>
              <a:t>countries</a:t>
            </a:r>
            <a:r>
              <a:rPr lang="et-EE" sz="2400" smtClean="0"/>
              <a:t>, </a:t>
            </a:r>
            <a:r>
              <a:rPr lang="et-EE" sz="2400" dirty="0" smtClean="0"/>
              <a:t>and 7500 </a:t>
            </a:r>
            <a:r>
              <a:rPr lang="et-EE" sz="2400" dirty="0" err="1" smtClean="0"/>
              <a:t>Swedes</a:t>
            </a:r>
            <a:r>
              <a:rPr lang="et-EE" sz="2400" dirty="0" smtClean="0"/>
              <a:t> </a:t>
            </a:r>
            <a:r>
              <a:rPr lang="et-EE" sz="2400" dirty="0" err="1" smtClean="0"/>
              <a:t>fled</a:t>
            </a:r>
            <a:r>
              <a:rPr lang="et-EE" sz="2400" dirty="0" smtClean="0"/>
              <a:t> </a:t>
            </a:r>
            <a:r>
              <a:rPr lang="et-EE" sz="2400" dirty="0" err="1" smtClean="0"/>
              <a:t>from</a:t>
            </a:r>
            <a:r>
              <a:rPr lang="et-EE" sz="2400" dirty="0" smtClean="0"/>
              <a:t> Estonia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Sweden</a:t>
            </a:r>
            <a:r>
              <a:rPr lang="et-EE" sz="2400" dirty="0" smtClean="0"/>
              <a:t>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f</a:t>
            </a:r>
            <a:r>
              <a:rPr lang="et-EE" sz="2400" dirty="0" err="1" smtClean="0"/>
              <a:t>ear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Red</a:t>
            </a:r>
            <a:r>
              <a:rPr lang="et-EE" sz="2400" dirty="0" smtClean="0"/>
              <a:t> </a:t>
            </a:r>
            <a:r>
              <a:rPr lang="et-EE" sz="2400" dirty="0" err="1" smtClean="0"/>
              <a:t>Army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4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6264696"/>
          </a:xfrm>
        </p:spPr>
        <p:txBody>
          <a:bodyPr>
            <a:normAutofit/>
          </a:bodyPr>
          <a:lstStyle/>
          <a:p>
            <a:r>
              <a:rPr lang="en-US" b="1" dirty="0"/>
              <a:t>5.  </a:t>
            </a:r>
            <a:r>
              <a:rPr lang="en-US" dirty="0"/>
              <a:t>In connection with the Estonian-Russian border changes made by the USSR in 1944-1945, </a:t>
            </a:r>
            <a:r>
              <a:rPr lang="en-US" dirty="0" err="1"/>
              <a:t>ca</a:t>
            </a:r>
            <a:r>
              <a:rPr lang="en-US" dirty="0"/>
              <a:t> 80 000 Estonian citizens of Russian </a:t>
            </a:r>
            <a:r>
              <a:rPr lang="et-EE" dirty="0" err="1" smtClean="0"/>
              <a:t>origin</a:t>
            </a:r>
            <a:r>
              <a:rPr lang="en-US" dirty="0" smtClean="0"/>
              <a:t> </a:t>
            </a:r>
            <a:r>
              <a:rPr lang="en-US" dirty="0"/>
              <a:t>remained on the territory of Russia. </a:t>
            </a:r>
            <a:endParaRPr lang="et-EE" dirty="0"/>
          </a:p>
          <a:p>
            <a:r>
              <a:rPr lang="et-EE" b="1" dirty="0" smtClean="0"/>
              <a:t>6. </a:t>
            </a:r>
            <a:r>
              <a:rPr lang="en-US" dirty="0" smtClean="0"/>
              <a:t>In </a:t>
            </a:r>
            <a:r>
              <a:rPr lang="en-US" dirty="0"/>
              <a:t>1944-1989, 40 000 Estonian citizens were arrested for political reasons. The death penalty or 25+5 years </a:t>
            </a:r>
            <a:r>
              <a:rPr lang="en-US" dirty="0" smtClean="0"/>
              <a:t>forced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/>
              <a:t>were stricter punishments. </a:t>
            </a:r>
          </a:p>
          <a:p>
            <a:r>
              <a:rPr lang="et-EE" b="1" dirty="0" smtClean="0"/>
              <a:t>7.  </a:t>
            </a:r>
            <a:r>
              <a:rPr lang="en-US" dirty="0" smtClean="0"/>
              <a:t>On </a:t>
            </a:r>
            <a:r>
              <a:rPr lang="en-US" dirty="0"/>
              <a:t>25 March 1949, more than 21 000 people were deported to the USSR in cattle wagons </a:t>
            </a:r>
          </a:p>
          <a:p>
            <a:r>
              <a:rPr lang="et-EE" b="1" dirty="0" smtClean="0"/>
              <a:t>8.  </a:t>
            </a:r>
            <a:r>
              <a:rPr lang="en-US" dirty="0" smtClean="0"/>
              <a:t>In </a:t>
            </a:r>
            <a:r>
              <a:rPr lang="en-US" dirty="0"/>
              <a:t>1944-1989, half a million of USSR citizens were </a:t>
            </a:r>
            <a:r>
              <a:rPr lang="en-US" dirty="0" err="1" smtClean="0"/>
              <a:t>colonised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Estonia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t-EE" b="1" dirty="0" smtClean="0"/>
              <a:t>9.  </a:t>
            </a:r>
            <a:r>
              <a:rPr lang="en-US" dirty="0" smtClean="0"/>
              <a:t>Estonia </a:t>
            </a:r>
            <a:r>
              <a:rPr lang="en-US" dirty="0"/>
              <a:t>lost </a:t>
            </a:r>
            <a:r>
              <a:rPr lang="en-US" dirty="0" err="1"/>
              <a:t>ca</a:t>
            </a:r>
            <a:r>
              <a:rPr lang="en-US" dirty="0"/>
              <a:t> 25% of its population during World War II and due to crimes against humanity which is one of the largest losses in Europe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42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og">
  <a:themeElements>
    <a:clrScheme name="Voog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oog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oo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796</Words>
  <Application>Microsoft Office PowerPoint</Application>
  <PresentationFormat>Ekraaniseanss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24" baseType="lpstr">
      <vt:lpstr>Voog</vt:lpstr>
      <vt:lpstr>Estonia under the Occupation of Totalitarian States</vt:lpstr>
      <vt:lpstr>  </vt:lpstr>
      <vt:lpstr>  </vt:lpstr>
      <vt:lpstr>II  Resistance to occupation    authorities </vt:lpstr>
      <vt:lpstr>III Sovietisation</vt:lpstr>
      <vt:lpstr>PowerPointi esitlus</vt:lpstr>
      <vt:lpstr>IV Crimes against humanity and demographic changes</vt:lpstr>
      <vt:lpstr>PowerPointi esitlus</vt:lpstr>
      <vt:lpstr>PowerPointi esitlus</vt:lpstr>
      <vt:lpstr>PowerPointi esitlus</vt:lpstr>
      <vt:lpstr>V Education and Russification</vt:lpstr>
      <vt:lpstr>PowerPointi esitlus</vt:lpstr>
      <vt:lpstr>PowerPointi esitlus</vt:lpstr>
      <vt:lpstr>PowerPointi esitlus</vt:lpstr>
      <vt:lpstr>VI Living conditions</vt:lpstr>
      <vt:lpstr>PowerPointi esitlus</vt:lpstr>
      <vt:lpstr>PowerPointi esitlus</vt:lpstr>
      <vt:lpstr>VII Collapse of the USSR and restoration of Estonia’s independence</vt:lpstr>
      <vt:lpstr>PowerPointi esitlus</vt:lpstr>
      <vt:lpstr>PowerPointi esitlus</vt:lpstr>
      <vt:lpstr>PowerPointi esitlus</vt:lpstr>
      <vt:lpstr>PowerPointi esitlus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 under the Occupation of Totalitarian States</dc:title>
  <dc:creator>Mart</dc:creator>
  <cp:lastModifiedBy>Mart</cp:lastModifiedBy>
  <cp:revision>19</cp:revision>
  <dcterms:created xsi:type="dcterms:W3CDTF">2013-07-31T12:20:40Z</dcterms:created>
  <dcterms:modified xsi:type="dcterms:W3CDTF">2013-08-05T07:08:52Z</dcterms:modified>
</cp:coreProperties>
</file>