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8" r:id="rId2"/>
    <p:sldId id="453" r:id="rId3"/>
    <p:sldId id="462" r:id="rId4"/>
    <p:sldId id="502" r:id="rId5"/>
    <p:sldId id="505" r:id="rId6"/>
    <p:sldId id="470" r:id="rId7"/>
    <p:sldId id="474" r:id="rId8"/>
    <p:sldId id="493" r:id="rId9"/>
    <p:sldId id="480" r:id="rId10"/>
    <p:sldId id="497" r:id="rId11"/>
    <p:sldId id="498" r:id="rId12"/>
    <p:sldId id="494" r:id="rId13"/>
    <p:sldId id="495" r:id="rId14"/>
    <p:sldId id="488" r:id="rId15"/>
    <p:sldId id="489" r:id="rId16"/>
    <p:sldId id="506" r:id="rId17"/>
    <p:sldId id="499" r:id="rId18"/>
    <p:sldId id="504" r:id="rId19"/>
    <p:sldId id="458" r:id="rId20"/>
    <p:sldId id="435" r:id="rId21"/>
    <p:sldId id="450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40" autoAdjust="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130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GDP Contraction 2009 in </a:t>
            </a:r>
            <a:r>
              <a:rPr lang="en-US" smtClean="0"/>
              <a:t>%</a:t>
            </a:r>
            <a:endParaRPr lang="en-US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82298896665695"/>
          <c:y val="0.137270896823505"/>
          <c:w val="0.780181782832701"/>
          <c:h val="0.74761636363355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GDP Contraction 2009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invertIfNegative val="0"/>
          <c:dPt>
            <c:idx val="7"/>
            <c:invertIfNegative val="0"/>
            <c:bubble3D val="0"/>
            <c:spPr>
              <a:ln>
                <a:noFill/>
              </a:ln>
            </c:spPr>
          </c:dPt>
          <c:cat>
            <c:strRef>
              <c:f>Sheet1!$A$2:$A$10</c:f>
              <c:strCache>
                <c:ptCount val="9"/>
                <c:pt idx="0">
                  <c:v>Latvia</c:v>
                </c:pt>
                <c:pt idx="1">
                  <c:v>Lithuania</c:v>
                </c:pt>
                <c:pt idx="2">
                  <c:v>Estonia</c:v>
                </c:pt>
                <c:pt idx="3">
                  <c:v>Finland</c:v>
                </c:pt>
                <c:pt idx="4">
                  <c:v>Slovenia</c:v>
                </c:pt>
                <c:pt idx="5">
                  <c:v>Rumenia</c:v>
                </c:pt>
                <c:pt idx="6">
                  <c:v>Ireland</c:v>
                </c:pt>
                <c:pt idx="7">
                  <c:v>Iceland</c:v>
                </c:pt>
                <c:pt idx="8">
                  <c:v>Hungary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18.0</c:v>
                </c:pt>
                <c:pt idx="1">
                  <c:v>14.7</c:v>
                </c:pt>
                <c:pt idx="2">
                  <c:v>13.9</c:v>
                </c:pt>
                <c:pt idx="3">
                  <c:v>8.2</c:v>
                </c:pt>
                <c:pt idx="4">
                  <c:v>8.1</c:v>
                </c:pt>
                <c:pt idx="5">
                  <c:v>7.1</c:v>
                </c:pt>
                <c:pt idx="6">
                  <c:v>7.0</c:v>
                </c:pt>
                <c:pt idx="7">
                  <c:v>6.9</c:v>
                </c:pt>
                <c:pt idx="8">
                  <c:v>6.7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9761416"/>
        <c:axId val="-2129758440"/>
      </c:barChart>
      <c:catAx>
        <c:axId val="-2129761416"/>
        <c:scaling>
          <c:orientation val="minMax"/>
        </c:scaling>
        <c:delete val="0"/>
        <c:axPos val="l"/>
        <c:majorTickMark val="out"/>
        <c:minorTickMark val="none"/>
        <c:tickLblPos val="nextTo"/>
        <c:crossAx val="-2129758440"/>
        <c:crosses val="autoZero"/>
        <c:auto val="1"/>
        <c:lblAlgn val="ctr"/>
        <c:lblOffset val="100"/>
        <c:noMultiLvlLbl val="0"/>
      </c:catAx>
      <c:valAx>
        <c:axId val="-212975844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-21297614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Ratio of short-term liabilities to GDP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Belgium</c:v>
                </c:pt>
                <c:pt idx="1">
                  <c:v>Switzerland</c:v>
                </c:pt>
                <c:pt idx="2">
                  <c:v>Iceland</c:v>
                </c:pt>
                <c:pt idx="3">
                  <c:v>United Kingdom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285.0</c:v>
                </c:pt>
                <c:pt idx="1">
                  <c:v>260.0</c:v>
                </c:pt>
                <c:pt idx="2">
                  <c:v>211.0</c:v>
                </c:pt>
                <c:pt idx="3">
                  <c:v>156.0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9435128"/>
        <c:axId val="-2125850392"/>
      </c:barChart>
      <c:catAx>
        <c:axId val="-2129435128"/>
        <c:scaling>
          <c:orientation val="minMax"/>
        </c:scaling>
        <c:delete val="0"/>
        <c:axPos val="l"/>
        <c:majorTickMark val="out"/>
        <c:minorTickMark val="none"/>
        <c:tickLblPos val="nextTo"/>
        <c:crossAx val="-2125850392"/>
        <c:crosses val="autoZero"/>
        <c:auto val="1"/>
        <c:lblAlgn val="ctr"/>
        <c:lblOffset val="100"/>
        <c:noMultiLvlLbl val="0"/>
      </c:catAx>
      <c:valAx>
        <c:axId val="-212585039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-21294351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External debt in millions of kronur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Sheet1!$A$2:$A$78</c:f>
              <c:numCache>
                <c:formatCode>General</c:formatCode>
                <c:ptCount val="77"/>
                <c:pt idx="8">
                  <c:v>1992.0</c:v>
                </c:pt>
                <c:pt idx="24">
                  <c:v>1996.0</c:v>
                </c:pt>
                <c:pt idx="40">
                  <c:v>2000.0</c:v>
                </c:pt>
                <c:pt idx="56">
                  <c:v>2004.0</c:v>
                </c:pt>
                <c:pt idx="72">
                  <c:v>2008.0</c:v>
                </c:pt>
              </c:numCache>
            </c:numRef>
          </c:cat>
          <c:val>
            <c:numRef>
              <c:f>Sheet1!$B$2:$B$78</c:f>
              <c:numCache>
                <c:formatCode>General</c:formatCode>
                <c:ptCount val="77"/>
                <c:pt idx="0">
                  <c:v>195946.0</c:v>
                </c:pt>
                <c:pt idx="1">
                  <c:v>201942.0</c:v>
                </c:pt>
                <c:pt idx="2">
                  <c:v>194410.0</c:v>
                </c:pt>
                <c:pt idx="3">
                  <c:v>202025.0</c:v>
                </c:pt>
                <c:pt idx="4">
                  <c:v>205238.0</c:v>
                </c:pt>
                <c:pt idx="5">
                  <c:v>221482.0</c:v>
                </c:pt>
                <c:pt idx="6">
                  <c:v>214365.0</c:v>
                </c:pt>
                <c:pt idx="7">
                  <c:v>218737.0</c:v>
                </c:pt>
                <c:pt idx="8">
                  <c:v>232376.0</c:v>
                </c:pt>
                <c:pt idx="9">
                  <c:v>225065.0</c:v>
                </c:pt>
                <c:pt idx="10">
                  <c:v>230404.0</c:v>
                </c:pt>
                <c:pt idx="11">
                  <c:v>257450.0</c:v>
                </c:pt>
                <c:pt idx="12">
                  <c:v>263395.0</c:v>
                </c:pt>
                <c:pt idx="13">
                  <c:v>291012.0</c:v>
                </c:pt>
                <c:pt idx="14">
                  <c:v>285011.0</c:v>
                </c:pt>
                <c:pt idx="15">
                  <c:v>292817.0</c:v>
                </c:pt>
                <c:pt idx="16">
                  <c:v>304139.0</c:v>
                </c:pt>
                <c:pt idx="17">
                  <c:v>288975.0</c:v>
                </c:pt>
                <c:pt idx="18">
                  <c:v>287859.0</c:v>
                </c:pt>
                <c:pt idx="19">
                  <c:v>283089.0</c:v>
                </c:pt>
                <c:pt idx="20">
                  <c:v>283805.0</c:v>
                </c:pt>
                <c:pt idx="21">
                  <c:v>284432.0</c:v>
                </c:pt>
                <c:pt idx="22">
                  <c:v>284897.0</c:v>
                </c:pt>
                <c:pt idx="23">
                  <c:v>286891.0</c:v>
                </c:pt>
                <c:pt idx="24">
                  <c:v>293552.0</c:v>
                </c:pt>
                <c:pt idx="25">
                  <c:v>292463.0</c:v>
                </c:pt>
                <c:pt idx="26">
                  <c:v>295341.0</c:v>
                </c:pt>
                <c:pt idx="27">
                  <c:v>302855.0</c:v>
                </c:pt>
                <c:pt idx="28">
                  <c:v>303472.0</c:v>
                </c:pt>
                <c:pt idx="29">
                  <c:v>316905.0</c:v>
                </c:pt>
                <c:pt idx="30">
                  <c:v>323335.0</c:v>
                </c:pt>
                <c:pt idx="31">
                  <c:v>339663.0</c:v>
                </c:pt>
                <c:pt idx="32">
                  <c:v>351211.0</c:v>
                </c:pt>
                <c:pt idx="33">
                  <c:v>360536.0</c:v>
                </c:pt>
                <c:pt idx="34">
                  <c:v>377183.0</c:v>
                </c:pt>
                <c:pt idx="35">
                  <c:v>411354.0</c:v>
                </c:pt>
                <c:pt idx="36">
                  <c:v>446307.0</c:v>
                </c:pt>
                <c:pt idx="37">
                  <c:v>478249.0</c:v>
                </c:pt>
                <c:pt idx="38">
                  <c:v>508956.0</c:v>
                </c:pt>
                <c:pt idx="39">
                  <c:v>520789.0</c:v>
                </c:pt>
                <c:pt idx="40">
                  <c:v>542818.0</c:v>
                </c:pt>
                <c:pt idx="41">
                  <c:v>619365.0</c:v>
                </c:pt>
                <c:pt idx="42">
                  <c:v>677926.0</c:v>
                </c:pt>
                <c:pt idx="43">
                  <c:v>731796.0</c:v>
                </c:pt>
                <c:pt idx="44">
                  <c:v>796246.0</c:v>
                </c:pt>
                <c:pt idx="45">
                  <c:v>912387.0</c:v>
                </c:pt>
                <c:pt idx="46">
                  <c:v>936324.0</c:v>
                </c:pt>
                <c:pt idx="47">
                  <c:v>952035.0</c:v>
                </c:pt>
                <c:pt idx="48">
                  <c:v>930259.0</c:v>
                </c:pt>
                <c:pt idx="49">
                  <c:v>918671.0</c:v>
                </c:pt>
                <c:pt idx="50">
                  <c:v>929274.0</c:v>
                </c:pt>
                <c:pt idx="51">
                  <c:v>903117.0</c:v>
                </c:pt>
                <c:pt idx="52">
                  <c:v>893302.0</c:v>
                </c:pt>
                <c:pt idx="53">
                  <c:v>1.008338E6</c:v>
                </c:pt>
                <c:pt idx="54">
                  <c:v>1.068442E6</c:v>
                </c:pt>
                <c:pt idx="55">
                  <c:v>1.174838E6</c:v>
                </c:pt>
                <c:pt idx="56">
                  <c:v>1.265084E6</c:v>
                </c:pt>
                <c:pt idx="57">
                  <c:v>1.392687E6</c:v>
                </c:pt>
                <c:pt idx="58">
                  <c:v>1.51197E6</c:v>
                </c:pt>
                <c:pt idx="59">
                  <c:v>1.66331E6</c:v>
                </c:pt>
                <c:pt idx="60">
                  <c:v>1.797655E6</c:v>
                </c:pt>
                <c:pt idx="61">
                  <c:v>2.262601E6</c:v>
                </c:pt>
                <c:pt idx="62">
                  <c:v>2.396875E6</c:v>
                </c:pt>
                <c:pt idx="63">
                  <c:v>2.932842E6</c:v>
                </c:pt>
                <c:pt idx="64">
                  <c:v>3.845456E6</c:v>
                </c:pt>
                <c:pt idx="65">
                  <c:v>4.544807E6</c:v>
                </c:pt>
                <c:pt idx="66">
                  <c:v>4.385173E6</c:v>
                </c:pt>
                <c:pt idx="67">
                  <c:v>5.192644E6</c:v>
                </c:pt>
                <c:pt idx="68">
                  <c:v>5.308225E6</c:v>
                </c:pt>
                <c:pt idx="69">
                  <c:v>5.589625E6</c:v>
                </c:pt>
                <c:pt idx="70">
                  <c:v>6.580188E6</c:v>
                </c:pt>
                <c:pt idx="71">
                  <c:v>7.431162E6</c:v>
                </c:pt>
                <c:pt idx="72">
                  <c:v>9.733864E6</c:v>
                </c:pt>
                <c:pt idx="73">
                  <c:v>1.0315848E7</c:v>
                </c:pt>
                <c:pt idx="74">
                  <c:v>1.2240113E7</c:v>
                </c:pt>
                <c:pt idx="75">
                  <c:v>1.4792136E7</c:v>
                </c:pt>
                <c:pt idx="76">
                  <c:v>1.4792136E7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28172360"/>
        <c:axId val="-2128169496"/>
      </c:lineChart>
      <c:catAx>
        <c:axId val="-2128172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28169496"/>
        <c:crosses val="autoZero"/>
        <c:auto val="1"/>
        <c:lblAlgn val="ctr"/>
        <c:lblOffset val="100"/>
        <c:tickLblSkip val="4"/>
        <c:tickMarkSkip val="4"/>
        <c:noMultiLvlLbl val="0"/>
      </c:catAx>
      <c:valAx>
        <c:axId val="-212816949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-212817236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Loans to Baugur and related companies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Sheet1!$A$2:$A$46</c:f>
              <c:numCache>
                <c:formatCode>m/d/yy</c:formatCode>
                <c:ptCount val="45"/>
                <c:pt idx="0">
                  <c:v>38383.0</c:v>
                </c:pt>
                <c:pt idx="1">
                  <c:v>38411.0</c:v>
                </c:pt>
                <c:pt idx="2">
                  <c:v>38442.0</c:v>
                </c:pt>
                <c:pt idx="3">
                  <c:v>38472.0</c:v>
                </c:pt>
                <c:pt idx="4">
                  <c:v>38503.0</c:v>
                </c:pt>
                <c:pt idx="5">
                  <c:v>38533.0</c:v>
                </c:pt>
                <c:pt idx="6">
                  <c:v>38564.0</c:v>
                </c:pt>
                <c:pt idx="7">
                  <c:v>38595.0</c:v>
                </c:pt>
                <c:pt idx="8">
                  <c:v>38625.0</c:v>
                </c:pt>
                <c:pt idx="9">
                  <c:v>38656.0</c:v>
                </c:pt>
                <c:pt idx="10">
                  <c:v>38686.0</c:v>
                </c:pt>
                <c:pt idx="11">
                  <c:v>38717.0</c:v>
                </c:pt>
                <c:pt idx="12">
                  <c:v>38748.0</c:v>
                </c:pt>
                <c:pt idx="13">
                  <c:v>38776.0</c:v>
                </c:pt>
                <c:pt idx="14">
                  <c:v>38807.0</c:v>
                </c:pt>
                <c:pt idx="15">
                  <c:v>38837.0</c:v>
                </c:pt>
                <c:pt idx="16">
                  <c:v>38868.0</c:v>
                </c:pt>
                <c:pt idx="17">
                  <c:v>38898.0</c:v>
                </c:pt>
                <c:pt idx="18">
                  <c:v>38929.0</c:v>
                </c:pt>
                <c:pt idx="19">
                  <c:v>38960.0</c:v>
                </c:pt>
                <c:pt idx="20">
                  <c:v>38990.0</c:v>
                </c:pt>
                <c:pt idx="21">
                  <c:v>39021.0</c:v>
                </c:pt>
                <c:pt idx="22">
                  <c:v>39051.0</c:v>
                </c:pt>
                <c:pt idx="23">
                  <c:v>39082.0</c:v>
                </c:pt>
                <c:pt idx="24">
                  <c:v>39113.0</c:v>
                </c:pt>
                <c:pt idx="25">
                  <c:v>39141.0</c:v>
                </c:pt>
                <c:pt idx="26">
                  <c:v>39172.0</c:v>
                </c:pt>
                <c:pt idx="27">
                  <c:v>39202.0</c:v>
                </c:pt>
                <c:pt idx="28">
                  <c:v>39233.0</c:v>
                </c:pt>
                <c:pt idx="29">
                  <c:v>39263.0</c:v>
                </c:pt>
                <c:pt idx="30">
                  <c:v>39294.0</c:v>
                </c:pt>
                <c:pt idx="31">
                  <c:v>39325.0</c:v>
                </c:pt>
                <c:pt idx="32">
                  <c:v>39355.0</c:v>
                </c:pt>
                <c:pt idx="33">
                  <c:v>39386.0</c:v>
                </c:pt>
                <c:pt idx="34">
                  <c:v>39416.0</c:v>
                </c:pt>
                <c:pt idx="35">
                  <c:v>39447.0</c:v>
                </c:pt>
                <c:pt idx="36">
                  <c:v>39478.0</c:v>
                </c:pt>
                <c:pt idx="37">
                  <c:v>39507.0</c:v>
                </c:pt>
                <c:pt idx="38">
                  <c:v>39538.0</c:v>
                </c:pt>
                <c:pt idx="39">
                  <c:v>39568.0</c:v>
                </c:pt>
                <c:pt idx="40">
                  <c:v>39599.0</c:v>
                </c:pt>
                <c:pt idx="41">
                  <c:v>39629.0</c:v>
                </c:pt>
                <c:pt idx="42">
                  <c:v>39660.0</c:v>
                </c:pt>
                <c:pt idx="43">
                  <c:v>39691.0</c:v>
                </c:pt>
                <c:pt idx="44">
                  <c:v>39721.0</c:v>
                </c:pt>
              </c:numCache>
            </c:numRef>
          </c:cat>
          <c:val>
            <c:numRef>
              <c:f>Sheet1!$B$2:$B$46</c:f>
              <c:numCache>
                <c:formatCode>General</c:formatCode>
                <c:ptCount val="45"/>
                <c:pt idx="0">
                  <c:v>1215.403548732278</c:v>
                </c:pt>
                <c:pt idx="1">
                  <c:v>1412.07704202404</c:v>
                </c:pt>
                <c:pt idx="2">
                  <c:v>1438.855274955383</c:v>
                </c:pt>
                <c:pt idx="3">
                  <c:v>1456.61295864378</c:v>
                </c:pt>
                <c:pt idx="4">
                  <c:v>1611.968991903752</c:v>
                </c:pt>
                <c:pt idx="5">
                  <c:v>1828.877320631007</c:v>
                </c:pt>
                <c:pt idx="6">
                  <c:v>1999.159539601192</c:v>
                </c:pt>
                <c:pt idx="7">
                  <c:v>2036.725822488024</c:v>
                </c:pt>
                <c:pt idx="8">
                  <c:v>2177.34430121487</c:v>
                </c:pt>
                <c:pt idx="9">
                  <c:v>2625.981248236978</c:v>
                </c:pt>
                <c:pt idx="10">
                  <c:v>2978.338372565412</c:v>
                </c:pt>
                <c:pt idx="11">
                  <c:v>3051.549934672296</c:v>
                </c:pt>
                <c:pt idx="12">
                  <c:v>3285.424291071814</c:v>
                </c:pt>
                <c:pt idx="13">
                  <c:v>3528.831776211022</c:v>
                </c:pt>
                <c:pt idx="14">
                  <c:v>3275.3516948301</c:v>
                </c:pt>
                <c:pt idx="15">
                  <c:v>3033.636609638238</c:v>
                </c:pt>
                <c:pt idx="16">
                  <c:v>3227.402708516892</c:v>
                </c:pt>
                <c:pt idx="17">
                  <c:v>3122.328563149604</c:v>
                </c:pt>
                <c:pt idx="18">
                  <c:v>3184.680094820164</c:v>
                </c:pt>
                <c:pt idx="19">
                  <c:v>3367.220697521663</c:v>
                </c:pt>
                <c:pt idx="20">
                  <c:v>3305.254771840016</c:v>
                </c:pt>
                <c:pt idx="21">
                  <c:v>3814.411770749563</c:v>
                </c:pt>
                <c:pt idx="22">
                  <c:v>4075.334733152472</c:v>
                </c:pt>
                <c:pt idx="23">
                  <c:v>3940.49120609488</c:v>
                </c:pt>
                <c:pt idx="24">
                  <c:v>3857.797898510956</c:v>
                </c:pt>
                <c:pt idx="25">
                  <c:v>3709.681891108442</c:v>
                </c:pt>
                <c:pt idx="26">
                  <c:v>4399.649339271053</c:v>
                </c:pt>
                <c:pt idx="27">
                  <c:v>4661.399070475195</c:v>
                </c:pt>
                <c:pt idx="28">
                  <c:v>4771.081019816032</c:v>
                </c:pt>
                <c:pt idx="29">
                  <c:v>4714.072471636623</c:v>
                </c:pt>
                <c:pt idx="30">
                  <c:v>4936.00260158333</c:v>
                </c:pt>
                <c:pt idx="31">
                  <c:v>5035.85102905382</c:v>
                </c:pt>
                <c:pt idx="32">
                  <c:v>5188.864788119115</c:v>
                </c:pt>
                <c:pt idx="33">
                  <c:v>5356.11946133455</c:v>
                </c:pt>
                <c:pt idx="34">
                  <c:v>5317.712012156996</c:v>
                </c:pt>
                <c:pt idx="35">
                  <c:v>5740.147946440926</c:v>
                </c:pt>
                <c:pt idx="36">
                  <c:v>5466.395946360763</c:v>
                </c:pt>
                <c:pt idx="37">
                  <c:v>5277.81205942484</c:v>
                </c:pt>
                <c:pt idx="38">
                  <c:v>5155.962332709726</c:v>
                </c:pt>
                <c:pt idx="39">
                  <c:v>5224.473870167479</c:v>
                </c:pt>
                <c:pt idx="40">
                  <c:v>5215.098888527691</c:v>
                </c:pt>
                <c:pt idx="41">
                  <c:v>5222.451103745895</c:v>
                </c:pt>
                <c:pt idx="42">
                  <c:v>4839.370256103825</c:v>
                </c:pt>
                <c:pt idx="43">
                  <c:v>4661.89482909446</c:v>
                </c:pt>
                <c:pt idx="44">
                  <c:v>4544.271833194726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Loans to Exista and related companies</c:v>
                </c:pt>
              </c:strCache>
            </c:strRef>
          </c:tx>
          <c:spPr>
            <a:ln>
              <a:solidFill>
                <a:srgbClr val="008000"/>
              </a:solidFill>
            </a:ln>
          </c:spPr>
          <c:marker>
            <c:symbol val="none"/>
          </c:marker>
          <c:cat>
            <c:numRef>
              <c:f>Sheet1!$A$2:$A$46</c:f>
              <c:numCache>
                <c:formatCode>m/d/yy</c:formatCode>
                <c:ptCount val="45"/>
                <c:pt idx="0">
                  <c:v>38383.0</c:v>
                </c:pt>
                <c:pt idx="1">
                  <c:v>38411.0</c:v>
                </c:pt>
                <c:pt idx="2">
                  <c:v>38442.0</c:v>
                </c:pt>
                <c:pt idx="3">
                  <c:v>38472.0</c:v>
                </c:pt>
                <c:pt idx="4">
                  <c:v>38503.0</c:v>
                </c:pt>
                <c:pt idx="5">
                  <c:v>38533.0</c:v>
                </c:pt>
                <c:pt idx="6">
                  <c:v>38564.0</c:v>
                </c:pt>
                <c:pt idx="7">
                  <c:v>38595.0</c:v>
                </c:pt>
                <c:pt idx="8">
                  <c:v>38625.0</c:v>
                </c:pt>
                <c:pt idx="9">
                  <c:v>38656.0</c:v>
                </c:pt>
                <c:pt idx="10">
                  <c:v>38686.0</c:v>
                </c:pt>
                <c:pt idx="11">
                  <c:v>38717.0</c:v>
                </c:pt>
                <c:pt idx="12">
                  <c:v>38748.0</c:v>
                </c:pt>
                <c:pt idx="13">
                  <c:v>38776.0</c:v>
                </c:pt>
                <c:pt idx="14">
                  <c:v>38807.0</c:v>
                </c:pt>
                <c:pt idx="15">
                  <c:v>38837.0</c:v>
                </c:pt>
                <c:pt idx="16">
                  <c:v>38868.0</c:v>
                </c:pt>
                <c:pt idx="17">
                  <c:v>38898.0</c:v>
                </c:pt>
                <c:pt idx="18">
                  <c:v>38929.0</c:v>
                </c:pt>
                <c:pt idx="19">
                  <c:v>38960.0</c:v>
                </c:pt>
                <c:pt idx="20">
                  <c:v>38990.0</c:v>
                </c:pt>
                <c:pt idx="21">
                  <c:v>39021.0</c:v>
                </c:pt>
                <c:pt idx="22">
                  <c:v>39051.0</c:v>
                </c:pt>
                <c:pt idx="23">
                  <c:v>39082.0</c:v>
                </c:pt>
                <c:pt idx="24">
                  <c:v>39113.0</c:v>
                </c:pt>
                <c:pt idx="25">
                  <c:v>39141.0</c:v>
                </c:pt>
                <c:pt idx="26">
                  <c:v>39172.0</c:v>
                </c:pt>
                <c:pt idx="27">
                  <c:v>39202.0</c:v>
                </c:pt>
                <c:pt idx="28">
                  <c:v>39233.0</c:v>
                </c:pt>
                <c:pt idx="29">
                  <c:v>39263.0</c:v>
                </c:pt>
                <c:pt idx="30">
                  <c:v>39294.0</c:v>
                </c:pt>
                <c:pt idx="31">
                  <c:v>39325.0</c:v>
                </c:pt>
                <c:pt idx="32">
                  <c:v>39355.0</c:v>
                </c:pt>
                <c:pt idx="33">
                  <c:v>39386.0</c:v>
                </c:pt>
                <c:pt idx="34">
                  <c:v>39416.0</c:v>
                </c:pt>
                <c:pt idx="35">
                  <c:v>39447.0</c:v>
                </c:pt>
                <c:pt idx="36">
                  <c:v>39478.0</c:v>
                </c:pt>
                <c:pt idx="37">
                  <c:v>39507.0</c:v>
                </c:pt>
                <c:pt idx="38">
                  <c:v>39538.0</c:v>
                </c:pt>
                <c:pt idx="39">
                  <c:v>39568.0</c:v>
                </c:pt>
                <c:pt idx="40">
                  <c:v>39599.0</c:v>
                </c:pt>
                <c:pt idx="41">
                  <c:v>39629.0</c:v>
                </c:pt>
                <c:pt idx="42">
                  <c:v>39660.0</c:v>
                </c:pt>
                <c:pt idx="43">
                  <c:v>39691.0</c:v>
                </c:pt>
                <c:pt idx="44">
                  <c:v>39721.0</c:v>
                </c:pt>
              </c:numCache>
            </c:numRef>
          </c:cat>
          <c:val>
            <c:numRef>
              <c:f>Sheet1!$C$2:$C$46</c:f>
              <c:numCache>
                <c:formatCode>General</c:formatCode>
                <c:ptCount val="45"/>
                <c:pt idx="0">
                  <c:v>544.341647299999</c:v>
                </c:pt>
                <c:pt idx="1">
                  <c:v>566.6390605</c:v>
                </c:pt>
                <c:pt idx="2">
                  <c:v>601.1566212999991</c:v>
                </c:pt>
                <c:pt idx="3">
                  <c:v>580.2906184</c:v>
                </c:pt>
                <c:pt idx="4">
                  <c:v>713.6997199</c:v>
                </c:pt>
                <c:pt idx="5">
                  <c:v>795.0661469999991</c:v>
                </c:pt>
                <c:pt idx="6">
                  <c:v>808.0925066</c:v>
                </c:pt>
                <c:pt idx="7">
                  <c:v>818.0860707</c:v>
                </c:pt>
                <c:pt idx="8">
                  <c:v>970.3834589</c:v>
                </c:pt>
                <c:pt idx="9">
                  <c:v>1032.65581</c:v>
                </c:pt>
                <c:pt idx="10">
                  <c:v>1072.504958</c:v>
                </c:pt>
                <c:pt idx="11">
                  <c:v>1731.029641</c:v>
                </c:pt>
                <c:pt idx="12">
                  <c:v>1672.732937</c:v>
                </c:pt>
                <c:pt idx="13">
                  <c:v>1716.850745</c:v>
                </c:pt>
                <c:pt idx="14">
                  <c:v>1640.411674</c:v>
                </c:pt>
                <c:pt idx="15">
                  <c:v>1621.013709</c:v>
                </c:pt>
                <c:pt idx="16">
                  <c:v>1547.125107</c:v>
                </c:pt>
                <c:pt idx="17">
                  <c:v>1572.959213</c:v>
                </c:pt>
                <c:pt idx="18">
                  <c:v>1601.929318</c:v>
                </c:pt>
                <c:pt idx="19">
                  <c:v>1718.987465</c:v>
                </c:pt>
                <c:pt idx="20">
                  <c:v>1782.283686</c:v>
                </c:pt>
                <c:pt idx="21">
                  <c:v>1757.791287</c:v>
                </c:pt>
                <c:pt idx="22">
                  <c:v>1731.99652</c:v>
                </c:pt>
                <c:pt idx="23">
                  <c:v>1796.269976</c:v>
                </c:pt>
                <c:pt idx="24">
                  <c:v>1832.72925</c:v>
                </c:pt>
                <c:pt idx="25">
                  <c:v>2126.772238</c:v>
                </c:pt>
                <c:pt idx="26">
                  <c:v>2304.774614</c:v>
                </c:pt>
                <c:pt idx="27">
                  <c:v>2392.607354</c:v>
                </c:pt>
                <c:pt idx="28">
                  <c:v>2489.827842</c:v>
                </c:pt>
                <c:pt idx="29">
                  <c:v>2583.677853</c:v>
                </c:pt>
                <c:pt idx="30">
                  <c:v>2444.12521</c:v>
                </c:pt>
                <c:pt idx="31">
                  <c:v>2320.237601</c:v>
                </c:pt>
                <c:pt idx="32">
                  <c:v>2073.08454</c:v>
                </c:pt>
                <c:pt idx="33">
                  <c:v>2190.507988</c:v>
                </c:pt>
                <c:pt idx="34">
                  <c:v>1983.915529</c:v>
                </c:pt>
                <c:pt idx="35">
                  <c:v>2124.275629</c:v>
                </c:pt>
                <c:pt idx="36">
                  <c:v>1998.160605</c:v>
                </c:pt>
                <c:pt idx="37">
                  <c:v>1914.091852</c:v>
                </c:pt>
                <c:pt idx="38">
                  <c:v>1807.322016</c:v>
                </c:pt>
                <c:pt idx="39">
                  <c:v>1852.583905</c:v>
                </c:pt>
                <c:pt idx="40">
                  <c:v>1835.985175</c:v>
                </c:pt>
                <c:pt idx="41">
                  <c:v>1909.269652</c:v>
                </c:pt>
                <c:pt idx="42">
                  <c:v>2027.604779</c:v>
                </c:pt>
                <c:pt idx="43">
                  <c:v>1959.151182</c:v>
                </c:pt>
                <c:pt idx="44">
                  <c:v>1967.750914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Loans to Landsbanki main owners and related companies</c:v>
                </c:pt>
              </c:strCache>
            </c:strRef>
          </c:tx>
          <c:spPr>
            <a:ln>
              <a:solidFill>
                <a:srgbClr val="3366FF"/>
              </a:solidFill>
            </a:ln>
          </c:spPr>
          <c:marker>
            <c:symbol val="none"/>
          </c:marker>
          <c:cat>
            <c:numRef>
              <c:f>Sheet1!$A$2:$A$46</c:f>
              <c:numCache>
                <c:formatCode>m/d/yy</c:formatCode>
                <c:ptCount val="45"/>
                <c:pt idx="0">
                  <c:v>38383.0</c:v>
                </c:pt>
                <c:pt idx="1">
                  <c:v>38411.0</c:v>
                </c:pt>
                <c:pt idx="2">
                  <c:v>38442.0</c:v>
                </c:pt>
                <c:pt idx="3">
                  <c:v>38472.0</c:v>
                </c:pt>
                <c:pt idx="4">
                  <c:v>38503.0</c:v>
                </c:pt>
                <c:pt idx="5">
                  <c:v>38533.0</c:v>
                </c:pt>
                <c:pt idx="6">
                  <c:v>38564.0</c:v>
                </c:pt>
                <c:pt idx="7">
                  <c:v>38595.0</c:v>
                </c:pt>
                <c:pt idx="8">
                  <c:v>38625.0</c:v>
                </c:pt>
                <c:pt idx="9">
                  <c:v>38656.0</c:v>
                </c:pt>
                <c:pt idx="10">
                  <c:v>38686.0</c:v>
                </c:pt>
                <c:pt idx="11">
                  <c:v>38717.0</c:v>
                </c:pt>
                <c:pt idx="12">
                  <c:v>38748.0</c:v>
                </c:pt>
                <c:pt idx="13">
                  <c:v>38776.0</c:v>
                </c:pt>
                <c:pt idx="14">
                  <c:v>38807.0</c:v>
                </c:pt>
                <c:pt idx="15">
                  <c:v>38837.0</c:v>
                </c:pt>
                <c:pt idx="16">
                  <c:v>38868.0</c:v>
                </c:pt>
                <c:pt idx="17">
                  <c:v>38898.0</c:v>
                </c:pt>
                <c:pt idx="18">
                  <c:v>38929.0</c:v>
                </c:pt>
                <c:pt idx="19">
                  <c:v>38960.0</c:v>
                </c:pt>
                <c:pt idx="20">
                  <c:v>38990.0</c:v>
                </c:pt>
                <c:pt idx="21">
                  <c:v>39021.0</c:v>
                </c:pt>
                <c:pt idx="22">
                  <c:v>39051.0</c:v>
                </c:pt>
                <c:pt idx="23">
                  <c:v>39082.0</c:v>
                </c:pt>
                <c:pt idx="24">
                  <c:v>39113.0</c:v>
                </c:pt>
                <c:pt idx="25">
                  <c:v>39141.0</c:v>
                </c:pt>
                <c:pt idx="26">
                  <c:v>39172.0</c:v>
                </c:pt>
                <c:pt idx="27">
                  <c:v>39202.0</c:v>
                </c:pt>
                <c:pt idx="28">
                  <c:v>39233.0</c:v>
                </c:pt>
                <c:pt idx="29">
                  <c:v>39263.0</c:v>
                </c:pt>
                <c:pt idx="30">
                  <c:v>39294.0</c:v>
                </c:pt>
                <c:pt idx="31">
                  <c:v>39325.0</c:v>
                </c:pt>
                <c:pt idx="32">
                  <c:v>39355.0</c:v>
                </c:pt>
                <c:pt idx="33">
                  <c:v>39386.0</c:v>
                </c:pt>
                <c:pt idx="34">
                  <c:v>39416.0</c:v>
                </c:pt>
                <c:pt idx="35">
                  <c:v>39447.0</c:v>
                </c:pt>
                <c:pt idx="36">
                  <c:v>39478.0</c:v>
                </c:pt>
                <c:pt idx="37">
                  <c:v>39507.0</c:v>
                </c:pt>
                <c:pt idx="38">
                  <c:v>39538.0</c:v>
                </c:pt>
                <c:pt idx="39">
                  <c:v>39568.0</c:v>
                </c:pt>
                <c:pt idx="40">
                  <c:v>39599.0</c:v>
                </c:pt>
                <c:pt idx="41">
                  <c:v>39629.0</c:v>
                </c:pt>
                <c:pt idx="42">
                  <c:v>39660.0</c:v>
                </c:pt>
                <c:pt idx="43">
                  <c:v>39691.0</c:v>
                </c:pt>
                <c:pt idx="44">
                  <c:v>39721.0</c:v>
                </c:pt>
              </c:numCache>
            </c:numRef>
          </c:cat>
          <c:val>
            <c:numRef>
              <c:f>Sheet1!$D$2:$D$46</c:f>
              <c:numCache>
                <c:formatCode>General</c:formatCode>
                <c:ptCount val="45"/>
                <c:pt idx="0">
                  <c:v>420.4521912491421</c:v>
                </c:pt>
                <c:pt idx="1">
                  <c:v>341.2861812746816</c:v>
                </c:pt>
                <c:pt idx="2">
                  <c:v>366.7508610783272</c:v>
                </c:pt>
                <c:pt idx="3">
                  <c:v>333.7863411648695</c:v>
                </c:pt>
                <c:pt idx="4">
                  <c:v>458.7127702056682</c:v>
                </c:pt>
                <c:pt idx="5">
                  <c:v>559.8370673009522</c:v>
                </c:pt>
                <c:pt idx="6">
                  <c:v>553.4657582067712</c:v>
                </c:pt>
                <c:pt idx="7">
                  <c:v>661.5955477817603</c:v>
                </c:pt>
                <c:pt idx="8">
                  <c:v>785.7383610148367</c:v>
                </c:pt>
                <c:pt idx="9">
                  <c:v>898.5518975931626</c:v>
                </c:pt>
                <c:pt idx="10">
                  <c:v>972.6468869273188</c:v>
                </c:pt>
                <c:pt idx="11">
                  <c:v>1044.018417741878</c:v>
                </c:pt>
                <c:pt idx="12">
                  <c:v>1011.655431771861</c:v>
                </c:pt>
                <c:pt idx="13">
                  <c:v>1086.626355429824</c:v>
                </c:pt>
                <c:pt idx="14">
                  <c:v>1059.657389751388</c:v>
                </c:pt>
                <c:pt idx="15">
                  <c:v>997.7644879457021</c:v>
                </c:pt>
                <c:pt idx="16">
                  <c:v>978.3534422291845</c:v>
                </c:pt>
                <c:pt idx="17">
                  <c:v>922.4220405455124</c:v>
                </c:pt>
                <c:pt idx="18">
                  <c:v>958.8753674525526</c:v>
                </c:pt>
                <c:pt idx="19">
                  <c:v>986.6524747017694</c:v>
                </c:pt>
                <c:pt idx="20">
                  <c:v>959.1391459880344</c:v>
                </c:pt>
                <c:pt idx="21">
                  <c:v>1087.846544896147</c:v>
                </c:pt>
                <c:pt idx="22">
                  <c:v>1124.68636179576</c:v>
                </c:pt>
                <c:pt idx="23">
                  <c:v>1014.801088865032</c:v>
                </c:pt>
                <c:pt idx="24">
                  <c:v>1126.51206585276</c:v>
                </c:pt>
                <c:pt idx="25">
                  <c:v>1112.931508657347</c:v>
                </c:pt>
                <c:pt idx="26">
                  <c:v>1148.099796335825</c:v>
                </c:pt>
                <c:pt idx="27">
                  <c:v>1196.768823241052</c:v>
                </c:pt>
                <c:pt idx="28">
                  <c:v>1263.362552650438</c:v>
                </c:pt>
                <c:pt idx="29">
                  <c:v>1271.287010592716</c:v>
                </c:pt>
                <c:pt idx="30">
                  <c:v>1315.580150089724</c:v>
                </c:pt>
                <c:pt idx="31">
                  <c:v>1323.427926771653</c:v>
                </c:pt>
                <c:pt idx="32">
                  <c:v>1299.855686059226</c:v>
                </c:pt>
                <c:pt idx="33">
                  <c:v>1295.232095829482</c:v>
                </c:pt>
                <c:pt idx="34">
                  <c:v>1255.908958860126</c:v>
                </c:pt>
                <c:pt idx="35">
                  <c:v>1286.81799269907</c:v>
                </c:pt>
                <c:pt idx="36">
                  <c:v>1267.53056252835</c:v>
                </c:pt>
                <c:pt idx="37">
                  <c:v>1257.672874602702</c:v>
                </c:pt>
                <c:pt idx="38">
                  <c:v>1170.182019402554</c:v>
                </c:pt>
                <c:pt idx="39">
                  <c:v>1224.895596571968</c:v>
                </c:pt>
                <c:pt idx="40">
                  <c:v>1248.555454179957</c:v>
                </c:pt>
                <c:pt idx="41">
                  <c:v>1174.07312958624</c:v>
                </c:pt>
                <c:pt idx="42">
                  <c:v>1181.824823891392</c:v>
                </c:pt>
                <c:pt idx="43">
                  <c:v>1226.092796116561</c:v>
                </c:pt>
                <c:pt idx="44">
                  <c:v>1229.022067781881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27762456"/>
        <c:axId val="-2127759416"/>
      </c:lineChart>
      <c:dateAx>
        <c:axId val="-2127762456"/>
        <c:scaling>
          <c:orientation val="minMax"/>
        </c:scaling>
        <c:delete val="0"/>
        <c:axPos val="b"/>
        <c:numFmt formatCode="m/d/yy" sourceLinked="1"/>
        <c:majorTickMark val="out"/>
        <c:minorTickMark val="none"/>
        <c:tickLblPos val="nextTo"/>
        <c:crossAx val="-2127759416"/>
        <c:crosses val="autoZero"/>
        <c:auto val="1"/>
        <c:lblOffset val="100"/>
        <c:baseTimeUnit val="months"/>
        <c:majorUnit val="12.0"/>
        <c:majorTimeUnit val="months"/>
      </c:dateAx>
      <c:valAx>
        <c:axId val="-2127759416"/>
        <c:scaling>
          <c:orientation val="minMax"/>
          <c:max val="600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277624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Proportion of Gross International Product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EU</c:v>
                </c:pt>
              </c:strCache>
            </c:strRef>
          </c:tx>
          <c:marker>
            <c:symbol val="none"/>
          </c:marker>
          <c:cat>
            <c:numRef>
              <c:f>Sheet1!$A$2:$A$27</c:f>
              <c:numCache>
                <c:formatCode>General</c:formatCode>
                <c:ptCount val="26"/>
                <c:pt idx="0">
                  <c:v>1992.0</c:v>
                </c:pt>
                <c:pt idx="1">
                  <c:v>1993.0</c:v>
                </c:pt>
                <c:pt idx="2">
                  <c:v>1994.0</c:v>
                </c:pt>
                <c:pt idx="3">
                  <c:v>1995.0</c:v>
                </c:pt>
                <c:pt idx="4">
                  <c:v>1996.0</c:v>
                </c:pt>
                <c:pt idx="5">
                  <c:v>1997.0</c:v>
                </c:pt>
                <c:pt idx="6">
                  <c:v>1998.0</c:v>
                </c:pt>
                <c:pt idx="7">
                  <c:v>1999.0</c:v>
                </c:pt>
                <c:pt idx="8">
                  <c:v>2000.0</c:v>
                </c:pt>
                <c:pt idx="9">
                  <c:v>2001.0</c:v>
                </c:pt>
                <c:pt idx="10">
                  <c:v>2002.0</c:v>
                </c:pt>
                <c:pt idx="11">
                  <c:v>2003.0</c:v>
                </c:pt>
                <c:pt idx="12">
                  <c:v>2004.0</c:v>
                </c:pt>
                <c:pt idx="13">
                  <c:v>2005.0</c:v>
                </c:pt>
                <c:pt idx="14">
                  <c:v>2006.0</c:v>
                </c:pt>
                <c:pt idx="15">
                  <c:v>2007.0</c:v>
                </c:pt>
                <c:pt idx="16">
                  <c:v>2008.0</c:v>
                </c:pt>
                <c:pt idx="17">
                  <c:v>2009.0</c:v>
                </c:pt>
                <c:pt idx="18">
                  <c:v>2010.0</c:v>
                </c:pt>
                <c:pt idx="19">
                  <c:v>2011.0</c:v>
                </c:pt>
                <c:pt idx="20">
                  <c:v>2012.0</c:v>
                </c:pt>
                <c:pt idx="21">
                  <c:v>2013.0</c:v>
                </c:pt>
                <c:pt idx="22">
                  <c:v>2014.0</c:v>
                </c:pt>
                <c:pt idx="23">
                  <c:v>2015.0</c:v>
                </c:pt>
                <c:pt idx="24">
                  <c:v>2016.0</c:v>
                </c:pt>
                <c:pt idx="25">
                  <c:v>2017.0</c:v>
                </c:pt>
              </c:numCache>
            </c:numRef>
          </c:cat>
          <c:val>
            <c:numRef>
              <c:f>Sheet1!$B$2:$B$27</c:f>
              <c:numCache>
                <c:formatCode>General</c:formatCode>
                <c:ptCount val="26"/>
                <c:pt idx="0">
                  <c:v>26.064</c:v>
                </c:pt>
                <c:pt idx="1">
                  <c:v>25.667</c:v>
                </c:pt>
                <c:pt idx="2">
                  <c:v>25.608</c:v>
                </c:pt>
                <c:pt idx="3">
                  <c:v>25.908</c:v>
                </c:pt>
                <c:pt idx="4">
                  <c:v>25.492</c:v>
                </c:pt>
                <c:pt idx="5">
                  <c:v>25.143</c:v>
                </c:pt>
                <c:pt idx="6">
                  <c:v>25.233</c:v>
                </c:pt>
                <c:pt idx="7">
                  <c:v>25.091</c:v>
                </c:pt>
                <c:pt idx="8">
                  <c:v>24.914</c:v>
                </c:pt>
                <c:pt idx="9">
                  <c:v>24.906</c:v>
                </c:pt>
                <c:pt idx="10">
                  <c:v>24.57</c:v>
                </c:pt>
                <c:pt idx="11">
                  <c:v>24.099</c:v>
                </c:pt>
                <c:pt idx="12">
                  <c:v>23.56</c:v>
                </c:pt>
                <c:pt idx="13">
                  <c:v>23.029</c:v>
                </c:pt>
                <c:pt idx="14">
                  <c:v>22.686</c:v>
                </c:pt>
                <c:pt idx="15">
                  <c:v>22.287</c:v>
                </c:pt>
                <c:pt idx="16">
                  <c:v>21.821</c:v>
                </c:pt>
                <c:pt idx="17">
                  <c:v>21.071</c:v>
                </c:pt>
                <c:pt idx="18">
                  <c:v>20.464</c:v>
                </c:pt>
                <c:pt idx="19">
                  <c:v>20.074</c:v>
                </c:pt>
                <c:pt idx="20">
                  <c:v>19.421</c:v>
                </c:pt>
                <c:pt idx="21">
                  <c:v>18.847</c:v>
                </c:pt>
                <c:pt idx="22">
                  <c:v>18.384</c:v>
                </c:pt>
                <c:pt idx="23">
                  <c:v>17.952</c:v>
                </c:pt>
                <c:pt idx="24">
                  <c:v>17.533</c:v>
                </c:pt>
                <c:pt idx="25">
                  <c:v>17.121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US</c:v>
                </c:pt>
              </c:strCache>
            </c:strRef>
          </c:tx>
          <c:marker>
            <c:symbol val="none"/>
          </c:marker>
          <c:cat>
            <c:numRef>
              <c:f>Sheet1!$A$2:$A$27</c:f>
              <c:numCache>
                <c:formatCode>General</c:formatCode>
                <c:ptCount val="26"/>
                <c:pt idx="0">
                  <c:v>1992.0</c:v>
                </c:pt>
                <c:pt idx="1">
                  <c:v>1993.0</c:v>
                </c:pt>
                <c:pt idx="2">
                  <c:v>1994.0</c:v>
                </c:pt>
                <c:pt idx="3">
                  <c:v>1995.0</c:v>
                </c:pt>
                <c:pt idx="4">
                  <c:v>1996.0</c:v>
                </c:pt>
                <c:pt idx="5">
                  <c:v>1997.0</c:v>
                </c:pt>
                <c:pt idx="6">
                  <c:v>1998.0</c:v>
                </c:pt>
                <c:pt idx="7">
                  <c:v>1999.0</c:v>
                </c:pt>
                <c:pt idx="8">
                  <c:v>2000.0</c:v>
                </c:pt>
                <c:pt idx="9">
                  <c:v>2001.0</c:v>
                </c:pt>
                <c:pt idx="10">
                  <c:v>2002.0</c:v>
                </c:pt>
                <c:pt idx="11">
                  <c:v>2003.0</c:v>
                </c:pt>
                <c:pt idx="12">
                  <c:v>2004.0</c:v>
                </c:pt>
                <c:pt idx="13">
                  <c:v>2005.0</c:v>
                </c:pt>
                <c:pt idx="14">
                  <c:v>2006.0</c:v>
                </c:pt>
                <c:pt idx="15">
                  <c:v>2007.0</c:v>
                </c:pt>
                <c:pt idx="16">
                  <c:v>2008.0</c:v>
                </c:pt>
                <c:pt idx="17">
                  <c:v>2009.0</c:v>
                </c:pt>
                <c:pt idx="18">
                  <c:v>2010.0</c:v>
                </c:pt>
                <c:pt idx="19">
                  <c:v>2011.0</c:v>
                </c:pt>
                <c:pt idx="20">
                  <c:v>2012.0</c:v>
                </c:pt>
                <c:pt idx="21">
                  <c:v>2013.0</c:v>
                </c:pt>
                <c:pt idx="22">
                  <c:v>2014.0</c:v>
                </c:pt>
                <c:pt idx="23">
                  <c:v>2015.0</c:v>
                </c:pt>
                <c:pt idx="24">
                  <c:v>2016.0</c:v>
                </c:pt>
                <c:pt idx="25">
                  <c:v>2017.0</c:v>
                </c:pt>
              </c:numCache>
            </c:numRef>
          </c:cat>
          <c:val>
            <c:numRef>
              <c:f>Sheet1!$C$2:$C$27</c:f>
              <c:numCache>
                <c:formatCode>General</c:formatCode>
                <c:ptCount val="26"/>
                <c:pt idx="0">
                  <c:v>22.753</c:v>
                </c:pt>
                <c:pt idx="1">
                  <c:v>22.92</c:v>
                </c:pt>
                <c:pt idx="2">
                  <c:v>23.125</c:v>
                </c:pt>
                <c:pt idx="3">
                  <c:v>22.877</c:v>
                </c:pt>
                <c:pt idx="4">
                  <c:v>22.891</c:v>
                </c:pt>
                <c:pt idx="5">
                  <c:v>22.961</c:v>
                </c:pt>
                <c:pt idx="6">
                  <c:v>23.374</c:v>
                </c:pt>
                <c:pt idx="7">
                  <c:v>23.668</c:v>
                </c:pt>
                <c:pt idx="8">
                  <c:v>23.52</c:v>
                </c:pt>
                <c:pt idx="9">
                  <c:v>23.245</c:v>
                </c:pt>
                <c:pt idx="10">
                  <c:v>23.022</c:v>
                </c:pt>
                <c:pt idx="11">
                  <c:v>22.789</c:v>
                </c:pt>
                <c:pt idx="12">
                  <c:v>22.474</c:v>
                </c:pt>
                <c:pt idx="13">
                  <c:v>22.203</c:v>
                </c:pt>
                <c:pt idx="14">
                  <c:v>21.679</c:v>
                </c:pt>
                <c:pt idx="15">
                  <c:v>20.99</c:v>
                </c:pt>
                <c:pt idx="16">
                  <c:v>20.376</c:v>
                </c:pt>
                <c:pt idx="17">
                  <c:v>19.918</c:v>
                </c:pt>
                <c:pt idx="18">
                  <c:v>19.414</c:v>
                </c:pt>
                <c:pt idx="19">
                  <c:v>19.09</c:v>
                </c:pt>
                <c:pt idx="20">
                  <c:v>18.914</c:v>
                </c:pt>
                <c:pt idx="21">
                  <c:v>18.653</c:v>
                </c:pt>
                <c:pt idx="22">
                  <c:v>18.447</c:v>
                </c:pt>
                <c:pt idx="23">
                  <c:v>18.27</c:v>
                </c:pt>
                <c:pt idx="24">
                  <c:v>18.088</c:v>
                </c:pt>
                <c:pt idx="25">
                  <c:v>17.884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China and India</c:v>
                </c:pt>
              </c:strCache>
            </c:strRef>
          </c:tx>
          <c:marker>
            <c:symbol val="none"/>
          </c:marker>
          <c:cat>
            <c:numRef>
              <c:f>Sheet1!$A$2:$A$27</c:f>
              <c:numCache>
                <c:formatCode>General</c:formatCode>
                <c:ptCount val="26"/>
                <c:pt idx="0">
                  <c:v>1992.0</c:v>
                </c:pt>
                <c:pt idx="1">
                  <c:v>1993.0</c:v>
                </c:pt>
                <c:pt idx="2">
                  <c:v>1994.0</c:v>
                </c:pt>
                <c:pt idx="3">
                  <c:v>1995.0</c:v>
                </c:pt>
                <c:pt idx="4">
                  <c:v>1996.0</c:v>
                </c:pt>
                <c:pt idx="5">
                  <c:v>1997.0</c:v>
                </c:pt>
                <c:pt idx="6">
                  <c:v>1998.0</c:v>
                </c:pt>
                <c:pt idx="7">
                  <c:v>1999.0</c:v>
                </c:pt>
                <c:pt idx="8">
                  <c:v>2000.0</c:v>
                </c:pt>
                <c:pt idx="9">
                  <c:v>2001.0</c:v>
                </c:pt>
                <c:pt idx="10">
                  <c:v>2002.0</c:v>
                </c:pt>
                <c:pt idx="11">
                  <c:v>2003.0</c:v>
                </c:pt>
                <c:pt idx="12">
                  <c:v>2004.0</c:v>
                </c:pt>
                <c:pt idx="13">
                  <c:v>2005.0</c:v>
                </c:pt>
                <c:pt idx="14">
                  <c:v>2006.0</c:v>
                </c:pt>
                <c:pt idx="15">
                  <c:v>2007.0</c:v>
                </c:pt>
                <c:pt idx="16">
                  <c:v>2008.0</c:v>
                </c:pt>
                <c:pt idx="17">
                  <c:v>2009.0</c:v>
                </c:pt>
                <c:pt idx="18">
                  <c:v>2010.0</c:v>
                </c:pt>
                <c:pt idx="19">
                  <c:v>2011.0</c:v>
                </c:pt>
                <c:pt idx="20">
                  <c:v>2012.0</c:v>
                </c:pt>
                <c:pt idx="21">
                  <c:v>2013.0</c:v>
                </c:pt>
                <c:pt idx="22">
                  <c:v>2014.0</c:v>
                </c:pt>
                <c:pt idx="23">
                  <c:v>2015.0</c:v>
                </c:pt>
                <c:pt idx="24">
                  <c:v>2016.0</c:v>
                </c:pt>
                <c:pt idx="25">
                  <c:v>2017.0</c:v>
                </c:pt>
              </c:numCache>
            </c:numRef>
          </c:cat>
          <c:val>
            <c:numRef>
              <c:f>Sheet1!$D$2:$D$27</c:f>
              <c:numCache>
                <c:formatCode>General</c:formatCode>
                <c:ptCount val="26"/>
                <c:pt idx="0">
                  <c:v>7.337</c:v>
                </c:pt>
                <c:pt idx="1">
                  <c:v>7.922000000000001</c:v>
                </c:pt>
                <c:pt idx="2">
                  <c:v>8.477</c:v>
                </c:pt>
                <c:pt idx="3">
                  <c:v>8.964</c:v>
                </c:pt>
                <c:pt idx="4">
                  <c:v>9.433</c:v>
                </c:pt>
                <c:pt idx="5">
                  <c:v>9.745999999999998</c:v>
                </c:pt>
                <c:pt idx="6">
                  <c:v>10.191</c:v>
                </c:pt>
                <c:pt idx="7">
                  <c:v>10.569</c:v>
                </c:pt>
                <c:pt idx="8">
                  <c:v>10.84</c:v>
                </c:pt>
                <c:pt idx="9">
                  <c:v>11.318</c:v>
                </c:pt>
                <c:pt idx="10">
                  <c:v>11.843</c:v>
                </c:pt>
                <c:pt idx="11">
                  <c:v>12.462</c:v>
                </c:pt>
                <c:pt idx="12">
                  <c:v>12.996</c:v>
                </c:pt>
                <c:pt idx="13">
                  <c:v>13.712</c:v>
                </c:pt>
                <c:pt idx="14">
                  <c:v>14.567</c:v>
                </c:pt>
                <c:pt idx="15">
                  <c:v>15.623</c:v>
                </c:pt>
                <c:pt idx="16">
                  <c:v>16.559</c:v>
                </c:pt>
                <c:pt idx="17">
                  <c:v>18.075</c:v>
                </c:pt>
                <c:pt idx="18">
                  <c:v>18.987</c:v>
                </c:pt>
                <c:pt idx="19">
                  <c:v>19.907</c:v>
                </c:pt>
                <c:pt idx="20">
                  <c:v>20.654</c:v>
                </c:pt>
                <c:pt idx="21">
                  <c:v>21.465</c:v>
                </c:pt>
                <c:pt idx="22">
                  <c:v>22.258</c:v>
                </c:pt>
                <c:pt idx="23">
                  <c:v>23.048</c:v>
                </c:pt>
                <c:pt idx="24">
                  <c:v>23.853</c:v>
                </c:pt>
                <c:pt idx="25">
                  <c:v>24.673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30354696"/>
        <c:axId val="-2130587944"/>
      </c:lineChart>
      <c:catAx>
        <c:axId val="-2130354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30587944"/>
        <c:crosses val="autoZero"/>
        <c:auto val="1"/>
        <c:lblAlgn val="ctr"/>
        <c:lblOffset val="100"/>
        <c:tickLblSkip val="4"/>
        <c:noMultiLvlLbl val="0"/>
      </c:catAx>
      <c:valAx>
        <c:axId val="-2130587944"/>
        <c:scaling>
          <c:orientation val="minMax"/>
          <c:min val="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303546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42A9BB-D38A-4389-8B93-8153D9636EB8}" type="datetimeFigureOut">
              <a:rPr lang="is-IS"/>
              <a:pPr/>
              <a:t>9/19/13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9574C3-3C20-46AF-9204-6F4DEDA77E37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598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Relationship Id="rId3" Type="http://schemas.openxmlformats.org/officeDocument/2006/relationships/hyperlink" Target="http://www.dailymail.co.uk/news/article-1334929/Federal-Reserve-reveals-trillions-dished-world-banks-aid-financial-crisis.html%23ixzz2bIMJWJRQ" TargetMode="Externa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Source: Eurostat website. Real GDP growth,</a:t>
            </a:r>
            <a:r>
              <a:rPr lang="en-US" baseline="0" smtClean="0"/>
              <a:t> 2001–2010 (% change compared with the previous year; average 2001–2010).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F9EFE-66E5-EA4C-AC26-3C7EAC8AFC1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884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s-I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Norris, Floyd (2008). The World’s Banks Could Prove Too Big to Fail — or to Rescue, </a:t>
            </a:r>
            <a:r>
              <a:rPr lang="is-IS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 York Times</a:t>
            </a:r>
            <a:r>
              <a:rPr lang="is-I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10 October. His source is quoted as being Bridgewater Associates.</a:t>
            </a: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E43ED-42FF-9F45-A1EE-D599F5DEF45B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530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Spiegel online, 11 December 2012. Whistleblower Accusations.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18091-4614-DF42-9D40-20AFA7557BA2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706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Source: Central</a:t>
            </a:r>
            <a:r>
              <a:rPr lang="en-US" baseline="0"/>
              <a:t> Bank, Statistics: http://statistics.cb.is/data/set/1wsf/#!display=line&amp;ds=1wsf!1yuk=6 [accessed 4 August 2013].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E43ED-42FF-9F45-A1EE-D599F5DEF45B}" type="slidenum"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730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Source: Special Investigation Commission</a:t>
            </a:r>
            <a:r>
              <a:rPr lang="en-US" baseline="0"/>
              <a:t>, Report, 2010, Vol. 7, Ch. 21, supplementary data.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E43ED-42FF-9F45-A1EE-D599F5DEF45B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47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United States Government Accountability Office. </a:t>
            </a:r>
            <a:r>
              <a:rPr lang="en-US" i="1"/>
              <a:t>Federal Reserve System. </a:t>
            </a:r>
            <a:r>
              <a:rPr lang="en-US"/>
              <a:t>Report to Congressional Adressees. Washington: July 2011. Table 24. Online at: http://www.gao.gov/Products/GAO-11-696 Cf. </a:t>
            </a:r>
            <a:r>
              <a:rPr lang="en-US" b="0"/>
              <a:t>Federal Reserve reveals trillions dished out to world banks to aid financial crisis... including $1.5trillion to British banks, Daily Mail 2 December 2010.</a:t>
            </a:r>
            <a:r>
              <a:rPr lang="en-US" b="0" baseline="0"/>
              <a:t> </a:t>
            </a:r>
            <a:r>
              <a:rPr lang="en-US" sz="1200" b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 more: </a:t>
            </a:r>
            <a:r>
              <a:rPr lang="en-US" sz="1200" b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http://www.dailymail.co.uk/news/article-1334929/Federal-Reserve-reveals-trillions-dished-world-banks-aid-financial-crisis.html#ixzz2bIMJWJRQ</a:t>
            </a:r>
            <a:r>
              <a:rPr lang="en-US" sz="1200" b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b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E43ED-42FF-9F45-A1EE-D599F5DEF45B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393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Source: International Monetary Fund, World Economic Outlook Database, October 2012.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574C3-3C20-46AF-9204-6F4DEDA77E37}" type="slidenum">
              <a:rPr lang="en-US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575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s-I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s-I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940CF-5D0C-4120-916D-F436FDBE728E}" type="datetimeFigureOut">
              <a:rPr lang="is-IS"/>
              <a:pPr/>
              <a:t>9/19/13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F6DBA-7FB2-4D93-B2DE-0E392C47FCF7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940CF-5D0C-4120-916D-F436FDBE728E}" type="datetimeFigureOut">
              <a:rPr lang="is-IS"/>
              <a:pPr/>
              <a:t>9/19/13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F6DBA-7FB2-4D93-B2DE-0E392C47FCF7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s-I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940CF-5D0C-4120-916D-F436FDBE728E}" type="datetimeFigureOut">
              <a:rPr lang="is-IS"/>
              <a:pPr/>
              <a:t>9/19/13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F6DBA-7FB2-4D93-B2DE-0E392C47FCF7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940CF-5D0C-4120-916D-F436FDBE728E}" type="datetimeFigureOut">
              <a:rPr lang="is-IS"/>
              <a:pPr/>
              <a:t>9/19/13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F6DBA-7FB2-4D93-B2DE-0E392C47FCF7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s-I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s-I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940CF-5D0C-4120-916D-F436FDBE728E}" type="datetimeFigureOut">
              <a:rPr lang="is-IS"/>
              <a:pPr/>
              <a:t>9/19/13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F6DBA-7FB2-4D93-B2DE-0E392C47FCF7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940CF-5D0C-4120-916D-F436FDBE728E}" type="datetimeFigureOut">
              <a:rPr lang="is-IS"/>
              <a:pPr/>
              <a:t>9/19/13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F6DBA-7FB2-4D93-B2DE-0E392C47FCF7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s-I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s-I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s-I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940CF-5D0C-4120-916D-F436FDBE728E}" type="datetimeFigureOut">
              <a:rPr lang="is-IS"/>
              <a:pPr/>
              <a:t>9/19/13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F6DBA-7FB2-4D93-B2DE-0E392C47FCF7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940CF-5D0C-4120-916D-F436FDBE728E}" type="datetimeFigureOut">
              <a:rPr lang="is-IS"/>
              <a:pPr/>
              <a:t>9/19/13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F6DBA-7FB2-4D93-B2DE-0E392C47FCF7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940CF-5D0C-4120-916D-F436FDBE728E}" type="datetimeFigureOut">
              <a:rPr lang="is-IS"/>
              <a:pPr/>
              <a:t>9/19/13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F6DBA-7FB2-4D93-B2DE-0E392C47FCF7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s-I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s-I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940CF-5D0C-4120-916D-F436FDBE728E}" type="datetimeFigureOut">
              <a:rPr lang="is-IS"/>
              <a:pPr/>
              <a:t>9/19/13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F6DBA-7FB2-4D93-B2DE-0E392C47FCF7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s-I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s-I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940CF-5D0C-4120-916D-F436FDBE728E}" type="datetimeFigureOut">
              <a:rPr lang="is-IS"/>
              <a:pPr/>
              <a:t>9/19/13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F6DBA-7FB2-4D93-B2DE-0E392C47FCF7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s-I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940CF-5D0C-4120-916D-F436FDBE728E}" type="datetimeFigureOut">
              <a:rPr lang="is-IS"/>
              <a:pPr/>
              <a:t>9/19/13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F6DBA-7FB2-4D93-B2DE-0E392C47FCF7}" type="slidenum">
              <a:rPr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chart" Target="../charts/char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906889"/>
            <a:ext cx="7772400" cy="2060222"/>
          </a:xfrm>
        </p:spPr>
        <p:txBody>
          <a:bodyPr>
            <a:normAutofit/>
          </a:bodyPr>
          <a:lstStyle/>
          <a:p>
            <a:r>
              <a:rPr lang="is-IS" altLang="ja-JP" sz="4000" dirty="0" smtClean="0">
                <a:ea typeface="ヒラギノ角ゴ Pro W3" charset="-128"/>
                <a:cs typeface="ヒラギノ角ゴ Pro W3" charset="-128"/>
              </a:rPr>
              <a:t>Iceland’s Boom and Bust</a:t>
            </a:r>
            <a:r>
              <a:rPr lang="is-IS" altLang="ja-JP" sz="4000" dirty="0">
                <a:ea typeface="ヒラギノ角ゴ Pro W3" charset="-128"/>
                <a:cs typeface="ヒラギノ角ゴ Pro W3" charset="-128"/>
              </a:rPr>
              <a:t/>
            </a:r>
            <a:br>
              <a:rPr lang="is-IS" altLang="ja-JP" sz="4000" dirty="0">
                <a:ea typeface="ヒラギノ角ゴ Pro W3" charset="-128"/>
                <a:cs typeface="ヒラギノ角ゴ Pro W3" charset="-128"/>
              </a:rPr>
            </a:br>
            <a:r>
              <a:rPr lang="is-IS" altLang="ja-JP" sz="3100" dirty="0" smtClean="0">
                <a:ea typeface="ヒラギノ角ゴ Pro W3" charset="-128"/>
                <a:cs typeface="ヒラギノ角ゴ Pro W3" charset="-128"/>
              </a:rPr>
              <a:t>Lessons for Europe</a:t>
            </a:r>
            <a:r>
              <a:rPr lang="is-IS" altLang="ja-JP" dirty="0">
                <a:ea typeface="ヒラギノ角ゴ Pro W3" charset="-128"/>
                <a:cs typeface="ヒラギノ角ゴ Pro W3" charset="-128"/>
              </a:rPr>
              <a:t/>
            </a:r>
            <a:br>
              <a:rPr lang="is-IS" altLang="ja-JP" dirty="0">
                <a:ea typeface="ヒラギノ角ゴ Pro W3" charset="-128"/>
                <a:cs typeface="ヒラギノ角ゴ Pro W3" charset="-128"/>
              </a:rPr>
            </a:br>
            <a:endParaRPr lang="is-I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699000"/>
            <a:ext cx="6400800" cy="1382889"/>
          </a:xfrm>
        </p:spPr>
        <p:txBody>
          <a:bodyPr>
            <a:normAutofit/>
          </a:bodyPr>
          <a:lstStyle/>
          <a:p>
            <a:r>
              <a:rPr lang="is-IS" sz="2400" dirty="0" smtClean="0"/>
              <a:t>Professor Hannes H. Gissurarson</a:t>
            </a:r>
            <a:endParaRPr lang="is-IS" sz="2400" dirty="0"/>
          </a:p>
          <a:p>
            <a:r>
              <a:rPr lang="is-IS" sz="2400" dirty="0" smtClean="0"/>
              <a:t>Cambridge 22 </a:t>
            </a:r>
            <a:r>
              <a:rPr lang="is-IS" sz="2400" dirty="0" smtClean="0"/>
              <a:t> </a:t>
            </a:r>
            <a:r>
              <a:rPr lang="is-IS" sz="2400" dirty="0" smtClean="0"/>
              <a:t>September 2013</a:t>
            </a:r>
            <a:endParaRPr lang="is-IS" sz="2400" dirty="0"/>
          </a:p>
        </p:txBody>
      </p:sp>
      <p:pic>
        <p:nvPicPr>
          <p:cNvPr id="3" name="Picture 2" descr="HI_Logo_positiv_ENG_horiz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04" y="805091"/>
            <a:ext cx="6962687" cy="21017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External Debt: After 2004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343340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16975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It was a Baugur Bubble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326954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24392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Iceland:</a:t>
            </a:r>
            <a:r>
              <a:rPr lang="en-US" dirty="0" smtClean="0"/>
              <a:t> additional systemic </a:t>
            </a:r>
            <a:r>
              <a:rPr lang="en-US" dirty="0"/>
              <a:t>r</a:t>
            </a:r>
            <a:r>
              <a:rPr lang="en-US" dirty="0" smtClean="0"/>
              <a:t>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</a:t>
            </a:r>
            <a:r>
              <a:rPr lang="en-US" dirty="0" smtClean="0"/>
              <a:t>eneral </a:t>
            </a:r>
            <a:r>
              <a:rPr lang="en-US" dirty="0"/>
              <a:t>international </a:t>
            </a:r>
            <a:r>
              <a:rPr lang="en-US" dirty="0" smtClean="0"/>
              <a:t>risks: </a:t>
            </a:r>
            <a:r>
              <a:rPr lang="en-US" dirty="0"/>
              <a:t>moral </a:t>
            </a:r>
            <a:r>
              <a:rPr lang="en-US" dirty="0" smtClean="0"/>
              <a:t>hazard; government mistakes; </a:t>
            </a:r>
            <a:r>
              <a:rPr lang="en-US" dirty="0" smtClean="0"/>
              <a:t>difficulty of pricing risk with new techniques</a:t>
            </a:r>
          </a:p>
          <a:p>
            <a:r>
              <a:rPr lang="en-US" dirty="0" smtClean="0"/>
              <a:t>Additional </a:t>
            </a:r>
            <a:r>
              <a:rPr lang="en-US" dirty="0"/>
              <a:t>risk for Iceland: field of operations all of EEA; field of institutional support Iceland alone</a:t>
            </a:r>
          </a:p>
          <a:p>
            <a:r>
              <a:rPr lang="en-US" dirty="0"/>
              <a:t>Additional risk for Iceland: too much cross-ownership, overvalued assets, Jon </a:t>
            </a:r>
            <a:r>
              <a:rPr lang="en-US" dirty="0" err="1"/>
              <a:t>Asgeir</a:t>
            </a:r>
            <a:r>
              <a:rPr lang="en-US" dirty="0"/>
              <a:t> </a:t>
            </a:r>
            <a:r>
              <a:rPr lang="en-US" dirty="0" err="1"/>
              <a:t>Johannesson</a:t>
            </a:r>
            <a:r>
              <a:rPr lang="en-US" dirty="0"/>
              <a:t> and his cronies</a:t>
            </a:r>
          </a:p>
        </p:txBody>
      </p:sp>
    </p:spTree>
    <p:extLst>
      <p:ext uri="{BB962C8B-B14F-4D97-AF65-F5344CB8AC3E}">
        <p14:creationId xmlns:p14="http://schemas.microsoft.com/office/powerpoint/2010/main" val="415816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crucial </a:t>
            </a:r>
            <a:r>
              <a:rPr lang="en-US" dirty="0" smtClean="0"/>
              <a:t>decisions</a:t>
            </a:r>
            <a:r>
              <a:rPr lang="en-US" dirty="0"/>
              <a:t> </a:t>
            </a:r>
            <a:r>
              <a:rPr lang="en-US" dirty="0" smtClean="0"/>
              <a:t>abroad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24 September 2008, </a:t>
            </a:r>
            <a:r>
              <a:rPr lang="en-US" dirty="0"/>
              <a:t>Fed </a:t>
            </a:r>
            <a:r>
              <a:rPr lang="en-US" dirty="0" smtClean="0"/>
              <a:t>refuses </a:t>
            </a:r>
            <a:r>
              <a:rPr lang="en-US" dirty="0"/>
              <a:t>to make currency swap agreements with Iceland, at the same time as it did it with Nordic countries</a:t>
            </a:r>
          </a:p>
          <a:p>
            <a:r>
              <a:rPr lang="en-US" dirty="0" smtClean="0"/>
              <a:t>7 October 2008, </a:t>
            </a:r>
            <a:r>
              <a:rPr lang="en-US" dirty="0"/>
              <a:t>British </a:t>
            </a:r>
            <a:r>
              <a:rPr lang="en-US" dirty="0" err="1"/>
              <a:t>Labour</a:t>
            </a:r>
            <a:r>
              <a:rPr lang="en-US" dirty="0"/>
              <a:t> government </a:t>
            </a:r>
            <a:r>
              <a:rPr lang="en-US" dirty="0" smtClean="0"/>
              <a:t>closes </a:t>
            </a:r>
            <a:r>
              <a:rPr lang="en-US" dirty="0"/>
              <a:t>the two Icelandic-owned banks in England, at the same time as it bailed out all others</a:t>
            </a:r>
          </a:p>
          <a:p>
            <a:r>
              <a:rPr lang="en-US" dirty="0"/>
              <a:t>The British </a:t>
            </a:r>
            <a:r>
              <a:rPr lang="en-US" dirty="0" err="1"/>
              <a:t>Labour</a:t>
            </a:r>
            <a:r>
              <a:rPr lang="en-US" dirty="0"/>
              <a:t> government </a:t>
            </a:r>
            <a:r>
              <a:rPr lang="en-US" dirty="0" smtClean="0"/>
              <a:t>uses </a:t>
            </a:r>
            <a:r>
              <a:rPr lang="en-US" dirty="0"/>
              <a:t>anti-terrorism law against Icelandic </a:t>
            </a:r>
            <a:r>
              <a:rPr lang="en-US" dirty="0" smtClean="0"/>
              <a:t>companies, making recovery impossible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453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Unnecessary losses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Asset management section of Singer &amp; Friedlander sold for £5 million, real value sixfold (£30 million)</a:t>
            </a:r>
          </a:p>
          <a:p>
            <a:r>
              <a:rPr lang="en-US"/>
              <a:t>Glitnir Norway sold for NOK 300 million, had been bought year before for 3.1 billion</a:t>
            </a:r>
          </a:p>
          <a:p>
            <a:r>
              <a:rPr lang="en-US"/>
              <a:t>Finn Haugan, chairman of Norwegian Guarantee Fund, also leader of savings banks buying Glitnir Norway!</a:t>
            </a:r>
          </a:p>
          <a:p>
            <a:r>
              <a:rPr lang="en-US"/>
              <a:t>Glitnir Sweden sold for SEK 60 million, had been bought 4 years before for 380 million</a:t>
            </a:r>
          </a:p>
        </p:txBody>
      </p:sp>
    </p:spTree>
    <p:extLst>
      <p:ext uri="{BB962C8B-B14F-4D97-AF65-F5344CB8AC3E}">
        <p14:creationId xmlns:p14="http://schemas.microsoft.com/office/powerpoint/2010/main" val="3647745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Iceland Taken Down?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Icesave</a:t>
            </a:r>
            <a:r>
              <a:rPr lang="en-US" dirty="0"/>
              <a:t> and Edge accounts could offer better rates, because cheaper to operate</a:t>
            </a:r>
          </a:p>
          <a:p>
            <a:r>
              <a:rPr lang="en-US" dirty="0"/>
              <a:t>Icelandic banks flexible and efficient, but reckless </a:t>
            </a:r>
            <a:r>
              <a:rPr lang="en-US" dirty="0" smtClean="0"/>
              <a:t>(just like others</a:t>
            </a:r>
            <a:r>
              <a:rPr lang="en-US" dirty="0"/>
              <a:t>)</a:t>
            </a:r>
          </a:p>
          <a:p>
            <a:r>
              <a:rPr lang="en-US" dirty="0"/>
              <a:t>New kids on the block, antipathy from old players, unpopular with other banks</a:t>
            </a:r>
          </a:p>
          <a:p>
            <a:r>
              <a:rPr lang="en-US" dirty="0"/>
              <a:t>Governments did not like </a:t>
            </a:r>
            <a:r>
              <a:rPr lang="en-US" dirty="0" smtClean="0"/>
              <a:t>idea </a:t>
            </a:r>
            <a:r>
              <a:rPr lang="en-US" dirty="0"/>
              <a:t>of tax competition: a new Luxembourg, Liechtenstein, Isle of Man or Guernsey</a:t>
            </a:r>
          </a:p>
        </p:txBody>
      </p:sp>
    </p:spTree>
    <p:extLst>
      <p:ext uri="{BB962C8B-B14F-4D97-AF65-F5344CB8AC3E}">
        <p14:creationId xmlns:p14="http://schemas.microsoft.com/office/powerpoint/2010/main" val="1622825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Murky waters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MI5 investigated Icelandic banks because of suspicion of Russian mafia money</a:t>
            </a:r>
          </a:p>
          <a:p>
            <a:r>
              <a:rPr lang="en-US" dirty="0" smtClean="0"/>
              <a:t>Alistair Darling comments in memoirs that Icelandic bankers gave to conservatives</a:t>
            </a:r>
          </a:p>
          <a:p>
            <a:r>
              <a:rPr lang="en-US" dirty="0" err="1" smtClean="0"/>
              <a:t>Labour</a:t>
            </a:r>
            <a:r>
              <a:rPr lang="en-US" dirty="0" smtClean="0"/>
              <a:t>-controlled municipalities kept money in Icelandic accounts</a:t>
            </a:r>
          </a:p>
          <a:p>
            <a:r>
              <a:rPr lang="en-US" dirty="0" smtClean="0"/>
              <a:t>“Falklands Effect” without much cost? A show planned by Brown’s PR advisers?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4771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Others Helped: Currency swap 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Aggregate transactions with CBs: $10,057 bn</a:t>
            </a:r>
          </a:p>
          <a:p>
            <a:r>
              <a:rPr lang="en-US"/>
              <a:t>ECB $8,011 (79.7% of total)</a:t>
            </a:r>
          </a:p>
          <a:p>
            <a:r>
              <a:rPr lang="en-US"/>
              <a:t>CB of the UK $919 bn</a:t>
            </a:r>
          </a:p>
          <a:p>
            <a:r>
              <a:rPr lang="en-US"/>
              <a:t>CB of Switzerland $466 bn</a:t>
            </a:r>
          </a:p>
          <a:p>
            <a:r>
              <a:rPr lang="en-US"/>
              <a:t>CB of Denmark $73 bn</a:t>
            </a:r>
          </a:p>
          <a:p>
            <a:r>
              <a:rPr lang="en-US"/>
              <a:t>CB of Sweden $67 bn</a:t>
            </a:r>
          </a:p>
          <a:p>
            <a:r>
              <a:rPr lang="en-US"/>
              <a:t>CB of Norway $30 bn</a:t>
            </a:r>
          </a:p>
          <a:p>
            <a:r>
              <a:rPr lang="en-US"/>
              <a:t>Also CBs of Japan, Korea and Mexico</a:t>
            </a:r>
          </a:p>
        </p:txBody>
      </p:sp>
    </p:spTree>
    <p:extLst>
      <p:ext uri="{BB962C8B-B14F-4D97-AF65-F5344CB8AC3E}">
        <p14:creationId xmlns:p14="http://schemas.microsoft.com/office/powerpoint/2010/main" val="368486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Less, Not More Regulation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Extensive regulation did not </a:t>
            </a:r>
            <a:r>
              <a:rPr lang="en-US" dirty="0" smtClean="0"/>
              <a:t>hinder </a:t>
            </a:r>
            <a:r>
              <a:rPr lang="en-US" dirty="0"/>
              <a:t>crisis</a:t>
            </a:r>
          </a:p>
          <a:p>
            <a:r>
              <a:rPr lang="en-US" dirty="0"/>
              <a:t>Regulation of financial </a:t>
            </a:r>
            <a:r>
              <a:rPr lang="en-US" dirty="0" smtClean="0"/>
              <a:t>sector creates </a:t>
            </a:r>
            <a:r>
              <a:rPr lang="en-US" dirty="0"/>
              <a:t>false security</a:t>
            </a:r>
          </a:p>
          <a:p>
            <a:r>
              <a:rPr lang="en-US" dirty="0" err="1"/>
              <a:t>Harmonisation</a:t>
            </a:r>
            <a:r>
              <a:rPr lang="en-US" dirty="0"/>
              <a:t> of financial companies create an additional systemic </a:t>
            </a:r>
            <a:r>
              <a:rPr lang="en-US" dirty="0" smtClean="0"/>
              <a:t>risk</a:t>
            </a:r>
          </a:p>
          <a:p>
            <a:r>
              <a:rPr lang="en-US" dirty="0" smtClean="0"/>
              <a:t>More correct pricing of risk by competition</a:t>
            </a:r>
          </a:p>
          <a:p>
            <a:r>
              <a:rPr lang="en-US" dirty="0"/>
              <a:t>O</a:t>
            </a:r>
            <a:r>
              <a:rPr lang="en-US" dirty="0" smtClean="0"/>
              <a:t>nly </a:t>
            </a:r>
            <a:r>
              <a:rPr lang="en-US" dirty="0"/>
              <a:t>realistic strategy: </a:t>
            </a:r>
            <a:r>
              <a:rPr lang="en-US" dirty="0" smtClean="0"/>
              <a:t>tax cuts and economic </a:t>
            </a:r>
            <a:r>
              <a:rPr lang="en-US" dirty="0"/>
              <a:t>growth</a:t>
            </a:r>
          </a:p>
        </p:txBody>
      </p:sp>
    </p:spTree>
    <p:extLst>
      <p:ext uri="{BB962C8B-B14F-4D97-AF65-F5344CB8AC3E}">
        <p14:creationId xmlns:p14="http://schemas.microsoft.com/office/powerpoint/2010/main" val="1234769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The Big Challenge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552507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26327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series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international </a:t>
            </a:r>
            <a:r>
              <a:rPr lang="en-US" dirty="0"/>
              <a:t>c</a:t>
            </a:r>
            <a:r>
              <a:rPr lang="en-US" dirty="0" smtClean="0"/>
              <a:t>risis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Capitalism inherently unstable? </a:t>
            </a:r>
            <a:r>
              <a:rPr lang="en-US" dirty="0" smtClean="0"/>
              <a:t>Bubbles and panic</a:t>
            </a:r>
            <a:endParaRPr lang="en-US" dirty="0" smtClean="0"/>
          </a:p>
          <a:p>
            <a:r>
              <a:rPr lang="en-US" dirty="0" smtClean="0"/>
              <a:t>“The big to fail” causes moral hazard, too much risk-taking</a:t>
            </a:r>
          </a:p>
          <a:p>
            <a:r>
              <a:rPr lang="en-US" dirty="0" smtClean="0"/>
              <a:t>Government failures: subprime loans; low interest rates in US; government expenditure in EU</a:t>
            </a:r>
            <a:endParaRPr lang="en-US" dirty="0"/>
          </a:p>
          <a:p>
            <a:r>
              <a:rPr lang="en-US" dirty="0" smtClean="0"/>
              <a:t>Incorrect pricing of risk by new financial techniques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473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Final comments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Was </a:t>
            </a:r>
            <a:r>
              <a:rPr lang="en-US" dirty="0" smtClean="0"/>
              <a:t>revival </a:t>
            </a:r>
            <a:r>
              <a:rPr lang="en-US" dirty="0"/>
              <a:t>of economic freedom </a:t>
            </a:r>
            <a:r>
              <a:rPr lang="en-US" dirty="0" smtClean="0"/>
              <a:t>in 1991 a </a:t>
            </a:r>
            <a:r>
              <a:rPr lang="en-US" dirty="0"/>
              <a:t>return to </a:t>
            </a:r>
            <a:r>
              <a:rPr lang="en-US" dirty="0" smtClean="0"/>
              <a:t>pre</a:t>
            </a:r>
            <a:r>
              <a:rPr lang="en-US" dirty="0"/>
              <a:t>-1914 world</a:t>
            </a:r>
            <a:r>
              <a:rPr lang="en-US" dirty="0" smtClean="0"/>
              <a:t>?</a:t>
            </a:r>
          </a:p>
          <a:p>
            <a:r>
              <a:rPr lang="en-US" dirty="0"/>
              <a:t>Two causes for pessimism: </a:t>
            </a:r>
            <a:r>
              <a:rPr lang="en-US" dirty="0" smtClean="0"/>
              <a:t>pre</a:t>
            </a:r>
            <a:r>
              <a:rPr lang="en-US" dirty="0"/>
              <a:t>-1914 world </a:t>
            </a:r>
            <a:r>
              <a:rPr lang="en-US" dirty="0" err="1"/>
              <a:t>did’nt</a:t>
            </a:r>
            <a:r>
              <a:rPr lang="en-US" dirty="0"/>
              <a:t> have extensive welfare obligations (to those who do not </a:t>
            </a:r>
            <a:r>
              <a:rPr lang="en-US" dirty="0" smtClean="0"/>
              <a:t>contribute</a:t>
            </a:r>
            <a:r>
              <a:rPr lang="en-US" dirty="0"/>
              <a:t>), and </a:t>
            </a:r>
            <a:r>
              <a:rPr lang="en-US" dirty="0" smtClean="0"/>
              <a:t>had </a:t>
            </a:r>
            <a:r>
              <a:rPr lang="en-US" dirty="0"/>
              <a:t>sound money, based </a:t>
            </a:r>
            <a:r>
              <a:rPr lang="en-US"/>
              <a:t>on </a:t>
            </a:r>
            <a:r>
              <a:rPr lang="en-US" smtClean="0"/>
              <a:t>gold </a:t>
            </a:r>
            <a:r>
              <a:rPr lang="en-US" dirty="0" smtClean="0"/>
              <a:t>standard</a:t>
            </a:r>
            <a:endParaRPr lang="en-US" dirty="0"/>
          </a:p>
          <a:p>
            <a:r>
              <a:rPr lang="en-US" dirty="0"/>
              <a:t>Two causes for optimism: new technology repeatedly proves pessimists wrong; more world trade, with the BRICs, creates </a:t>
            </a:r>
            <a:r>
              <a:rPr lang="en-US" dirty="0" smtClean="0"/>
              <a:t>wealth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617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lum bright="-20000"/>
          </a:blip>
          <a:srcRect/>
          <a:stretch>
            <a:fillRect/>
          </a:stretch>
        </p:blipFill>
        <p:spPr bwMode="auto">
          <a:xfrm>
            <a:off x="2782888" y="2873375"/>
            <a:ext cx="3581400" cy="911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9109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Moral </a:t>
            </a:r>
            <a:r>
              <a:rPr lang="en-US" dirty="0" smtClean="0"/>
              <a:t>hazard </a:t>
            </a:r>
            <a:r>
              <a:rPr lang="en-US" dirty="0"/>
              <a:t>of </a:t>
            </a:r>
            <a:r>
              <a:rPr lang="en-US" dirty="0" smtClean="0"/>
              <a:t>banking</a:t>
            </a:r>
            <a:endParaRPr lang="en-US" dirty="0"/>
          </a:p>
        </p:txBody>
      </p:sp>
      <p:pic>
        <p:nvPicPr>
          <p:cNvPr id="4" name="Content Placeholder 3" descr="fannie-freddi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277" r="-132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71299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Seven EU </a:t>
            </a:r>
            <a:r>
              <a:rPr lang="en-US" dirty="0" smtClean="0"/>
              <a:t>countries </a:t>
            </a:r>
            <a:r>
              <a:rPr lang="en-US" dirty="0"/>
              <a:t>h</a:t>
            </a:r>
            <a:r>
              <a:rPr lang="en-US" dirty="0" smtClean="0"/>
              <a:t>it </a:t>
            </a:r>
            <a:r>
              <a:rPr lang="en-US" dirty="0"/>
              <a:t>h</a:t>
            </a:r>
            <a:r>
              <a:rPr lang="en-US" dirty="0" smtClean="0"/>
              <a:t>arder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604508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54501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chart seriesIdx="0" categoryIdx="8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seriesEl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more </a:t>
            </a:r>
            <a:r>
              <a:rPr lang="en-US" dirty="0" smtClean="0"/>
              <a:t>“oversized</a:t>
            </a:r>
            <a:r>
              <a:rPr lang="en-US" dirty="0"/>
              <a:t>” than others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98851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36765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more “reckless” than others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Barclays fined £290 million June 2012 for fixing </a:t>
            </a:r>
            <a:r>
              <a:rPr lang="en-US" dirty="0" err="1"/>
              <a:t>libor</a:t>
            </a:r>
            <a:r>
              <a:rPr lang="en-US" dirty="0"/>
              <a:t> rates; CEO and chairman </a:t>
            </a:r>
            <a:r>
              <a:rPr lang="en-US" dirty="0" smtClean="0"/>
              <a:t>resigned</a:t>
            </a:r>
            <a:endParaRPr lang="en-US" dirty="0"/>
          </a:p>
          <a:p>
            <a:r>
              <a:rPr lang="en-US" dirty="0"/>
              <a:t>HSBC fined $1.9 billion, £1.2 billion, December 2012 for money laundering; CEO </a:t>
            </a:r>
            <a:r>
              <a:rPr lang="en-US" dirty="0" err="1"/>
              <a:t>apologised</a:t>
            </a:r>
            <a:r>
              <a:rPr lang="en-US" dirty="0" smtClean="0"/>
              <a:t>,</a:t>
            </a:r>
          </a:p>
          <a:p>
            <a:r>
              <a:rPr lang="en-US" dirty="0" smtClean="0"/>
              <a:t>Deutsche </a:t>
            </a:r>
            <a:r>
              <a:rPr lang="en-US" dirty="0"/>
              <a:t>Bank under investigation for having manipulated books </a:t>
            </a:r>
          </a:p>
          <a:p>
            <a:r>
              <a:rPr lang="en-US" dirty="0" smtClean="0"/>
              <a:t>RBS, UBS, Credit Suisse, </a:t>
            </a:r>
            <a:r>
              <a:rPr lang="en-US" dirty="0" err="1" smtClean="0"/>
              <a:t>Danske</a:t>
            </a:r>
            <a:r>
              <a:rPr lang="en-US" dirty="0" smtClean="0"/>
              <a:t> Bank bailed out, some directors resigned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112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less regulated than others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Iceland joined EEA in 1994 and operated under </a:t>
            </a:r>
            <a:r>
              <a:rPr lang="en-US" dirty="0" smtClean="0"/>
              <a:t>same </a:t>
            </a:r>
            <a:r>
              <a:rPr lang="en-US" dirty="0"/>
              <a:t>financial regulation as other member-states (including </a:t>
            </a:r>
            <a:r>
              <a:rPr lang="en-US" dirty="0" smtClean="0"/>
              <a:t>27 </a:t>
            </a:r>
            <a:r>
              <a:rPr lang="en-US" dirty="0"/>
              <a:t>EU countries)</a:t>
            </a:r>
          </a:p>
          <a:p>
            <a:r>
              <a:rPr lang="en-US" dirty="0"/>
              <a:t>Reserve requirements </a:t>
            </a:r>
            <a:r>
              <a:rPr lang="en-US" dirty="0" smtClean="0"/>
              <a:t>same </a:t>
            </a:r>
            <a:r>
              <a:rPr lang="en-US" dirty="0"/>
              <a:t>as in </a:t>
            </a:r>
            <a:r>
              <a:rPr lang="en-US" dirty="0" smtClean="0"/>
              <a:t>other </a:t>
            </a:r>
            <a:r>
              <a:rPr lang="en-US" dirty="0"/>
              <a:t>EEA member-states</a:t>
            </a:r>
            <a:r>
              <a:rPr lang="en-US" dirty="0" smtClean="0"/>
              <a:t>; </a:t>
            </a:r>
            <a:r>
              <a:rPr lang="en-US" dirty="0"/>
              <a:t>reduced, only to make them equal to those of competing European banks</a:t>
            </a:r>
          </a:p>
          <a:p>
            <a:r>
              <a:rPr lang="en-US" dirty="0" smtClean="0"/>
              <a:t>Free market reforms in 1991–2004, but only to bring Iceland into line with </a:t>
            </a:r>
            <a:r>
              <a:rPr lang="en-US" dirty="0" err="1" smtClean="0"/>
              <a:t>neighbours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993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Iceland</a:t>
            </a:r>
            <a:r>
              <a:rPr lang="en-US" dirty="0" smtClean="0"/>
              <a:t>: </a:t>
            </a:r>
            <a:r>
              <a:rPr lang="en-US" dirty="0"/>
              <a:t>15 September 2004</a:t>
            </a:r>
          </a:p>
        </p:txBody>
      </p:sp>
      <p:pic>
        <p:nvPicPr>
          <p:cNvPr id="4" name="Content Placeholder 3" descr="HannesGiBjBjAstrDOKJaGu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4" b="20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30885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From Market to Crony Capitalism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1991–2004 market capitalism: competition, independent judiciary, free media, economic power separate from political power</a:t>
            </a:r>
          </a:p>
          <a:p>
            <a:r>
              <a:rPr lang="en-US" dirty="0"/>
              <a:t>2004 </a:t>
            </a:r>
            <a:r>
              <a:rPr lang="en-US" dirty="0" smtClean="0"/>
              <a:t>battle </a:t>
            </a:r>
            <a:r>
              <a:rPr lang="en-US" dirty="0"/>
              <a:t>about media </a:t>
            </a:r>
            <a:r>
              <a:rPr lang="en-US" dirty="0" smtClean="0"/>
              <a:t>law, </a:t>
            </a:r>
            <a:r>
              <a:rPr lang="en-US" dirty="0" err="1" smtClean="0"/>
              <a:t>Oddsson</a:t>
            </a:r>
            <a:r>
              <a:rPr lang="en-US" dirty="0" smtClean="0"/>
              <a:t> steps down, Jon </a:t>
            </a:r>
            <a:r>
              <a:rPr lang="en-US" dirty="0" err="1" smtClean="0"/>
              <a:t>Asgeir</a:t>
            </a:r>
            <a:r>
              <a:rPr lang="en-US" dirty="0" smtClean="0"/>
              <a:t> </a:t>
            </a:r>
            <a:r>
              <a:rPr lang="en-US" dirty="0" err="1" smtClean="0"/>
              <a:t>Johannesson</a:t>
            </a:r>
            <a:r>
              <a:rPr lang="en-US" dirty="0" smtClean="0"/>
              <a:t> takes power </a:t>
            </a:r>
            <a:endParaRPr lang="en-US" dirty="0"/>
          </a:p>
          <a:p>
            <a:r>
              <a:rPr lang="en-US" dirty="0"/>
              <a:t>2004–2008 crony capitalism: oligopoly, oligarchs own media, supported by </a:t>
            </a:r>
            <a:r>
              <a:rPr lang="en-US" dirty="0" err="1"/>
              <a:t>politicans</a:t>
            </a:r>
            <a:r>
              <a:rPr lang="en-US" dirty="0"/>
              <a:t> (and supporting them), cooperative judiciary </a:t>
            </a:r>
          </a:p>
        </p:txBody>
      </p:sp>
    </p:spTree>
    <p:extLst>
      <p:ext uri="{BB962C8B-B14F-4D97-AF65-F5344CB8AC3E}">
        <p14:creationId xmlns:p14="http://schemas.microsoft.com/office/powerpoint/2010/main" val="2176085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8148</TotalTime>
  <Words>1059</Words>
  <Application>Microsoft Macintosh PowerPoint</Application>
  <PresentationFormat>On-screen Show (4:3)</PresentationFormat>
  <Paragraphs>86</Paragraphs>
  <Slides>21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Iceland’s Boom and Bust Lessons for Europe </vt:lpstr>
      <vt:lpstr>Causes of international crisis</vt:lpstr>
      <vt:lpstr>Moral hazard of banking</vt:lpstr>
      <vt:lpstr>Seven EU countries hit harder</vt:lpstr>
      <vt:lpstr>No more “oversized” than others</vt:lpstr>
      <vt:lpstr>No more “reckless” than others</vt:lpstr>
      <vt:lpstr>No less regulated than others</vt:lpstr>
      <vt:lpstr>Iceland: 15 September 2004</vt:lpstr>
      <vt:lpstr>From Market to Crony Capitalism</vt:lpstr>
      <vt:lpstr>External Debt: After 2004</vt:lpstr>
      <vt:lpstr>It was a Baugur Bubble</vt:lpstr>
      <vt:lpstr>Iceland: additional systemic risks</vt:lpstr>
      <vt:lpstr>Three crucial decisions abroad</vt:lpstr>
      <vt:lpstr>Unnecessary losses</vt:lpstr>
      <vt:lpstr>Iceland Taken Down?</vt:lpstr>
      <vt:lpstr>Murky waters</vt:lpstr>
      <vt:lpstr>Others Helped: Currency swap lines</vt:lpstr>
      <vt:lpstr>Less, Not More Regulation</vt:lpstr>
      <vt:lpstr>The Big Challenge</vt:lpstr>
      <vt:lpstr>Final comments</vt:lpstr>
      <vt:lpstr>PowerPoint Presentation</vt:lpstr>
    </vt:vector>
  </TitlesOfParts>
  <Company>University of Iceland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Starfsmaður Háskóla Íslands</dc:creator>
  <cp:lastModifiedBy>HHG</cp:lastModifiedBy>
  <cp:revision>352</cp:revision>
  <dcterms:created xsi:type="dcterms:W3CDTF">2012-10-12T16:24:43Z</dcterms:created>
  <dcterms:modified xsi:type="dcterms:W3CDTF">2013-09-19T08:18:42Z</dcterms:modified>
</cp:coreProperties>
</file>