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xlsx" ContentType="application/vnd.openxmlformats-officedocument.spreadsheetml.sheet"/>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notesSlides/notesSlide2.xml" ContentType="application/vnd.openxmlformats-officedocument.presentationml.notesSlide+xml"/>
  <Override PartName="/ppt/charts/chart2.xml" ContentType="application/vnd.openxmlformats-officedocument.drawingml.chart+xml"/>
  <Override PartName="/ppt/notesSlides/notesSlide3.xml" ContentType="application/vnd.openxmlformats-officedocument.presentationml.notesSlide+xml"/>
  <Override PartName="/ppt/charts/chart3.xml" ContentType="application/vnd.openxmlformats-officedocument.drawingml.chart+xml"/>
  <Override PartName="/ppt/notesSlides/notesSlide4.xml" ContentType="application/vnd.openxmlformats-officedocument.presentationml.notesSlide+xml"/>
  <Override PartName="/ppt/charts/chart4.xml" ContentType="application/vnd.openxmlformats-officedocument.drawingml.chart+xml"/>
  <Override PartName="/ppt/notesSlides/notesSlide5.xml" ContentType="application/vnd.openxmlformats-officedocument.presentationml.notesSlide+xml"/>
  <Override PartName="/ppt/charts/chart5.xml" ContentType="application/vnd.openxmlformats-officedocument.drawingml.chart+xml"/>
  <Override PartName="/ppt/notesSlides/notesSlide6.xml" ContentType="application/vnd.openxmlformats-officedocument.presentationml.notesSlide+xml"/>
  <Override PartName="/ppt/charts/chart6.xml" ContentType="application/vnd.openxmlformats-officedocument.drawingml.chart+xml"/>
  <Override PartName="/ppt/notesSlides/notesSlide7.xml" ContentType="application/vnd.openxmlformats-officedocument.presentationml.notesSlide+xml"/>
  <Override PartName="/ppt/charts/chart7.xml" ContentType="application/vnd.openxmlformats-officedocument.drawingml.char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8.xml" ContentType="application/vnd.openxmlformats-officedocument.drawingml.chart+xml"/>
  <Override PartName="/ppt/notesSlides/notesSlide11.xml" ContentType="application/vnd.openxmlformats-officedocument.presentationml.notesSlide+xml"/>
  <Override PartName="/ppt/charts/chart9.xml" ContentType="application/vnd.openxmlformats-officedocument.drawingml.chart+xml"/>
  <Override PartName="/ppt/notesSlides/notesSlide12.xml" ContentType="application/vnd.openxmlformats-officedocument.presentationml.notesSlide+xml"/>
  <Override PartName="/ppt/charts/chart10.xml" ContentType="application/vnd.openxmlformats-officedocument.drawingml.chart+xml"/>
  <Override PartName="/ppt/notesSlides/notesSlide13.xml" ContentType="application/vnd.openxmlformats-officedocument.presentationml.notesSlide+xml"/>
  <Override PartName="/ppt/charts/chart11.xml" ContentType="application/vnd.openxmlformats-officedocument.drawingml.chart+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12.xml" ContentType="application/vnd.openxmlformats-officedocument.drawingml.chart+xml"/>
  <Override PartName="/ppt/notesSlides/notesSlide17.xml" ContentType="application/vnd.openxmlformats-officedocument.presentationml.notesSlide+xml"/>
  <Override PartName="/ppt/charts/chart13.xml" ContentType="application/vnd.openxmlformats-officedocument.drawingml.chart+xml"/>
  <Override PartName="/ppt/notesSlides/notesSlide18.xml" ContentType="application/vnd.openxmlformats-officedocument.presentationml.notesSlide+xml"/>
  <Override PartName="/ppt/charts/chart14.xml" ContentType="application/vnd.openxmlformats-officedocument.drawingml.chart+xml"/>
  <Override PartName="/ppt/drawings/drawing1.xml" ContentType="application/vnd.openxmlformats-officedocument.drawingml.chartshapes+xml"/>
  <Override PartName="/ppt/charts/chart15.xml" ContentType="application/vnd.openxmlformats-officedocument.drawingml.chart+xml"/>
  <Override PartName="/ppt/notesSlides/notesSlide19.xml" ContentType="application/vnd.openxmlformats-officedocument.presentationml.notesSlide+xml"/>
  <Override PartName="/ppt/charts/chart16.xml" ContentType="application/vnd.openxmlformats-officedocument.drawingml.chart+xml"/>
  <Override PartName="/ppt/drawings/drawing2.xml" ContentType="application/vnd.openxmlformats-officedocument.drawingml.chartshapes+xml"/>
  <Override PartName="/ppt/charts/chart17.xml" ContentType="application/vnd.openxmlformats-officedocument.drawingml.chart+xml"/>
  <Override PartName="/ppt/charts/chart18.xml" ContentType="application/vnd.openxmlformats-officedocument.drawingml.chart+xml"/>
  <Override PartName="/ppt/drawings/drawing3.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6"/>
  </p:notesMasterIdLst>
  <p:sldIdLst>
    <p:sldId id="258" r:id="rId2"/>
    <p:sldId id="453" r:id="rId3"/>
    <p:sldId id="454" r:id="rId4"/>
    <p:sldId id="455" r:id="rId5"/>
    <p:sldId id="456" r:id="rId6"/>
    <p:sldId id="457" r:id="rId7"/>
    <p:sldId id="324" r:id="rId8"/>
    <p:sldId id="458" r:id="rId9"/>
    <p:sldId id="459" r:id="rId10"/>
    <p:sldId id="460" r:id="rId11"/>
    <p:sldId id="461" r:id="rId12"/>
    <p:sldId id="462" r:id="rId13"/>
    <p:sldId id="502" r:id="rId14"/>
    <p:sldId id="464" r:id="rId15"/>
    <p:sldId id="491" r:id="rId16"/>
    <p:sldId id="465" r:id="rId17"/>
    <p:sldId id="467" r:id="rId18"/>
    <p:sldId id="469" r:id="rId19"/>
    <p:sldId id="470" r:id="rId20"/>
    <p:sldId id="471" r:id="rId21"/>
    <p:sldId id="473" r:id="rId22"/>
    <p:sldId id="474" r:id="rId23"/>
    <p:sldId id="492" r:id="rId24"/>
    <p:sldId id="475" r:id="rId25"/>
    <p:sldId id="476" r:id="rId26"/>
    <p:sldId id="477" r:id="rId27"/>
    <p:sldId id="478" r:id="rId28"/>
    <p:sldId id="493" r:id="rId29"/>
    <p:sldId id="497" r:id="rId30"/>
    <p:sldId id="480" r:id="rId31"/>
    <p:sldId id="481" r:id="rId32"/>
    <p:sldId id="482" r:id="rId33"/>
    <p:sldId id="498" r:id="rId34"/>
    <p:sldId id="483" r:id="rId35"/>
    <p:sldId id="494" r:id="rId36"/>
    <p:sldId id="495" r:id="rId37"/>
    <p:sldId id="485" r:id="rId38"/>
    <p:sldId id="486" r:id="rId39"/>
    <p:sldId id="488" r:id="rId40"/>
    <p:sldId id="489" r:id="rId41"/>
    <p:sldId id="499" r:id="rId42"/>
    <p:sldId id="500" r:id="rId43"/>
    <p:sldId id="496" r:id="rId44"/>
    <p:sldId id="503" r:id="rId45"/>
    <p:sldId id="433" r:id="rId46"/>
    <p:sldId id="425" r:id="rId47"/>
    <p:sldId id="504" r:id="rId48"/>
    <p:sldId id="501" r:id="rId49"/>
    <p:sldId id="407" r:id="rId50"/>
    <p:sldId id="408" r:id="rId51"/>
    <p:sldId id="430" r:id="rId52"/>
    <p:sldId id="427" r:id="rId53"/>
    <p:sldId id="435" r:id="rId54"/>
    <p:sldId id="450" r:id="rId5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740" autoAdjust="0"/>
    <p:restoredTop sz="94660"/>
  </p:normalViewPr>
  <p:slideViewPr>
    <p:cSldViewPr snapToGrid="0" snapToObjects="1">
      <p:cViewPr varScale="1">
        <p:scale>
          <a:sx n="116" d="100"/>
          <a:sy n="116" d="100"/>
        </p:scale>
        <p:origin x="-128" y="-32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notesMaster" Target="notesMasters/notesMaster1.xml"/><Relationship Id="rId57" Type="http://schemas.openxmlformats.org/officeDocument/2006/relationships/printerSettings" Target="printerSettings/printerSettings1.bin"/><Relationship Id="rId58" Type="http://schemas.openxmlformats.org/officeDocument/2006/relationships/presProps" Target="presProps.xml"/><Relationship Id="rId59" Type="http://schemas.openxmlformats.org/officeDocument/2006/relationships/viewProps" Target="viewProp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theme" Target="theme/theme1.xml"/><Relationship Id="rId6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Sheet1.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Sheet10.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Sheet11.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Sheet12.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Sheet13.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Sheet14.xlsx"/><Relationship Id="rId2" Type="http://schemas.openxmlformats.org/officeDocument/2006/relationships/chartUserShapes" Target="../drawings/drawing1.xml"/></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Sheet15.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Sheet16.xlsx"/><Relationship Id="rId2" Type="http://schemas.openxmlformats.org/officeDocument/2006/relationships/chartUserShapes" Target="../drawings/drawing2.xml"/></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Excel_Sheet17.xlsx"/></Relationships>
</file>

<file path=ppt/charts/_rels/chart18.xml.rels><?xml version="1.0" encoding="UTF-8" standalone="yes"?>
<Relationships xmlns="http://schemas.openxmlformats.org/package/2006/relationships"><Relationship Id="rId1" Type="http://schemas.openxmlformats.org/officeDocument/2006/relationships/package" Target="../embeddings/Microsoft_Excel_Sheet18.xlsx"/><Relationship Id="rId2" Type="http://schemas.openxmlformats.org/officeDocument/2006/relationships/chartUserShapes" Target="../drawings/drawing3.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Sheet4.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Sheet5.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Sheet6.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Sheet7.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Sheet8.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Sheet9.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lineChart>
        <c:grouping val="standard"/>
        <c:varyColors val="0"/>
        <c:ser>
          <c:idx val="0"/>
          <c:order val="0"/>
          <c:tx>
            <c:strRef>
              <c:f>Sheet1!$B$1</c:f>
              <c:strCache>
                <c:ptCount val="1"/>
                <c:pt idx="0">
                  <c:v>Index of Economic Freedom: World Average</c:v>
                </c:pt>
              </c:strCache>
            </c:strRef>
          </c:tx>
          <c:spPr>
            <a:ln w="50800">
              <a:solidFill>
                <a:schemeClr val="tx2">
                  <a:lumMod val="60000"/>
                  <a:lumOff val="40000"/>
                </a:schemeClr>
              </a:solidFill>
            </a:ln>
          </c:spPr>
          <c:marker>
            <c:symbol val="none"/>
          </c:marker>
          <c:cat>
            <c:numRef>
              <c:f>Sheet1!$A$2:$A$7</c:f>
              <c:numCache>
                <c:formatCode>General</c:formatCode>
                <c:ptCount val="6"/>
                <c:pt idx="0">
                  <c:v>1980.0</c:v>
                </c:pt>
                <c:pt idx="1">
                  <c:v>1985.0</c:v>
                </c:pt>
                <c:pt idx="2">
                  <c:v>1990.0</c:v>
                </c:pt>
                <c:pt idx="3">
                  <c:v>2000.0</c:v>
                </c:pt>
                <c:pt idx="4">
                  <c:v>2005.0</c:v>
                </c:pt>
                <c:pt idx="5">
                  <c:v>2010.0</c:v>
                </c:pt>
              </c:numCache>
            </c:numRef>
          </c:cat>
          <c:val>
            <c:numRef>
              <c:f>Sheet1!$B$2:$B$7</c:f>
              <c:numCache>
                <c:formatCode>General</c:formatCode>
                <c:ptCount val="6"/>
                <c:pt idx="0">
                  <c:v>5.3</c:v>
                </c:pt>
                <c:pt idx="1">
                  <c:v>5.37</c:v>
                </c:pt>
                <c:pt idx="2">
                  <c:v>5.76</c:v>
                </c:pt>
                <c:pt idx="3">
                  <c:v>6.71</c:v>
                </c:pt>
                <c:pt idx="4">
                  <c:v>6.819999999999998</c:v>
                </c:pt>
                <c:pt idx="5">
                  <c:v>6.83</c:v>
                </c:pt>
              </c:numCache>
            </c:numRef>
          </c:val>
          <c:smooth val="0"/>
        </c:ser>
        <c:dLbls>
          <c:showLegendKey val="0"/>
          <c:showVal val="0"/>
          <c:showCatName val="0"/>
          <c:showSerName val="0"/>
          <c:showPercent val="0"/>
          <c:showBubbleSize val="0"/>
        </c:dLbls>
        <c:marker val="1"/>
        <c:smooth val="0"/>
        <c:axId val="2081276424"/>
        <c:axId val="2081270776"/>
      </c:lineChart>
      <c:catAx>
        <c:axId val="2081276424"/>
        <c:scaling>
          <c:orientation val="minMax"/>
        </c:scaling>
        <c:delete val="0"/>
        <c:axPos val="b"/>
        <c:numFmt formatCode="General" sourceLinked="1"/>
        <c:majorTickMark val="out"/>
        <c:minorTickMark val="none"/>
        <c:tickLblPos val="nextTo"/>
        <c:crossAx val="2081270776"/>
        <c:crosses val="autoZero"/>
        <c:auto val="1"/>
        <c:lblAlgn val="ctr"/>
        <c:lblOffset val="100"/>
        <c:noMultiLvlLbl val="0"/>
      </c:catAx>
      <c:valAx>
        <c:axId val="2081270776"/>
        <c:scaling>
          <c:orientation val="minMax"/>
          <c:min val="5.2"/>
        </c:scaling>
        <c:delete val="0"/>
        <c:axPos val="l"/>
        <c:majorGridlines/>
        <c:numFmt formatCode="General" sourceLinked="1"/>
        <c:majorTickMark val="out"/>
        <c:minorTickMark val="none"/>
        <c:tickLblPos val="nextTo"/>
        <c:crossAx val="2081276424"/>
        <c:crosses val="autoZero"/>
        <c:crossBetween val="between"/>
      </c:valAx>
      <c:spPr>
        <a:noFill/>
        <a:ln>
          <a:noFill/>
        </a:ln>
      </c:spPr>
    </c:plotArea>
    <c:legend>
      <c:legendPos val="r"/>
      <c:layout/>
      <c:overlay val="0"/>
    </c:legend>
    <c:plotVisOnly val="1"/>
    <c:dispBlanksAs val="gap"/>
    <c:showDLblsOverMax val="0"/>
  </c:chart>
  <c:txPr>
    <a:bodyPr/>
    <a:lstStyle/>
    <a:p>
      <a:pPr>
        <a:defRPr sz="1800"/>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lineChart>
        <c:grouping val="standard"/>
        <c:varyColors val="0"/>
        <c:ser>
          <c:idx val="0"/>
          <c:order val="0"/>
          <c:tx>
            <c:strRef>
              <c:f>Sheet1!$B$1</c:f>
              <c:strCache>
                <c:ptCount val="1"/>
                <c:pt idx="0">
                  <c:v>External debt in millions of kronur</c:v>
                </c:pt>
              </c:strCache>
            </c:strRef>
          </c:tx>
          <c:spPr>
            <a:ln>
              <a:solidFill>
                <a:srgbClr val="FF0000"/>
              </a:solidFill>
            </a:ln>
          </c:spPr>
          <c:marker>
            <c:symbol val="none"/>
          </c:marker>
          <c:cat>
            <c:numRef>
              <c:f>Sheet1!$A$2:$A$78</c:f>
              <c:numCache>
                <c:formatCode>General</c:formatCode>
                <c:ptCount val="77"/>
                <c:pt idx="8">
                  <c:v>1992.0</c:v>
                </c:pt>
                <c:pt idx="24">
                  <c:v>1996.0</c:v>
                </c:pt>
                <c:pt idx="40">
                  <c:v>2000.0</c:v>
                </c:pt>
                <c:pt idx="56">
                  <c:v>2004.0</c:v>
                </c:pt>
                <c:pt idx="72">
                  <c:v>2008.0</c:v>
                </c:pt>
              </c:numCache>
            </c:numRef>
          </c:cat>
          <c:val>
            <c:numRef>
              <c:f>Sheet1!$B$2:$B$78</c:f>
              <c:numCache>
                <c:formatCode>General</c:formatCode>
                <c:ptCount val="77"/>
                <c:pt idx="0">
                  <c:v>195946.0</c:v>
                </c:pt>
                <c:pt idx="1">
                  <c:v>201942.0</c:v>
                </c:pt>
                <c:pt idx="2">
                  <c:v>194410.0</c:v>
                </c:pt>
                <c:pt idx="3">
                  <c:v>202025.0</c:v>
                </c:pt>
                <c:pt idx="4">
                  <c:v>205238.0</c:v>
                </c:pt>
                <c:pt idx="5">
                  <c:v>221482.0</c:v>
                </c:pt>
                <c:pt idx="6">
                  <c:v>214365.0</c:v>
                </c:pt>
                <c:pt idx="7">
                  <c:v>218737.0</c:v>
                </c:pt>
                <c:pt idx="8">
                  <c:v>232376.0</c:v>
                </c:pt>
                <c:pt idx="9">
                  <c:v>225065.0</c:v>
                </c:pt>
                <c:pt idx="10">
                  <c:v>230404.0</c:v>
                </c:pt>
                <c:pt idx="11">
                  <c:v>257450.0</c:v>
                </c:pt>
                <c:pt idx="12">
                  <c:v>263395.0</c:v>
                </c:pt>
                <c:pt idx="13">
                  <c:v>291012.0</c:v>
                </c:pt>
                <c:pt idx="14">
                  <c:v>285011.0</c:v>
                </c:pt>
                <c:pt idx="15">
                  <c:v>292817.0</c:v>
                </c:pt>
                <c:pt idx="16">
                  <c:v>304139.0</c:v>
                </c:pt>
                <c:pt idx="17">
                  <c:v>288975.0</c:v>
                </c:pt>
                <c:pt idx="18">
                  <c:v>287859.0</c:v>
                </c:pt>
                <c:pt idx="19">
                  <c:v>283089.0</c:v>
                </c:pt>
                <c:pt idx="20">
                  <c:v>283805.0</c:v>
                </c:pt>
                <c:pt idx="21">
                  <c:v>284432.0</c:v>
                </c:pt>
                <c:pt idx="22">
                  <c:v>284897.0</c:v>
                </c:pt>
                <c:pt idx="23">
                  <c:v>286891.0</c:v>
                </c:pt>
                <c:pt idx="24">
                  <c:v>293552.0</c:v>
                </c:pt>
                <c:pt idx="25">
                  <c:v>292463.0</c:v>
                </c:pt>
                <c:pt idx="26">
                  <c:v>295341.0</c:v>
                </c:pt>
                <c:pt idx="27">
                  <c:v>302855.0</c:v>
                </c:pt>
                <c:pt idx="28">
                  <c:v>303472.0</c:v>
                </c:pt>
                <c:pt idx="29">
                  <c:v>316905.0</c:v>
                </c:pt>
                <c:pt idx="30">
                  <c:v>323335.0</c:v>
                </c:pt>
                <c:pt idx="31">
                  <c:v>339663.0</c:v>
                </c:pt>
                <c:pt idx="32">
                  <c:v>351211.0</c:v>
                </c:pt>
                <c:pt idx="33">
                  <c:v>360536.0</c:v>
                </c:pt>
                <c:pt idx="34">
                  <c:v>377183.0</c:v>
                </c:pt>
                <c:pt idx="35">
                  <c:v>411354.0</c:v>
                </c:pt>
                <c:pt idx="36">
                  <c:v>446307.0</c:v>
                </c:pt>
                <c:pt idx="37">
                  <c:v>478249.0</c:v>
                </c:pt>
                <c:pt idx="38">
                  <c:v>508956.0</c:v>
                </c:pt>
                <c:pt idx="39">
                  <c:v>520789.0</c:v>
                </c:pt>
                <c:pt idx="40">
                  <c:v>542818.0</c:v>
                </c:pt>
                <c:pt idx="41">
                  <c:v>619365.0</c:v>
                </c:pt>
                <c:pt idx="42">
                  <c:v>677926.0</c:v>
                </c:pt>
                <c:pt idx="43">
                  <c:v>731796.0</c:v>
                </c:pt>
                <c:pt idx="44">
                  <c:v>796246.0</c:v>
                </c:pt>
                <c:pt idx="45">
                  <c:v>912387.0</c:v>
                </c:pt>
                <c:pt idx="46">
                  <c:v>936324.0</c:v>
                </c:pt>
                <c:pt idx="47">
                  <c:v>952035.0</c:v>
                </c:pt>
                <c:pt idx="48">
                  <c:v>930259.0</c:v>
                </c:pt>
                <c:pt idx="49">
                  <c:v>918671.0</c:v>
                </c:pt>
                <c:pt idx="50">
                  <c:v>929274.0</c:v>
                </c:pt>
                <c:pt idx="51">
                  <c:v>903117.0</c:v>
                </c:pt>
                <c:pt idx="52">
                  <c:v>893302.0</c:v>
                </c:pt>
                <c:pt idx="53">
                  <c:v>1.008338E6</c:v>
                </c:pt>
                <c:pt idx="54">
                  <c:v>1.068442E6</c:v>
                </c:pt>
                <c:pt idx="55">
                  <c:v>1.174838E6</c:v>
                </c:pt>
                <c:pt idx="56">
                  <c:v>1.265084E6</c:v>
                </c:pt>
                <c:pt idx="57">
                  <c:v>1.392687E6</c:v>
                </c:pt>
                <c:pt idx="58">
                  <c:v>1.51197E6</c:v>
                </c:pt>
                <c:pt idx="59">
                  <c:v>1.66331E6</c:v>
                </c:pt>
                <c:pt idx="60">
                  <c:v>1.797655E6</c:v>
                </c:pt>
                <c:pt idx="61">
                  <c:v>2.262601E6</c:v>
                </c:pt>
                <c:pt idx="62">
                  <c:v>2.396875E6</c:v>
                </c:pt>
                <c:pt idx="63">
                  <c:v>2.932842E6</c:v>
                </c:pt>
                <c:pt idx="64">
                  <c:v>3.845456E6</c:v>
                </c:pt>
                <c:pt idx="65">
                  <c:v>4.544807E6</c:v>
                </c:pt>
                <c:pt idx="66">
                  <c:v>4.385173E6</c:v>
                </c:pt>
                <c:pt idx="67">
                  <c:v>5.192644E6</c:v>
                </c:pt>
                <c:pt idx="68">
                  <c:v>5.308225E6</c:v>
                </c:pt>
                <c:pt idx="69">
                  <c:v>5.589625E6</c:v>
                </c:pt>
                <c:pt idx="70">
                  <c:v>6.580188E6</c:v>
                </c:pt>
                <c:pt idx="71">
                  <c:v>7.431162E6</c:v>
                </c:pt>
                <c:pt idx="72">
                  <c:v>9.733864E6</c:v>
                </c:pt>
                <c:pt idx="73">
                  <c:v>1.0315848E7</c:v>
                </c:pt>
                <c:pt idx="74">
                  <c:v>1.2240113E7</c:v>
                </c:pt>
                <c:pt idx="75">
                  <c:v>1.4792136E7</c:v>
                </c:pt>
                <c:pt idx="76">
                  <c:v>1.4792136E7</c:v>
                </c:pt>
              </c:numCache>
            </c:numRef>
          </c:val>
          <c:smooth val="0"/>
        </c:ser>
        <c:dLbls>
          <c:showLegendKey val="0"/>
          <c:showVal val="0"/>
          <c:showCatName val="0"/>
          <c:showSerName val="0"/>
          <c:showPercent val="0"/>
          <c:showBubbleSize val="0"/>
        </c:dLbls>
        <c:marker val="1"/>
        <c:smooth val="0"/>
        <c:axId val="2061543384"/>
        <c:axId val="2061531800"/>
      </c:lineChart>
      <c:catAx>
        <c:axId val="2061543384"/>
        <c:scaling>
          <c:orientation val="minMax"/>
        </c:scaling>
        <c:delete val="0"/>
        <c:axPos val="b"/>
        <c:numFmt formatCode="General" sourceLinked="1"/>
        <c:majorTickMark val="out"/>
        <c:minorTickMark val="none"/>
        <c:tickLblPos val="nextTo"/>
        <c:crossAx val="2061531800"/>
        <c:crosses val="autoZero"/>
        <c:auto val="1"/>
        <c:lblAlgn val="ctr"/>
        <c:lblOffset val="100"/>
        <c:tickLblSkip val="4"/>
        <c:tickMarkSkip val="4"/>
        <c:noMultiLvlLbl val="0"/>
      </c:catAx>
      <c:valAx>
        <c:axId val="2061531800"/>
        <c:scaling>
          <c:orientation val="minMax"/>
        </c:scaling>
        <c:delete val="0"/>
        <c:axPos val="l"/>
        <c:majorGridlines>
          <c:spPr>
            <a:ln>
              <a:noFill/>
            </a:ln>
          </c:spPr>
        </c:majorGridlines>
        <c:numFmt formatCode="General" sourceLinked="1"/>
        <c:majorTickMark val="out"/>
        <c:minorTickMark val="none"/>
        <c:tickLblPos val="nextTo"/>
        <c:crossAx val="2061543384"/>
        <c:crosses val="autoZero"/>
        <c:crossBetween val="between"/>
      </c:valAx>
    </c:plotArea>
    <c:legend>
      <c:legendPos val="r"/>
      <c:layout/>
      <c:overlay val="0"/>
    </c:legend>
    <c:plotVisOnly val="1"/>
    <c:dispBlanksAs val="gap"/>
    <c:showDLblsOverMax val="0"/>
  </c:chart>
  <c:txPr>
    <a:bodyPr/>
    <a:lstStyle/>
    <a:p>
      <a:pPr>
        <a:defRPr sz="1800"/>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lineChart>
        <c:grouping val="standard"/>
        <c:varyColors val="0"/>
        <c:ser>
          <c:idx val="0"/>
          <c:order val="0"/>
          <c:tx>
            <c:strRef>
              <c:f>Sheet1!$B$1</c:f>
              <c:strCache>
                <c:ptCount val="1"/>
                <c:pt idx="0">
                  <c:v>Loans to Baugur and related companies</c:v>
                </c:pt>
              </c:strCache>
            </c:strRef>
          </c:tx>
          <c:spPr>
            <a:ln>
              <a:solidFill>
                <a:srgbClr val="FF0000"/>
              </a:solidFill>
            </a:ln>
          </c:spPr>
          <c:marker>
            <c:symbol val="none"/>
          </c:marker>
          <c:cat>
            <c:numRef>
              <c:f>Sheet1!$A$2:$A$46</c:f>
              <c:numCache>
                <c:formatCode>m/d/yy</c:formatCode>
                <c:ptCount val="45"/>
                <c:pt idx="0">
                  <c:v>38383.0</c:v>
                </c:pt>
                <c:pt idx="1">
                  <c:v>38411.0</c:v>
                </c:pt>
                <c:pt idx="2">
                  <c:v>38442.0</c:v>
                </c:pt>
                <c:pt idx="3">
                  <c:v>38472.0</c:v>
                </c:pt>
                <c:pt idx="4">
                  <c:v>38503.0</c:v>
                </c:pt>
                <c:pt idx="5">
                  <c:v>38533.0</c:v>
                </c:pt>
                <c:pt idx="6">
                  <c:v>38564.0</c:v>
                </c:pt>
                <c:pt idx="7">
                  <c:v>38595.0</c:v>
                </c:pt>
                <c:pt idx="8">
                  <c:v>38625.0</c:v>
                </c:pt>
                <c:pt idx="9">
                  <c:v>38656.0</c:v>
                </c:pt>
                <c:pt idx="10">
                  <c:v>38686.0</c:v>
                </c:pt>
                <c:pt idx="11">
                  <c:v>38717.0</c:v>
                </c:pt>
                <c:pt idx="12">
                  <c:v>38748.0</c:v>
                </c:pt>
                <c:pt idx="13">
                  <c:v>38776.0</c:v>
                </c:pt>
                <c:pt idx="14">
                  <c:v>38807.0</c:v>
                </c:pt>
                <c:pt idx="15">
                  <c:v>38837.0</c:v>
                </c:pt>
                <c:pt idx="16">
                  <c:v>38868.0</c:v>
                </c:pt>
                <c:pt idx="17">
                  <c:v>38898.0</c:v>
                </c:pt>
                <c:pt idx="18">
                  <c:v>38929.0</c:v>
                </c:pt>
                <c:pt idx="19">
                  <c:v>38960.0</c:v>
                </c:pt>
                <c:pt idx="20">
                  <c:v>38990.0</c:v>
                </c:pt>
                <c:pt idx="21">
                  <c:v>39021.0</c:v>
                </c:pt>
                <c:pt idx="22">
                  <c:v>39051.0</c:v>
                </c:pt>
                <c:pt idx="23">
                  <c:v>39082.0</c:v>
                </c:pt>
                <c:pt idx="24">
                  <c:v>39113.0</c:v>
                </c:pt>
                <c:pt idx="25">
                  <c:v>39141.0</c:v>
                </c:pt>
                <c:pt idx="26">
                  <c:v>39172.0</c:v>
                </c:pt>
                <c:pt idx="27">
                  <c:v>39202.0</c:v>
                </c:pt>
                <c:pt idx="28">
                  <c:v>39233.0</c:v>
                </c:pt>
                <c:pt idx="29">
                  <c:v>39263.0</c:v>
                </c:pt>
                <c:pt idx="30">
                  <c:v>39294.0</c:v>
                </c:pt>
                <c:pt idx="31">
                  <c:v>39325.0</c:v>
                </c:pt>
                <c:pt idx="32">
                  <c:v>39355.0</c:v>
                </c:pt>
                <c:pt idx="33">
                  <c:v>39386.0</c:v>
                </c:pt>
                <c:pt idx="34">
                  <c:v>39416.0</c:v>
                </c:pt>
                <c:pt idx="35">
                  <c:v>39447.0</c:v>
                </c:pt>
                <c:pt idx="36">
                  <c:v>39478.0</c:v>
                </c:pt>
                <c:pt idx="37">
                  <c:v>39507.0</c:v>
                </c:pt>
                <c:pt idx="38">
                  <c:v>39538.0</c:v>
                </c:pt>
                <c:pt idx="39">
                  <c:v>39568.0</c:v>
                </c:pt>
                <c:pt idx="40">
                  <c:v>39599.0</c:v>
                </c:pt>
                <c:pt idx="41">
                  <c:v>39629.0</c:v>
                </c:pt>
                <c:pt idx="42">
                  <c:v>39660.0</c:v>
                </c:pt>
                <c:pt idx="43">
                  <c:v>39691.0</c:v>
                </c:pt>
                <c:pt idx="44">
                  <c:v>39721.0</c:v>
                </c:pt>
              </c:numCache>
            </c:numRef>
          </c:cat>
          <c:val>
            <c:numRef>
              <c:f>Sheet1!$B$2:$B$46</c:f>
              <c:numCache>
                <c:formatCode>General</c:formatCode>
                <c:ptCount val="45"/>
                <c:pt idx="0">
                  <c:v>1215.403548732278</c:v>
                </c:pt>
                <c:pt idx="1">
                  <c:v>1412.07704202404</c:v>
                </c:pt>
                <c:pt idx="2">
                  <c:v>1438.855274955383</c:v>
                </c:pt>
                <c:pt idx="3">
                  <c:v>1456.61295864378</c:v>
                </c:pt>
                <c:pt idx="4">
                  <c:v>1611.968991903752</c:v>
                </c:pt>
                <c:pt idx="5">
                  <c:v>1828.877320631007</c:v>
                </c:pt>
                <c:pt idx="6">
                  <c:v>1999.159539601192</c:v>
                </c:pt>
                <c:pt idx="7">
                  <c:v>2036.725822488024</c:v>
                </c:pt>
                <c:pt idx="8">
                  <c:v>2177.34430121487</c:v>
                </c:pt>
                <c:pt idx="9">
                  <c:v>2625.981248236978</c:v>
                </c:pt>
                <c:pt idx="10">
                  <c:v>2978.338372565412</c:v>
                </c:pt>
                <c:pt idx="11">
                  <c:v>3051.549934672296</c:v>
                </c:pt>
                <c:pt idx="12">
                  <c:v>3285.424291071814</c:v>
                </c:pt>
                <c:pt idx="13">
                  <c:v>3528.831776211022</c:v>
                </c:pt>
                <c:pt idx="14">
                  <c:v>3275.3516948301</c:v>
                </c:pt>
                <c:pt idx="15">
                  <c:v>3033.636609638238</c:v>
                </c:pt>
                <c:pt idx="16">
                  <c:v>3227.402708516892</c:v>
                </c:pt>
                <c:pt idx="17">
                  <c:v>3122.328563149604</c:v>
                </c:pt>
                <c:pt idx="18">
                  <c:v>3184.680094820164</c:v>
                </c:pt>
                <c:pt idx="19">
                  <c:v>3367.220697521663</c:v>
                </c:pt>
                <c:pt idx="20">
                  <c:v>3305.254771840016</c:v>
                </c:pt>
                <c:pt idx="21">
                  <c:v>3814.411770749563</c:v>
                </c:pt>
                <c:pt idx="22">
                  <c:v>4075.334733152472</c:v>
                </c:pt>
                <c:pt idx="23">
                  <c:v>3940.49120609488</c:v>
                </c:pt>
                <c:pt idx="24">
                  <c:v>3857.797898510956</c:v>
                </c:pt>
                <c:pt idx="25">
                  <c:v>3709.681891108442</c:v>
                </c:pt>
                <c:pt idx="26">
                  <c:v>4399.649339271053</c:v>
                </c:pt>
                <c:pt idx="27">
                  <c:v>4661.399070475195</c:v>
                </c:pt>
                <c:pt idx="28">
                  <c:v>4771.081019816032</c:v>
                </c:pt>
                <c:pt idx="29">
                  <c:v>4714.072471636623</c:v>
                </c:pt>
                <c:pt idx="30">
                  <c:v>4936.00260158333</c:v>
                </c:pt>
                <c:pt idx="31">
                  <c:v>5035.85102905382</c:v>
                </c:pt>
                <c:pt idx="32">
                  <c:v>5188.864788119115</c:v>
                </c:pt>
                <c:pt idx="33">
                  <c:v>5356.11946133455</c:v>
                </c:pt>
                <c:pt idx="34">
                  <c:v>5317.712012156996</c:v>
                </c:pt>
                <c:pt idx="35">
                  <c:v>5740.147946440926</c:v>
                </c:pt>
                <c:pt idx="36">
                  <c:v>5466.395946360763</c:v>
                </c:pt>
                <c:pt idx="37">
                  <c:v>5277.81205942484</c:v>
                </c:pt>
                <c:pt idx="38">
                  <c:v>5155.962332709726</c:v>
                </c:pt>
                <c:pt idx="39">
                  <c:v>5224.473870167479</c:v>
                </c:pt>
                <c:pt idx="40">
                  <c:v>5215.098888527691</c:v>
                </c:pt>
                <c:pt idx="41">
                  <c:v>5222.451103745895</c:v>
                </c:pt>
                <c:pt idx="42">
                  <c:v>4839.370256103825</c:v>
                </c:pt>
                <c:pt idx="43">
                  <c:v>4661.89482909446</c:v>
                </c:pt>
                <c:pt idx="44">
                  <c:v>4544.271833194726</c:v>
                </c:pt>
              </c:numCache>
            </c:numRef>
          </c:val>
          <c:smooth val="0"/>
        </c:ser>
        <c:ser>
          <c:idx val="1"/>
          <c:order val="1"/>
          <c:tx>
            <c:strRef>
              <c:f>Sheet1!$C$1</c:f>
              <c:strCache>
                <c:ptCount val="1"/>
                <c:pt idx="0">
                  <c:v>Loans to Exista and related companies</c:v>
                </c:pt>
              </c:strCache>
            </c:strRef>
          </c:tx>
          <c:spPr>
            <a:ln>
              <a:solidFill>
                <a:srgbClr val="008000"/>
              </a:solidFill>
            </a:ln>
          </c:spPr>
          <c:marker>
            <c:symbol val="none"/>
          </c:marker>
          <c:cat>
            <c:numRef>
              <c:f>Sheet1!$A$2:$A$46</c:f>
              <c:numCache>
                <c:formatCode>m/d/yy</c:formatCode>
                <c:ptCount val="45"/>
                <c:pt idx="0">
                  <c:v>38383.0</c:v>
                </c:pt>
                <c:pt idx="1">
                  <c:v>38411.0</c:v>
                </c:pt>
                <c:pt idx="2">
                  <c:v>38442.0</c:v>
                </c:pt>
                <c:pt idx="3">
                  <c:v>38472.0</c:v>
                </c:pt>
                <c:pt idx="4">
                  <c:v>38503.0</c:v>
                </c:pt>
                <c:pt idx="5">
                  <c:v>38533.0</c:v>
                </c:pt>
                <c:pt idx="6">
                  <c:v>38564.0</c:v>
                </c:pt>
                <c:pt idx="7">
                  <c:v>38595.0</c:v>
                </c:pt>
                <c:pt idx="8">
                  <c:v>38625.0</c:v>
                </c:pt>
                <c:pt idx="9">
                  <c:v>38656.0</c:v>
                </c:pt>
                <c:pt idx="10">
                  <c:v>38686.0</c:v>
                </c:pt>
                <c:pt idx="11">
                  <c:v>38717.0</c:v>
                </c:pt>
                <c:pt idx="12">
                  <c:v>38748.0</c:v>
                </c:pt>
                <c:pt idx="13">
                  <c:v>38776.0</c:v>
                </c:pt>
                <c:pt idx="14">
                  <c:v>38807.0</c:v>
                </c:pt>
                <c:pt idx="15">
                  <c:v>38837.0</c:v>
                </c:pt>
                <c:pt idx="16">
                  <c:v>38868.0</c:v>
                </c:pt>
                <c:pt idx="17">
                  <c:v>38898.0</c:v>
                </c:pt>
                <c:pt idx="18">
                  <c:v>38929.0</c:v>
                </c:pt>
                <c:pt idx="19">
                  <c:v>38960.0</c:v>
                </c:pt>
                <c:pt idx="20">
                  <c:v>38990.0</c:v>
                </c:pt>
                <c:pt idx="21">
                  <c:v>39021.0</c:v>
                </c:pt>
                <c:pt idx="22">
                  <c:v>39051.0</c:v>
                </c:pt>
                <c:pt idx="23">
                  <c:v>39082.0</c:v>
                </c:pt>
                <c:pt idx="24">
                  <c:v>39113.0</c:v>
                </c:pt>
                <c:pt idx="25">
                  <c:v>39141.0</c:v>
                </c:pt>
                <c:pt idx="26">
                  <c:v>39172.0</c:v>
                </c:pt>
                <c:pt idx="27">
                  <c:v>39202.0</c:v>
                </c:pt>
                <c:pt idx="28">
                  <c:v>39233.0</c:v>
                </c:pt>
                <c:pt idx="29">
                  <c:v>39263.0</c:v>
                </c:pt>
                <c:pt idx="30">
                  <c:v>39294.0</c:v>
                </c:pt>
                <c:pt idx="31">
                  <c:v>39325.0</c:v>
                </c:pt>
                <c:pt idx="32">
                  <c:v>39355.0</c:v>
                </c:pt>
                <c:pt idx="33">
                  <c:v>39386.0</c:v>
                </c:pt>
                <c:pt idx="34">
                  <c:v>39416.0</c:v>
                </c:pt>
                <c:pt idx="35">
                  <c:v>39447.0</c:v>
                </c:pt>
                <c:pt idx="36">
                  <c:v>39478.0</c:v>
                </c:pt>
                <c:pt idx="37">
                  <c:v>39507.0</c:v>
                </c:pt>
                <c:pt idx="38">
                  <c:v>39538.0</c:v>
                </c:pt>
                <c:pt idx="39">
                  <c:v>39568.0</c:v>
                </c:pt>
                <c:pt idx="40">
                  <c:v>39599.0</c:v>
                </c:pt>
                <c:pt idx="41">
                  <c:v>39629.0</c:v>
                </c:pt>
                <c:pt idx="42">
                  <c:v>39660.0</c:v>
                </c:pt>
                <c:pt idx="43">
                  <c:v>39691.0</c:v>
                </c:pt>
                <c:pt idx="44">
                  <c:v>39721.0</c:v>
                </c:pt>
              </c:numCache>
            </c:numRef>
          </c:cat>
          <c:val>
            <c:numRef>
              <c:f>Sheet1!$C$2:$C$46</c:f>
              <c:numCache>
                <c:formatCode>General</c:formatCode>
                <c:ptCount val="45"/>
                <c:pt idx="0">
                  <c:v>544.3416472999991</c:v>
                </c:pt>
                <c:pt idx="1">
                  <c:v>566.6390605</c:v>
                </c:pt>
                <c:pt idx="2">
                  <c:v>601.1566212999992</c:v>
                </c:pt>
                <c:pt idx="3">
                  <c:v>580.2906184</c:v>
                </c:pt>
                <c:pt idx="4">
                  <c:v>713.6997199</c:v>
                </c:pt>
                <c:pt idx="5">
                  <c:v>795.0661469999992</c:v>
                </c:pt>
                <c:pt idx="6">
                  <c:v>808.0925066</c:v>
                </c:pt>
                <c:pt idx="7">
                  <c:v>818.0860707</c:v>
                </c:pt>
                <c:pt idx="8">
                  <c:v>970.3834589</c:v>
                </c:pt>
                <c:pt idx="9">
                  <c:v>1032.65581</c:v>
                </c:pt>
                <c:pt idx="10">
                  <c:v>1072.504958</c:v>
                </c:pt>
                <c:pt idx="11">
                  <c:v>1731.029641</c:v>
                </c:pt>
                <c:pt idx="12">
                  <c:v>1672.732937</c:v>
                </c:pt>
                <c:pt idx="13">
                  <c:v>1716.850745</c:v>
                </c:pt>
                <c:pt idx="14">
                  <c:v>1640.411674</c:v>
                </c:pt>
                <c:pt idx="15">
                  <c:v>1621.013709</c:v>
                </c:pt>
                <c:pt idx="16">
                  <c:v>1547.125107</c:v>
                </c:pt>
                <c:pt idx="17">
                  <c:v>1572.959213</c:v>
                </c:pt>
                <c:pt idx="18">
                  <c:v>1601.929318</c:v>
                </c:pt>
                <c:pt idx="19">
                  <c:v>1718.987465</c:v>
                </c:pt>
                <c:pt idx="20">
                  <c:v>1782.283686</c:v>
                </c:pt>
                <c:pt idx="21">
                  <c:v>1757.791287</c:v>
                </c:pt>
                <c:pt idx="22">
                  <c:v>1731.99652</c:v>
                </c:pt>
                <c:pt idx="23">
                  <c:v>1796.269976</c:v>
                </c:pt>
                <c:pt idx="24">
                  <c:v>1832.72925</c:v>
                </c:pt>
                <c:pt idx="25">
                  <c:v>2126.772238</c:v>
                </c:pt>
                <c:pt idx="26">
                  <c:v>2304.774614</c:v>
                </c:pt>
                <c:pt idx="27">
                  <c:v>2392.607354</c:v>
                </c:pt>
                <c:pt idx="28">
                  <c:v>2489.827842</c:v>
                </c:pt>
                <c:pt idx="29">
                  <c:v>2583.677853</c:v>
                </c:pt>
                <c:pt idx="30">
                  <c:v>2444.12521</c:v>
                </c:pt>
                <c:pt idx="31">
                  <c:v>2320.237601</c:v>
                </c:pt>
                <c:pt idx="32">
                  <c:v>2073.08454</c:v>
                </c:pt>
                <c:pt idx="33">
                  <c:v>2190.507988</c:v>
                </c:pt>
                <c:pt idx="34">
                  <c:v>1983.915529</c:v>
                </c:pt>
                <c:pt idx="35">
                  <c:v>2124.275629</c:v>
                </c:pt>
                <c:pt idx="36">
                  <c:v>1998.160605</c:v>
                </c:pt>
                <c:pt idx="37">
                  <c:v>1914.091852</c:v>
                </c:pt>
                <c:pt idx="38">
                  <c:v>1807.322016</c:v>
                </c:pt>
                <c:pt idx="39">
                  <c:v>1852.583905</c:v>
                </c:pt>
                <c:pt idx="40">
                  <c:v>1835.985175</c:v>
                </c:pt>
                <c:pt idx="41">
                  <c:v>1909.269652</c:v>
                </c:pt>
                <c:pt idx="42">
                  <c:v>2027.604779</c:v>
                </c:pt>
                <c:pt idx="43">
                  <c:v>1959.151182</c:v>
                </c:pt>
                <c:pt idx="44">
                  <c:v>1967.750914</c:v>
                </c:pt>
              </c:numCache>
            </c:numRef>
          </c:val>
          <c:smooth val="0"/>
        </c:ser>
        <c:ser>
          <c:idx val="2"/>
          <c:order val="2"/>
          <c:tx>
            <c:strRef>
              <c:f>Sheet1!$D$1</c:f>
              <c:strCache>
                <c:ptCount val="1"/>
                <c:pt idx="0">
                  <c:v>Loans to Landsbanki main owners and related companies</c:v>
                </c:pt>
              </c:strCache>
            </c:strRef>
          </c:tx>
          <c:spPr>
            <a:ln>
              <a:solidFill>
                <a:srgbClr val="3366FF"/>
              </a:solidFill>
            </a:ln>
          </c:spPr>
          <c:marker>
            <c:symbol val="none"/>
          </c:marker>
          <c:cat>
            <c:numRef>
              <c:f>Sheet1!$A$2:$A$46</c:f>
              <c:numCache>
                <c:formatCode>m/d/yy</c:formatCode>
                <c:ptCount val="45"/>
                <c:pt idx="0">
                  <c:v>38383.0</c:v>
                </c:pt>
                <c:pt idx="1">
                  <c:v>38411.0</c:v>
                </c:pt>
                <c:pt idx="2">
                  <c:v>38442.0</c:v>
                </c:pt>
                <c:pt idx="3">
                  <c:v>38472.0</c:v>
                </c:pt>
                <c:pt idx="4">
                  <c:v>38503.0</c:v>
                </c:pt>
                <c:pt idx="5">
                  <c:v>38533.0</c:v>
                </c:pt>
                <c:pt idx="6">
                  <c:v>38564.0</c:v>
                </c:pt>
                <c:pt idx="7">
                  <c:v>38595.0</c:v>
                </c:pt>
                <c:pt idx="8">
                  <c:v>38625.0</c:v>
                </c:pt>
                <c:pt idx="9">
                  <c:v>38656.0</c:v>
                </c:pt>
                <c:pt idx="10">
                  <c:v>38686.0</c:v>
                </c:pt>
                <c:pt idx="11">
                  <c:v>38717.0</c:v>
                </c:pt>
                <c:pt idx="12">
                  <c:v>38748.0</c:v>
                </c:pt>
                <c:pt idx="13">
                  <c:v>38776.0</c:v>
                </c:pt>
                <c:pt idx="14">
                  <c:v>38807.0</c:v>
                </c:pt>
                <c:pt idx="15">
                  <c:v>38837.0</c:v>
                </c:pt>
                <c:pt idx="16">
                  <c:v>38868.0</c:v>
                </c:pt>
                <c:pt idx="17">
                  <c:v>38898.0</c:v>
                </c:pt>
                <c:pt idx="18">
                  <c:v>38929.0</c:v>
                </c:pt>
                <c:pt idx="19">
                  <c:v>38960.0</c:v>
                </c:pt>
                <c:pt idx="20">
                  <c:v>38990.0</c:v>
                </c:pt>
                <c:pt idx="21">
                  <c:v>39021.0</c:v>
                </c:pt>
                <c:pt idx="22">
                  <c:v>39051.0</c:v>
                </c:pt>
                <c:pt idx="23">
                  <c:v>39082.0</c:v>
                </c:pt>
                <c:pt idx="24">
                  <c:v>39113.0</c:v>
                </c:pt>
                <c:pt idx="25">
                  <c:v>39141.0</c:v>
                </c:pt>
                <c:pt idx="26">
                  <c:v>39172.0</c:v>
                </c:pt>
                <c:pt idx="27">
                  <c:v>39202.0</c:v>
                </c:pt>
                <c:pt idx="28">
                  <c:v>39233.0</c:v>
                </c:pt>
                <c:pt idx="29">
                  <c:v>39263.0</c:v>
                </c:pt>
                <c:pt idx="30">
                  <c:v>39294.0</c:v>
                </c:pt>
                <c:pt idx="31">
                  <c:v>39325.0</c:v>
                </c:pt>
                <c:pt idx="32">
                  <c:v>39355.0</c:v>
                </c:pt>
                <c:pt idx="33">
                  <c:v>39386.0</c:v>
                </c:pt>
                <c:pt idx="34">
                  <c:v>39416.0</c:v>
                </c:pt>
                <c:pt idx="35">
                  <c:v>39447.0</c:v>
                </c:pt>
                <c:pt idx="36">
                  <c:v>39478.0</c:v>
                </c:pt>
                <c:pt idx="37">
                  <c:v>39507.0</c:v>
                </c:pt>
                <c:pt idx="38">
                  <c:v>39538.0</c:v>
                </c:pt>
                <c:pt idx="39">
                  <c:v>39568.0</c:v>
                </c:pt>
                <c:pt idx="40">
                  <c:v>39599.0</c:v>
                </c:pt>
                <c:pt idx="41">
                  <c:v>39629.0</c:v>
                </c:pt>
                <c:pt idx="42">
                  <c:v>39660.0</c:v>
                </c:pt>
                <c:pt idx="43">
                  <c:v>39691.0</c:v>
                </c:pt>
                <c:pt idx="44">
                  <c:v>39721.0</c:v>
                </c:pt>
              </c:numCache>
            </c:numRef>
          </c:cat>
          <c:val>
            <c:numRef>
              <c:f>Sheet1!$D$2:$D$46</c:f>
              <c:numCache>
                <c:formatCode>General</c:formatCode>
                <c:ptCount val="45"/>
                <c:pt idx="0">
                  <c:v>420.4521912491421</c:v>
                </c:pt>
                <c:pt idx="1">
                  <c:v>341.2861812746816</c:v>
                </c:pt>
                <c:pt idx="2">
                  <c:v>366.7508610783272</c:v>
                </c:pt>
                <c:pt idx="3">
                  <c:v>333.7863411648695</c:v>
                </c:pt>
                <c:pt idx="4">
                  <c:v>458.7127702056682</c:v>
                </c:pt>
                <c:pt idx="5">
                  <c:v>559.8370673009523</c:v>
                </c:pt>
                <c:pt idx="6">
                  <c:v>553.4657582067712</c:v>
                </c:pt>
                <c:pt idx="7">
                  <c:v>661.5955477817603</c:v>
                </c:pt>
                <c:pt idx="8">
                  <c:v>785.7383610148367</c:v>
                </c:pt>
                <c:pt idx="9">
                  <c:v>898.5518975931626</c:v>
                </c:pt>
                <c:pt idx="10">
                  <c:v>972.6468869273188</c:v>
                </c:pt>
                <c:pt idx="11">
                  <c:v>1044.018417741878</c:v>
                </c:pt>
                <c:pt idx="12">
                  <c:v>1011.655431771861</c:v>
                </c:pt>
                <c:pt idx="13">
                  <c:v>1086.626355429824</c:v>
                </c:pt>
                <c:pt idx="14">
                  <c:v>1059.657389751388</c:v>
                </c:pt>
                <c:pt idx="15">
                  <c:v>997.7644879457021</c:v>
                </c:pt>
                <c:pt idx="16">
                  <c:v>978.3534422291845</c:v>
                </c:pt>
                <c:pt idx="17">
                  <c:v>922.4220405455124</c:v>
                </c:pt>
                <c:pt idx="18">
                  <c:v>958.8753674525526</c:v>
                </c:pt>
                <c:pt idx="19">
                  <c:v>986.6524747017694</c:v>
                </c:pt>
                <c:pt idx="20">
                  <c:v>959.1391459880344</c:v>
                </c:pt>
                <c:pt idx="21">
                  <c:v>1087.846544896147</c:v>
                </c:pt>
                <c:pt idx="22">
                  <c:v>1124.68636179576</c:v>
                </c:pt>
                <c:pt idx="23">
                  <c:v>1014.801088865032</c:v>
                </c:pt>
                <c:pt idx="24">
                  <c:v>1126.51206585276</c:v>
                </c:pt>
                <c:pt idx="25">
                  <c:v>1112.931508657347</c:v>
                </c:pt>
                <c:pt idx="26">
                  <c:v>1148.099796335825</c:v>
                </c:pt>
                <c:pt idx="27">
                  <c:v>1196.768823241052</c:v>
                </c:pt>
                <c:pt idx="28">
                  <c:v>1263.362552650438</c:v>
                </c:pt>
                <c:pt idx="29">
                  <c:v>1271.287010592716</c:v>
                </c:pt>
                <c:pt idx="30">
                  <c:v>1315.580150089724</c:v>
                </c:pt>
                <c:pt idx="31">
                  <c:v>1323.427926771653</c:v>
                </c:pt>
                <c:pt idx="32">
                  <c:v>1299.855686059226</c:v>
                </c:pt>
                <c:pt idx="33">
                  <c:v>1295.232095829482</c:v>
                </c:pt>
                <c:pt idx="34">
                  <c:v>1255.908958860126</c:v>
                </c:pt>
                <c:pt idx="35">
                  <c:v>1286.81799269907</c:v>
                </c:pt>
                <c:pt idx="36">
                  <c:v>1267.53056252835</c:v>
                </c:pt>
                <c:pt idx="37">
                  <c:v>1257.672874602702</c:v>
                </c:pt>
                <c:pt idx="38">
                  <c:v>1170.182019402554</c:v>
                </c:pt>
                <c:pt idx="39">
                  <c:v>1224.895596571968</c:v>
                </c:pt>
                <c:pt idx="40">
                  <c:v>1248.555454179957</c:v>
                </c:pt>
                <c:pt idx="41">
                  <c:v>1174.07312958624</c:v>
                </c:pt>
                <c:pt idx="42">
                  <c:v>1181.824823891392</c:v>
                </c:pt>
                <c:pt idx="43">
                  <c:v>1226.092796116561</c:v>
                </c:pt>
                <c:pt idx="44">
                  <c:v>1229.022067781881</c:v>
                </c:pt>
              </c:numCache>
            </c:numRef>
          </c:val>
          <c:smooth val="0"/>
        </c:ser>
        <c:dLbls>
          <c:showLegendKey val="0"/>
          <c:showVal val="0"/>
          <c:showCatName val="0"/>
          <c:showSerName val="0"/>
          <c:showPercent val="0"/>
          <c:showBubbleSize val="0"/>
        </c:dLbls>
        <c:marker val="1"/>
        <c:smooth val="0"/>
        <c:axId val="2082932312"/>
        <c:axId val="2082929256"/>
      </c:lineChart>
      <c:dateAx>
        <c:axId val="2082932312"/>
        <c:scaling>
          <c:orientation val="minMax"/>
        </c:scaling>
        <c:delete val="0"/>
        <c:axPos val="b"/>
        <c:numFmt formatCode="m/d/yy" sourceLinked="1"/>
        <c:majorTickMark val="out"/>
        <c:minorTickMark val="none"/>
        <c:tickLblPos val="nextTo"/>
        <c:crossAx val="2082929256"/>
        <c:crosses val="autoZero"/>
        <c:auto val="1"/>
        <c:lblOffset val="100"/>
        <c:baseTimeUnit val="months"/>
        <c:majorUnit val="12.0"/>
        <c:majorTimeUnit val="months"/>
      </c:dateAx>
      <c:valAx>
        <c:axId val="2082929256"/>
        <c:scaling>
          <c:orientation val="minMax"/>
          <c:max val="6000.0"/>
        </c:scaling>
        <c:delete val="0"/>
        <c:axPos val="l"/>
        <c:majorGridlines/>
        <c:numFmt formatCode="General" sourceLinked="1"/>
        <c:majorTickMark val="out"/>
        <c:minorTickMark val="none"/>
        <c:tickLblPos val="nextTo"/>
        <c:crossAx val="2082932312"/>
        <c:crosses val="autoZero"/>
        <c:crossBetween val="between"/>
      </c:valAx>
    </c:plotArea>
    <c:legend>
      <c:legendPos val="r"/>
      <c:layout/>
      <c:overlay val="0"/>
    </c:legend>
    <c:plotVisOnly val="1"/>
    <c:dispBlanksAs val="gap"/>
    <c:showDLblsOverMax val="0"/>
  </c:chart>
  <c:txPr>
    <a:bodyPr/>
    <a:lstStyle/>
    <a:p>
      <a:pPr>
        <a:defRPr sz="1800"/>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a:pPr>
            <a:r>
              <a:rPr lang="en-US"/>
              <a:t>GDP/capita $</a:t>
            </a:r>
          </a:p>
        </c:rich>
      </c:tx>
      <c:layout/>
      <c:overlay val="0"/>
    </c:title>
    <c:autoTitleDeleted val="0"/>
    <c:plotArea>
      <c:layout/>
      <c:barChart>
        <c:barDir val="bar"/>
        <c:grouping val="clustered"/>
        <c:varyColors val="0"/>
        <c:ser>
          <c:idx val="0"/>
          <c:order val="0"/>
          <c:tx>
            <c:strRef>
              <c:f>Sheet1!$B$1</c:f>
              <c:strCache>
                <c:ptCount val="1"/>
                <c:pt idx="0">
                  <c:v>GDP/capita</c:v>
                </c:pt>
              </c:strCache>
            </c:strRef>
          </c:tx>
          <c:invertIfNegative val="0"/>
          <c:dPt>
            <c:idx val="3"/>
            <c:invertIfNegative val="0"/>
            <c:bubble3D val="0"/>
            <c:spPr>
              <a:solidFill>
                <a:schemeClr val="accent2"/>
              </a:solidFill>
            </c:spPr>
          </c:dPt>
          <c:dPt>
            <c:idx val="4"/>
            <c:invertIfNegative val="0"/>
            <c:bubble3D val="0"/>
            <c:spPr>
              <a:solidFill>
                <a:schemeClr val="accent2"/>
              </a:solidFill>
            </c:spPr>
          </c:dPt>
          <c:dPt>
            <c:idx val="5"/>
            <c:invertIfNegative val="0"/>
            <c:bubble3D val="0"/>
            <c:spPr>
              <a:solidFill>
                <a:schemeClr val="accent2"/>
              </a:solidFill>
            </c:spPr>
          </c:dPt>
          <c:dPt>
            <c:idx val="6"/>
            <c:invertIfNegative val="0"/>
            <c:bubble3D val="0"/>
            <c:spPr>
              <a:solidFill>
                <a:schemeClr val="accent2"/>
              </a:solidFill>
            </c:spPr>
          </c:dPt>
          <c:cat>
            <c:strRef>
              <c:f>Sheet1!$A$2:$A$8</c:f>
              <c:strCache>
                <c:ptCount val="7"/>
                <c:pt idx="0">
                  <c:v>Minnesota</c:v>
                </c:pt>
                <c:pt idx="1">
                  <c:v>South Dakota</c:v>
                </c:pt>
                <c:pt idx="2">
                  <c:v>Manitoba</c:v>
                </c:pt>
                <c:pt idx="3">
                  <c:v>Sweden</c:v>
                </c:pt>
                <c:pt idx="4">
                  <c:v>Iceland</c:v>
                </c:pt>
                <c:pt idx="5">
                  <c:v>Denmark</c:v>
                </c:pt>
                <c:pt idx="6">
                  <c:v>Finland</c:v>
                </c:pt>
              </c:strCache>
            </c:strRef>
          </c:cat>
          <c:val>
            <c:numRef>
              <c:f>Sheet1!$B$2:$B$8</c:f>
              <c:numCache>
                <c:formatCode>General</c:formatCode>
                <c:ptCount val="7"/>
                <c:pt idx="0">
                  <c:v>50582.0</c:v>
                </c:pt>
                <c:pt idx="1">
                  <c:v>46451.0</c:v>
                </c:pt>
                <c:pt idx="2">
                  <c:v>42810.0</c:v>
                </c:pt>
                <c:pt idx="3">
                  <c:v>39300.0</c:v>
                </c:pt>
                <c:pt idx="4">
                  <c:v>37300.0</c:v>
                </c:pt>
                <c:pt idx="5">
                  <c:v>36900.0</c:v>
                </c:pt>
                <c:pt idx="6">
                  <c:v>35200.0</c:v>
                </c:pt>
              </c:numCache>
            </c:numRef>
          </c:val>
        </c:ser>
        <c:dLbls>
          <c:showLegendKey val="0"/>
          <c:showVal val="0"/>
          <c:showCatName val="0"/>
          <c:showSerName val="0"/>
          <c:showPercent val="0"/>
          <c:showBubbleSize val="0"/>
        </c:dLbls>
        <c:gapWidth val="150"/>
        <c:axId val="2082554104"/>
        <c:axId val="2082557080"/>
      </c:barChart>
      <c:catAx>
        <c:axId val="2082554104"/>
        <c:scaling>
          <c:orientation val="minMax"/>
        </c:scaling>
        <c:delete val="0"/>
        <c:axPos val="l"/>
        <c:majorTickMark val="out"/>
        <c:minorTickMark val="none"/>
        <c:tickLblPos val="nextTo"/>
        <c:crossAx val="2082557080"/>
        <c:crosses val="autoZero"/>
        <c:auto val="1"/>
        <c:lblAlgn val="ctr"/>
        <c:lblOffset val="100"/>
        <c:noMultiLvlLbl val="0"/>
      </c:catAx>
      <c:valAx>
        <c:axId val="2082557080"/>
        <c:scaling>
          <c:orientation val="minMax"/>
        </c:scaling>
        <c:delete val="0"/>
        <c:axPos val="b"/>
        <c:majorGridlines/>
        <c:numFmt formatCode="General" sourceLinked="1"/>
        <c:majorTickMark val="out"/>
        <c:minorTickMark val="none"/>
        <c:tickLblPos val="nextTo"/>
        <c:crossAx val="2082554104"/>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a:pPr>
            <a:r>
              <a:rPr lang="en-US"/>
              <a:t>GDP/capita 2008 $</a:t>
            </a:r>
          </a:p>
        </c:rich>
      </c:tx>
      <c:layout/>
      <c:overlay val="0"/>
    </c:title>
    <c:autoTitleDeleted val="0"/>
    <c:plotArea>
      <c:layout/>
      <c:barChart>
        <c:barDir val="bar"/>
        <c:grouping val="clustered"/>
        <c:varyColors val="0"/>
        <c:ser>
          <c:idx val="0"/>
          <c:order val="0"/>
          <c:tx>
            <c:strRef>
              <c:f>Sheet1!$B$1</c:f>
              <c:strCache>
                <c:ptCount val="1"/>
                <c:pt idx="0">
                  <c:v>GDP/capita 2008 $</c:v>
                </c:pt>
              </c:strCache>
            </c:strRef>
          </c:tx>
          <c:invertIfNegative val="0"/>
          <c:dPt>
            <c:idx val="1"/>
            <c:invertIfNegative val="0"/>
            <c:bubble3D val="0"/>
            <c:spPr>
              <a:solidFill>
                <a:schemeClr val="bg1">
                  <a:lumMod val="50000"/>
                </a:schemeClr>
              </a:solidFill>
            </c:spPr>
          </c:dPt>
          <c:cat>
            <c:strRef>
              <c:f>Sheet1!$A$2:$A$4</c:f>
              <c:strCache>
                <c:ptCount val="3"/>
                <c:pt idx="0">
                  <c:v>Swedes in Sweden</c:v>
                </c:pt>
                <c:pt idx="1">
                  <c:v>Average US</c:v>
                </c:pt>
                <c:pt idx="2">
                  <c:v>Swedish-Americans</c:v>
                </c:pt>
              </c:strCache>
            </c:strRef>
          </c:cat>
          <c:val>
            <c:numRef>
              <c:f>Sheet1!$B$2:$B$4</c:f>
              <c:numCache>
                <c:formatCode>General</c:formatCode>
                <c:ptCount val="3"/>
                <c:pt idx="0">
                  <c:v>36900.0</c:v>
                </c:pt>
                <c:pt idx="1">
                  <c:v>46500.0</c:v>
                </c:pt>
                <c:pt idx="2">
                  <c:v>56900.0</c:v>
                </c:pt>
              </c:numCache>
            </c:numRef>
          </c:val>
        </c:ser>
        <c:dLbls>
          <c:showLegendKey val="0"/>
          <c:showVal val="0"/>
          <c:showCatName val="0"/>
          <c:showSerName val="0"/>
          <c:showPercent val="0"/>
          <c:showBubbleSize val="0"/>
        </c:dLbls>
        <c:gapWidth val="150"/>
        <c:axId val="2086430840"/>
        <c:axId val="2086433816"/>
      </c:barChart>
      <c:catAx>
        <c:axId val="2086430840"/>
        <c:scaling>
          <c:orientation val="minMax"/>
        </c:scaling>
        <c:delete val="0"/>
        <c:axPos val="l"/>
        <c:majorTickMark val="out"/>
        <c:minorTickMark val="none"/>
        <c:tickLblPos val="nextTo"/>
        <c:crossAx val="2086433816"/>
        <c:crosses val="autoZero"/>
        <c:auto val="1"/>
        <c:lblAlgn val="ctr"/>
        <c:lblOffset val="100"/>
        <c:noMultiLvlLbl val="0"/>
      </c:catAx>
      <c:valAx>
        <c:axId val="2086433816"/>
        <c:scaling>
          <c:orientation val="minMax"/>
        </c:scaling>
        <c:delete val="0"/>
        <c:axPos val="b"/>
        <c:majorGridlines/>
        <c:numFmt formatCode="General" sourceLinked="1"/>
        <c:majorTickMark val="out"/>
        <c:minorTickMark val="none"/>
        <c:tickLblPos val="nextTo"/>
        <c:crossAx val="2086430840"/>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lineChart>
        <c:grouping val="standard"/>
        <c:varyColors val="0"/>
        <c:ser>
          <c:idx val="0"/>
          <c:order val="0"/>
          <c:tx>
            <c:strRef>
              <c:f>Sheet1!$B$1</c:f>
              <c:strCache>
                <c:ptCount val="1"/>
                <c:pt idx="0">
                  <c:v>Australia</c:v>
                </c:pt>
              </c:strCache>
            </c:strRef>
          </c:tx>
          <c:marker>
            <c:symbol val="none"/>
          </c:marker>
          <c:cat>
            <c:numRef>
              <c:f>Sheet1!$A$2:$A$81</c:f>
              <c:numCache>
                <c:formatCode>General</c:formatCode>
                <c:ptCount val="80"/>
                <c:pt idx="0">
                  <c:v>1929.0</c:v>
                </c:pt>
                <c:pt idx="1">
                  <c:v>1930.0</c:v>
                </c:pt>
                <c:pt idx="2">
                  <c:v>1931.0</c:v>
                </c:pt>
                <c:pt idx="3">
                  <c:v>1932.0</c:v>
                </c:pt>
                <c:pt idx="4">
                  <c:v>1933.0</c:v>
                </c:pt>
                <c:pt idx="5">
                  <c:v>1934.0</c:v>
                </c:pt>
                <c:pt idx="6">
                  <c:v>1935.0</c:v>
                </c:pt>
                <c:pt idx="7">
                  <c:v>1936.0</c:v>
                </c:pt>
                <c:pt idx="8">
                  <c:v>1937.0</c:v>
                </c:pt>
                <c:pt idx="9">
                  <c:v>1938.0</c:v>
                </c:pt>
                <c:pt idx="10">
                  <c:v>1939.0</c:v>
                </c:pt>
                <c:pt idx="11">
                  <c:v>1940.0</c:v>
                </c:pt>
                <c:pt idx="12">
                  <c:v>1941.0</c:v>
                </c:pt>
                <c:pt idx="13">
                  <c:v>1942.0</c:v>
                </c:pt>
                <c:pt idx="14">
                  <c:v>1943.0</c:v>
                </c:pt>
                <c:pt idx="15">
                  <c:v>1944.0</c:v>
                </c:pt>
                <c:pt idx="16">
                  <c:v>1945.0</c:v>
                </c:pt>
                <c:pt idx="17">
                  <c:v>1946.0</c:v>
                </c:pt>
                <c:pt idx="18">
                  <c:v>1947.0</c:v>
                </c:pt>
                <c:pt idx="19">
                  <c:v>1948.0</c:v>
                </c:pt>
                <c:pt idx="20">
                  <c:v>1949.0</c:v>
                </c:pt>
                <c:pt idx="21">
                  <c:v>1950.0</c:v>
                </c:pt>
                <c:pt idx="22">
                  <c:v>1951.0</c:v>
                </c:pt>
                <c:pt idx="23">
                  <c:v>1952.0</c:v>
                </c:pt>
                <c:pt idx="24">
                  <c:v>1953.0</c:v>
                </c:pt>
                <c:pt idx="25">
                  <c:v>1954.0</c:v>
                </c:pt>
                <c:pt idx="26">
                  <c:v>1955.0</c:v>
                </c:pt>
                <c:pt idx="27">
                  <c:v>1956.0</c:v>
                </c:pt>
                <c:pt idx="28">
                  <c:v>1957.0</c:v>
                </c:pt>
                <c:pt idx="29">
                  <c:v>1958.0</c:v>
                </c:pt>
                <c:pt idx="30">
                  <c:v>1959.0</c:v>
                </c:pt>
                <c:pt idx="31">
                  <c:v>1960.0</c:v>
                </c:pt>
                <c:pt idx="32">
                  <c:v>1961.0</c:v>
                </c:pt>
                <c:pt idx="33">
                  <c:v>1962.0</c:v>
                </c:pt>
                <c:pt idx="34">
                  <c:v>1963.0</c:v>
                </c:pt>
                <c:pt idx="35">
                  <c:v>1964.0</c:v>
                </c:pt>
                <c:pt idx="36">
                  <c:v>1965.0</c:v>
                </c:pt>
                <c:pt idx="37">
                  <c:v>1966.0</c:v>
                </c:pt>
                <c:pt idx="38">
                  <c:v>1967.0</c:v>
                </c:pt>
                <c:pt idx="39">
                  <c:v>1968.0</c:v>
                </c:pt>
                <c:pt idx="40">
                  <c:v>1969.0</c:v>
                </c:pt>
                <c:pt idx="41">
                  <c:v>1970.0</c:v>
                </c:pt>
                <c:pt idx="42">
                  <c:v>1971.0</c:v>
                </c:pt>
                <c:pt idx="43">
                  <c:v>1972.0</c:v>
                </c:pt>
                <c:pt idx="44">
                  <c:v>1973.0</c:v>
                </c:pt>
                <c:pt idx="45">
                  <c:v>1974.0</c:v>
                </c:pt>
                <c:pt idx="46">
                  <c:v>1975.0</c:v>
                </c:pt>
                <c:pt idx="47">
                  <c:v>1976.0</c:v>
                </c:pt>
                <c:pt idx="48">
                  <c:v>1977.0</c:v>
                </c:pt>
                <c:pt idx="49">
                  <c:v>1978.0</c:v>
                </c:pt>
                <c:pt idx="50">
                  <c:v>1979.0</c:v>
                </c:pt>
                <c:pt idx="51">
                  <c:v>1980.0</c:v>
                </c:pt>
                <c:pt idx="52">
                  <c:v>1981.0</c:v>
                </c:pt>
                <c:pt idx="53">
                  <c:v>1982.0</c:v>
                </c:pt>
                <c:pt idx="54">
                  <c:v>1983.0</c:v>
                </c:pt>
                <c:pt idx="55">
                  <c:v>1984.0</c:v>
                </c:pt>
                <c:pt idx="56">
                  <c:v>1985.0</c:v>
                </c:pt>
                <c:pt idx="57">
                  <c:v>1986.0</c:v>
                </c:pt>
                <c:pt idx="58">
                  <c:v>1987.0</c:v>
                </c:pt>
                <c:pt idx="59">
                  <c:v>1988.0</c:v>
                </c:pt>
                <c:pt idx="60">
                  <c:v>1989.0</c:v>
                </c:pt>
                <c:pt idx="61">
                  <c:v>1990.0</c:v>
                </c:pt>
                <c:pt idx="62">
                  <c:v>1991.0</c:v>
                </c:pt>
                <c:pt idx="63">
                  <c:v>1992.0</c:v>
                </c:pt>
                <c:pt idx="64">
                  <c:v>1993.0</c:v>
                </c:pt>
                <c:pt idx="65">
                  <c:v>1994.0</c:v>
                </c:pt>
                <c:pt idx="66">
                  <c:v>1995.0</c:v>
                </c:pt>
                <c:pt idx="67">
                  <c:v>1996.0</c:v>
                </c:pt>
                <c:pt idx="68">
                  <c:v>1997.0</c:v>
                </c:pt>
                <c:pt idx="69">
                  <c:v>1998.0</c:v>
                </c:pt>
                <c:pt idx="70">
                  <c:v>1999.0</c:v>
                </c:pt>
                <c:pt idx="71">
                  <c:v>2000.0</c:v>
                </c:pt>
                <c:pt idx="72">
                  <c:v>2001.0</c:v>
                </c:pt>
                <c:pt idx="73">
                  <c:v>2002.0</c:v>
                </c:pt>
                <c:pt idx="74">
                  <c:v>2003.0</c:v>
                </c:pt>
                <c:pt idx="75">
                  <c:v>2004.0</c:v>
                </c:pt>
                <c:pt idx="76">
                  <c:v>2005.0</c:v>
                </c:pt>
                <c:pt idx="77">
                  <c:v>2006.0</c:v>
                </c:pt>
                <c:pt idx="78">
                  <c:v>2007.0</c:v>
                </c:pt>
                <c:pt idx="79">
                  <c:v>2008.0</c:v>
                </c:pt>
              </c:numCache>
            </c:numRef>
          </c:cat>
          <c:val>
            <c:numRef>
              <c:f>Sheet1!$B$2:$B$81</c:f>
              <c:numCache>
                <c:formatCode>General</c:formatCode>
                <c:ptCount val="80"/>
                <c:pt idx="0">
                  <c:v>5262.976861</c:v>
                </c:pt>
                <c:pt idx="1">
                  <c:v>4708.301128</c:v>
                </c:pt>
                <c:pt idx="2">
                  <c:v>4353.608089</c:v>
                </c:pt>
                <c:pt idx="3">
                  <c:v>4563.76349</c:v>
                </c:pt>
                <c:pt idx="4">
                  <c:v>4842.406877</c:v>
                </c:pt>
                <c:pt idx="5">
                  <c:v>5059.862317</c:v>
                </c:pt>
                <c:pt idx="6">
                  <c:v>5317.587641</c:v>
                </c:pt>
                <c:pt idx="7">
                  <c:v>5515.848445</c:v>
                </c:pt>
                <c:pt idx="8">
                  <c:v>5745.651221</c:v>
                </c:pt>
                <c:pt idx="9">
                  <c:v>5886.326767</c:v>
                </c:pt>
                <c:pt idx="10">
                  <c:v>5845.561325</c:v>
                </c:pt>
                <c:pt idx="11">
                  <c:v>6166.139165</c:v>
                </c:pt>
                <c:pt idx="12">
                  <c:v>6788.230066</c:v>
                </c:pt>
                <c:pt idx="13">
                  <c:v>7505.452112</c:v>
                </c:pt>
                <c:pt idx="14">
                  <c:v>7702.832504</c:v>
                </c:pt>
                <c:pt idx="15">
                  <c:v>7362.02709</c:v>
                </c:pt>
                <c:pt idx="16">
                  <c:v>6916.898092</c:v>
                </c:pt>
                <c:pt idx="17">
                  <c:v>6594.932834</c:v>
                </c:pt>
                <c:pt idx="18">
                  <c:v>6664.39905</c:v>
                </c:pt>
                <c:pt idx="19">
                  <c:v>6967.459754</c:v>
                </c:pt>
                <c:pt idx="20">
                  <c:v>7236.792524</c:v>
                </c:pt>
                <c:pt idx="21">
                  <c:v>7411.576424</c:v>
                </c:pt>
                <c:pt idx="22">
                  <c:v>7507.343782999998</c:v>
                </c:pt>
                <c:pt idx="23">
                  <c:v>7417.837696</c:v>
                </c:pt>
                <c:pt idx="24">
                  <c:v>7505.25744</c:v>
                </c:pt>
                <c:pt idx="25">
                  <c:v>7790.585565</c:v>
                </c:pt>
                <c:pt idx="26">
                  <c:v>8027.412053</c:v>
                </c:pt>
                <c:pt idx="27">
                  <c:v>8108.324879</c:v>
                </c:pt>
                <c:pt idx="28">
                  <c:v>8090.238535</c:v>
                </c:pt>
                <c:pt idx="29">
                  <c:v>8305.474779</c:v>
                </c:pt>
                <c:pt idx="30">
                  <c:v>8628.438443</c:v>
                </c:pt>
                <c:pt idx="31">
                  <c:v>8790.908221</c:v>
                </c:pt>
                <c:pt idx="32">
                  <c:v>8653.137983000001</c:v>
                </c:pt>
                <c:pt idx="33">
                  <c:v>9026.798412</c:v>
                </c:pt>
                <c:pt idx="34">
                  <c:v>9399.914539</c:v>
                </c:pt>
                <c:pt idx="35">
                  <c:v>9848.904077</c:v>
                </c:pt>
                <c:pt idx="36">
                  <c:v>10151.85783</c:v>
                </c:pt>
                <c:pt idx="37">
                  <c:v>10241.28271</c:v>
                </c:pt>
                <c:pt idx="38">
                  <c:v>10732.74651</c:v>
                </c:pt>
                <c:pt idx="39">
                  <c:v>11148.30527</c:v>
                </c:pt>
                <c:pt idx="40">
                  <c:v>11560.99528</c:v>
                </c:pt>
                <c:pt idx="41">
                  <c:v>12023.54473</c:v>
                </c:pt>
                <c:pt idx="42">
                  <c:v>12289.52169</c:v>
                </c:pt>
                <c:pt idx="43">
                  <c:v>12404.41679</c:v>
                </c:pt>
                <c:pt idx="44">
                  <c:v>12878.09034</c:v>
                </c:pt>
                <c:pt idx="45">
                  <c:v>12985.12402</c:v>
                </c:pt>
                <c:pt idx="46">
                  <c:v>13169.83023</c:v>
                </c:pt>
                <c:pt idx="47">
                  <c:v>13558.83727</c:v>
                </c:pt>
                <c:pt idx="48">
                  <c:v>13546.37241</c:v>
                </c:pt>
                <c:pt idx="49">
                  <c:v>13768.65096</c:v>
                </c:pt>
                <c:pt idx="50">
                  <c:v>14319.54181</c:v>
                </c:pt>
                <c:pt idx="51">
                  <c:v>14411.83916</c:v>
                </c:pt>
                <c:pt idx="52">
                  <c:v>14660.33561</c:v>
                </c:pt>
                <c:pt idx="53">
                  <c:v>14411.81902</c:v>
                </c:pt>
                <c:pt idx="54">
                  <c:v>14238.92364</c:v>
                </c:pt>
                <c:pt idx="55">
                  <c:v>15062.41135</c:v>
                </c:pt>
                <c:pt idx="56">
                  <c:v>15638.35616</c:v>
                </c:pt>
                <c:pt idx="57">
                  <c:v>15757.16981</c:v>
                </c:pt>
                <c:pt idx="58">
                  <c:v>16293.30111</c:v>
                </c:pt>
                <c:pt idx="59">
                  <c:v>16752.2561</c:v>
                </c:pt>
                <c:pt idx="60">
                  <c:v>17194.4128</c:v>
                </c:pt>
                <c:pt idx="61">
                  <c:v>17172.68224</c:v>
                </c:pt>
                <c:pt idx="62">
                  <c:v>16969.91471</c:v>
                </c:pt>
                <c:pt idx="63">
                  <c:v>17370.15554</c:v>
                </c:pt>
                <c:pt idx="64">
                  <c:v>17853.26899</c:v>
                </c:pt>
                <c:pt idx="65">
                  <c:v>18423.90377</c:v>
                </c:pt>
                <c:pt idx="66">
                  <c:v>19001.73542</c:v>
                </c:pt>
                <c:pt idx="67">
                  <c:v>19484.53851</c:v>
                </c:pt>
                <c:pt idx="68">
                  <c:v>20110.39464</c:v>
                </c:pt>
                <c:pt idx="69">
                  <c:v>20978.19666</c:v>
                </c:pt>
                <c:pt idx="70">
                  <c:v>21571.74721</c:v>
                </c:pt>
                <c:pt idx="71">
                  <c:v>21731.90574</c:v>
                </c:pt>
                <c:pt idx="72">
                  <c:v>22270.86141</c:v>
                </c:pt>
                <c:pt idx="73">
                  <c:v>22910.41613</c:v>
                </c:pt>
                <c:pt idx="74">
                  <c:v>23331.81565</c:v>
                </c:pt>
                <c:pt idx="75">
                  <c:v>23619.15479</c:v>
                </c:pt>
                <c:pt idx="76">
                  <c:v>23996.04587</c:v>
                </c:pt>
                <c:pt idx="77">
                  <c:v>24358.53385</c:v>
                </c:pt>
                <c:pt idx="78">
                  <c:v>25014.21687</c:v>
                </c:pt>
                <c:pt idx="79">
                  <c:v>25301.23292</c:v>
                </c:pt>
              </c:numCache>
            </c:numRef>
          </c:val>
          <c:smooth val="0"/>
        </c:ser>
        <c:ser>
          <c:idx val="1"/>
          <c:order val="1"/>
          <c:tx>
            <c:strRef>
              <c:f>Sheet1!$C$1</c:f>
              <c:strCache>
                <c:ptCount val="1"/>
                <c:pt idx="0">
                  <c:v>Argentina</c:v>
                </c:pt>
              </c:strCache>
            </c:strRef>
          </c:tx>
          <c:marker>
            <c:symbol val="none"/>
          </c:marker>
          <c:cat>
            <c:numRef>
              <c:f>Sheet1!$A$2:$A$81</c:f>
              <c:numCache>
                <c:formatCode>General</c:formatCode>
                <c:ptCount val="80"/>
                <c:pt idx="0">
                  <c:v>1929.0</c:v>
                </c:pt>
                <c:pt idx="1">
                  <c:v>1930.0</c:v>
                </c:pt>
                <c:pt idx="2">
                  <c:v>1931.0</c:v>
                </c:pt>
                <c:pt idx="3">
                  <c:v>1932.0</c:v>
                </c:pt>
                <c:pt idx="4">
                  <c:v>1933.0</c:v>
                </c:pt>
                <c:pt idx="5">
                  <c:v>1934.0</c:v>
                </c:pt>
                <c:pt idx="6">
                  <c:v>1935.0</c:v>
                </c:pt>
                <c:pt idx="7">
                  <c:v>1936.0</c:v>
                </c:pt>
                <c:pt idx="8">
                  <c:v>1937.0</c:v>
                </c:pt>
                <c:pt idx="9">
                  <c:v>1938.0</c:v>
                </c:pt>
                <c:pt idx="10">
                  <c:v>1939.0</c:v>
                </c:pt>
                <c:pt idx="11">
                  <c:v>1940.0</c:v>
                </c:pt>
                <c:pt idx="12">
                  <c:v>1941.0</c:v>
                </c:pt>
                <c:pt idx="13">
                  <c:v>1942.0</c:v>
                </c:pt>
                <c:pt idx="14">
                  <c:v>1943.0</c:v>
                </c:pt>
                <c:pt idx="15">
                  <c:v>1944.0</c:v>
                </c:pt>
                <c:pt idx="16">
                  <c:v>1945.0</c:v>
                </c:pt>
                <c:pt idx="17">
                  <c:v>1946.0</c:v>
                </c:pt>
                <c:pt idx="18">
                  <c:v>1947.0</c:v>
                </c:pt>
                <c:pt idx="19">
                  <c:v>1948.0</c:v>
                </c:pt>
                <c:pt idx="20">
                  <c:v>1949.0</c:v>
                </c:pt>
                <c:pt idx="21">
                  <c:v>1950.0</c:v>
                </c:pt>
                <c:pt idx="22">
                  <c:v>1951.0</c:v>
                </c:pt>
                <c:pt idx="23">
                  <c:v>1952.0</c:v>
                </c:pt>
                <c:pt idx="24">
                  <c:v>1953.0</c:v>
                </c:pt>
                <c:pt idx="25">
                  <c:v>1954.0</c:v>
                </c:pt>
                <c:pt idx="26">
                  <c:v>1955.0</c:v>
                </c:pt>
                <c:pt idx="27">
                  <c:v>1956.0</c:v>
                </c:pt>
                <c:pt idx="28">
                  <c:v>1957.0</c:v>
                </c:pt>
                <c:pt idx="29">
                  <c:v>1958.0</c:v>
                </c:pt>
                <c:pt idx="30">
                  <c:v>1959.0</c:v>
                </c:pt>
                <c:pt idx="31">
                  <c:v>1960.0</c:v>
                </c:pt>
                <c:pt idx="32">
                  <c:v>1961.0</c:v>
                </c:pt>
                <c:pt idx="33">
                  <c:v>1962.0</c:v>
                </c:pt>
                <c:pt idx="34">
                  <c:v>1963.0</c:v>
                </c:pt>
                <c:pt idx="35">
                  <c:v>1964.0</c:v>
                </c:pt>
                <c:pt idx="36">
                  <c:v>1965.0</c:v>
                </c:pt>
                <c:pt idx="37">
                  <c:v>1966.0</c:v>
                </c:pt>
                <c:pt idx="38">
                  <c:v>1967.0</c:v>
                </c:pt>
                <c:pt idx="39">
                  <c:v>1968.0</c:v>
                </c:pt>
                <c:pt idx="40">
                  <c:v>1969.0</c:v>
                </c:pt>
                <c:pt idx="41">
                  <c:v>1970.0</c:v>
                </c:pt>
                <c:pt idx="42">
                  <c:v>1971.0</c:v>
                </c:pt>
                <c:pt idx="43">
                  <c:v>1972.0</c:v>
                </c:pt>
                <c:pt idx="44">
                  <c:v>1973.0</c:v>
                </c:pt>
                <c:pt idx="45">
                  <c:v>1974.0</c:v>
                </c:pt>
                <c:pt idx="46">
                  <c:v>1975.0</c:v>
                </c:pt>
                <c:pt idx="47">
                  <c:v>1976.0</c:v>
                </c:pt>
                <c:pt idx="48">
                  <c:v>1977.0</c:v>
                </c:pt>
                <c:pt idx="49">
                  <c:v>1978.0</c:v>
                </c:pt>
                <c:pt idx="50">
                  <c:v>1979.0</c:v>
                </c:pt>
                <c:pt idx="51">
                  <c:v>1980.0</c:v>
                </c:pt>
                <c:pt idx="52">
                  <c:v>1981.0</c:v>
                </c:pt>
                <c:pt idx="53">
                  <c:v>1982.0</c:v>
                </c:pt>
                <c:pt idx="54">
                  <c:v>1983.0</c:v>
                </c:pt>
                <c:pt idx="55">
                  <c:v>1984.0</c:v>
                </c:pt>
                <c:pt idx="56">
                  <c:v>1985.0</c:v>
                </c:pt>
                <c:pt idx="57">
                  <c:v>1986.0</c:v>
                </c:pt>
                <c:pt idx="58">
                  <c:v>1987.0</c:v>
                </c:pt>
                <c:pt idx="59">
                  <c:v>1988.0</c:v>
                </c:pt>
                <c:pt idx="60">
                  <c:v>1989.0</c:v>
                </c:pt>
                <c:pt idx="61">
                  <c:v>1990.0</c:v>
                </c:pt>
                <c:pt idx="62">
                  <c:v>1991.0</c:v>
                </c:pt>
                <c:pt idx="63">
                  <c:v>1992.0</c:v>
                </c:pt>
                <c:pt idx="64">
                  <c:v>1993.0</c:v>
                </c:pt>
                <c:pt idx="65">
                  <c:v>1994.0</c:v>
                </c:pt>
                <c:pt idx="66">
                  <c:v>1995.0</c:v>
                </c:pt>
                <c:pt idx="67">
                  <c:v>1996.0</c:v>
                </c:pt>
                <c:pt idx="68">
                  <c:v>1997.0</c:v>
                </c:pt>
                <c:pt idx="69">
                  <c:v>1998.0</c:v>
                </c:pt>
                <c:pt idx="70">
                  <c:v>1999.0</c:v>
                </c:pt>
                <c:pt idx="71">
                  <c:v>2000.0</c:v>
                </c:pt>
                <c:pt idx="72">
                  <c:v>2001.0</c:v>
                </c:pt>
                <c:pt idx="73">
                  <c:v>2002.0</c:v>
                </c:pt>
                <c:pt idx="74">
                  <c:v>2003.0</c:v>
                </c:pt>
                <c:pt idx="75">
                  <c:v>2004.0</c:v>
                </c:pt>
                <c:pt idx="76">
                  <c:v>2005.0</c:v>
                </c:pt>
                <c:pt idx="77">
                  <c:v>2006.0</c:v>
                </c:pt>
                <c:pt idx="78">
                  <c:v>2007.0</c:v>
                </c:pt>
                <c:pt idx="79">
                  <c:v>2008.0</c:v>
                </c:pt>
              </c:numCache>
            </c:numRef>
          </c:cat>
          <c:val>
            <c:numRef>
              <c:f>Sheet1!$C$2:$C$81</c:f>
              <c:numCache>
                <c:formatCode>General</c:formatCode>
                <c:ptCount val="80"/>
                <c:pt idx="0">
                  <c:v>4367.067703</c:v>
                </c:pt>
                <c:pt idx="1">
                  <c:v>4079.581957</c:v>
                </c:pt>
                <c:pt idx="2">
                  <c:v>3711.655441</c:v>
                </c:pt>
                <c:pt idx="3">
                  <c:v>3521.821986</c:v>
                </c:pt>
                <c:pt idx="4">
                  <c:v>3621.314863</c:v>
                </c:pt>
                <c:pt idx="5">
                  <c:v>3844.818097</c:v>
                </c:pt>
                <c:pt idx="6">
                  <c:v>3950.009064</c:v>
                </c:pt>
                <c:pt idx="7">
                  <c:v>3911.963942</c:v>
                </c:pt>
                <c:pt idx="8">
                  <c:v>4125.313665</c:v>
                </c:pt>
                <c:pt idx="9">
                  <c:v>4071.915168</c:v>
                </c:pt>
                <c:pt idx="10">
                  <c:v>4147.909463</c:v>
                </c:pt>
                <c:pt idx="11">
                  <c:v>4161.43383</c:v>
                </c:pt>
                <c:pt idx="12">
                  <c:v>4303.959694</c:v>
                </c:pt>
                <c:pt idx="13">
                  <c:v>4284.201059</c:v>
                </c:pt>
                <c:pt idx="14">
                  <c:v>4182.167772</c:v>
                </c:pt>
                <c:pt idx="15">
                  <c:v>4578.966537</c:v>
                </c:pt>
                <c:pt idx="16">
                  <c:v>4356.213147</c:v>
                </c:pt>
                <c:pt idx="17">
                  <c:v>4665.168191</c:v>
                </c:pt>
                <c:pt idx="18">
                  <c:v>5089.47231</c:v>
                </c:pt>
                <c:pt idx="19">
                  <c:v>5251.776208</c:v>
                </c:pt>
                <c:pt idx="20">
                  <c:v>5047.398128</c:v>
                </c:pt>
                <c:pt idx="21">
                  <c:v>4986.724458</c:v>
                </c:pt>
                <c:pt idx="22">
                  <c:v>5073.029915</c:v>
                </c:pt>
                <c:pt idx="23">
                  <c:v>4717.413858999998</c:v>
                </c:pt>
                <c:pt idx="24">
                  <c:v>4874.493824</c:v>
                </c:pt>
                <c:pt idx="25">
                  <c:v>4979.828648</c:v>
                </c:pt>
                <c:pt idx="26">
                  <c:v>5237.000075</c:v>
                </c:pt>
                <c:pt idx="27">
                  <c:v>5285.31468</c:v>
                </c:pt>
                <c:pt idx="28">
                  <c:v>5460.686494</c:v>
                </c:pt>
                <c:pt idx="29">
                  <c:v>5697.980987999998</c:v>
                </c:pt>
                <c:pt idx="30">
                  <c:v>5241.468063</c:v>
                </c:pt>
                <c:pt idx="31">
                  <c:v>5559.465947</c:v>
                </c:pt>
                <c:pt idx="32">
                  <c:v>5861.841649</c:v>
                </c:pt>
                <c:pt idx="33">
                  <c:v>5677.233225</c:v>
                </c:pt>
                <c:pt idx="34">
                  <c:v>5455.440482</c:v>
                </c:pt>
                <c:pt idx="35">
                  <c:v>5926.126658</c:v>
                </c:pt>
                <c:pt idx="36">
                  <c:v>6370.747337999996</c:v>
                </c:pt>
                <c:pt idx="37">
                  <c:v>6320.604235</c:v>
                </c:pt>
                <c:pt idx="38">
                  <c:v>6398.951785</c:v>
                </c:pt>
                <c:pt idx="39">
                  <c:v>6577.756622</c:v>
                </c:pt>
                <c:pt idx="40">
                  <c:v>7037.280382999998</c:v>
                </c:pt>
                <c:pt idx="41">
                  <c:v>7301.966217</c:v>
                </c:pt>
                <c:pt idx="42">
                  <c:v>7529.93701799999</c:v>
                </c:pt>
                <c:pt idx="43">
                  <c:v>7634.565559</c:v>
                </c:pt>
                <c:pt idx="44">
                  <c:v>7961.973878999996</c:v>
                </c:pt>
                <c:pt idx="45">
                  <c:v>8334.083602</c:v>
                </c:pt>
                <c:pt idx="46">
                  <c:v>8122.497304999999</c:v>
                </c:pt>
                <c:pt idx="47">
                  <c:v>7965.20183</c:v>
                </c:pt>
                <c:pt idx="48">
                  <c:v>8304.381423999987</c:v>
                </c:pt>
                <c:pt idx="49">
                  <c:v>7807.247683</c:v>
                </c:pt>
                <c:pt idx="50">
                  <c:v>8226.909848</c:v>
                </c:pt>
                <c:pt idx="51">
                  <c:v>8205.979887</c:v>
                </c:pt>
                <c:pt idx="52">
                  <c:v>7606.558514</c:v>
                </c:pt>
                <c:pt idx="53">
                  <c:v>7245.755199</c:v>
                </c:pt>
                <c:pt idx="54">
                  <c:v>7387.053452</c:v>
                </c:pt>
                <c:pt idx="55">
                  <c:v>7425.854256</c:v>
                </c:pt>
                <c:pt idx="56">
                  <c:v>6834.930881999999</c:v>
                </c:pt>
                <c:pt idx="57">
                  <c:v>7223.791941</c:v>
                </c:pt>
                <c:pt idx="58">
                  <c:v>7297.928854</c:v>
                </c:pt>
                <c:pt idx="59">
                  <c:v>7054.363064</c:v>
                </c:pt>
                <c:pt idx="60">
                  <c:v>6520.109296</c:v>
                </c:pt>
                <c:pt idx="61">
                  <c:v>6432.921661</c:v>
                </c:pt>
                <c:pt idx="62">
                  <c:v>6977.375836</c:v>
                </c:pt>
                <c:pt idx="63">
                  <c:v>7494.77434</c:v>
                </c:pt>
                <c:pt idx="64">
                  <c:v>7828.087307999996</c:v>
                </c:pt>
                <c:pt idx="65">
                  <c:v>8370.763623999987</c:v>
                </c:pt>
                <c:pt idx="66">
                  <c:v>8013.069116</c:v>
                </c:pt>
                <c:pt idx="67">
                  <c:v>8269.764314</c:v>
                </c:pt>
                <c:pt idx="68">
                  <c:v>8827.710376</c:v>
                </c:pt>
                <c:pt idx="69">
                  <c:v>9154.772989</c:v>
                </c:pt>
                <c:pt idx="70">
                  <c:v>8746.499472</c:v>
                </c:pt>
                <c:pt idx="71">
                  <c:v>8580.565673999979</c:v>
                </c:pt>
                <c:pt idx="72">
                  <c:v>8124.290338</c:v>
                </c:pt>
                <c:pt idx="73">
                  <c:v>7181.136346</c:v>
                </c:pt>
                <c:pt idx="74">
                  <c:v>7744.391694</c:v>
                </c:pt>
                <c:pt idx="75">
                  <c:v>8352.924475</c:v>
                </c:pt>
                <c:pt idx="76">
                  <c:v>9019.192976</c:v>
                </c:pt>
                <c:pt idx="77">
                  <c:v>9678.85091099998</c:v>
                </c:pt>
                <c:pt idx="78">
                  <c:v>10406.65185</c:v>
                </c:pt>
                <c:pt idx="79">
                  <c:v>10995.43007</c:v>
                </c:pt>
              </c:numCache>
            </c:numRef>
          </c:val>
          <c:smooth val="0"/>
        </c:ser>
        <c:dLbls>
          <c:showLegendKey val="0"/>
          <c:showVal val="0"/>
          <c:showCatName val="0"/>
          <c:showSerName val="0"/>
          <c:showPercent val="0"/>
          <c:showBubbleSize val="0"/>
        </c:dLbls>
        <c:marker val="1"/>
        <c:smooth val="0"/>
        <c:axId val="2087145400"/>
        <c:axId val="2087148376"/>
      </c:lineChart>
      <c:catAx>
        <c:axId val="2087145400"/>
        <c:scaling>
          <c:orientation val="minMax"/>
        </c:scaling>
        <c:delete val="0"/>
        <c:axPos val="b"/>
        <c:numFmt formatCode="General" sourceLinked="1"/>
        <c:majorTickMark val="out"/>
        <c:minorTickMark val="none"/>
        <c:tickLblPos val="nextTo"/>
        <c:crossAx val="2087148376"/>
        <c:crosses val="autoZero"/>
        <c:auto val="1"/>
        <c:lblAlgn val="ctr"/>
        <c:lblOffset val="100"/>
        <c:tickLblSkip val="10"/>
        <c:noMultiLvlLbl val="0"/>
      </c:catAx>
      <c:valAx>
        <c:axId val="2087148376"/>
        <c:scaling>
          <c:orientation val="minMax"/>
        </c:scaling>
        <c:delete val="0"/>
        <c:axPos val="l"/>
        <c:majorGridlines/>
        <c:numFmt formatCode="General" sourceLinked="1"/>
        <c:majorTickMark val="out"/>
        <c:minorTickMark val="none"/>
        <c:tickLblPos val="nextTo"/>
        <c:crossAx val="2087145400"/>
        <c:crosses val="autoZero"/>
        <c:crossBetween val="between"/>
      </c:valAx>
    </c:plotArea>
    <c:legend>
      <c:legendPos val="r"/>
      <c:layout/>
      <c:overlay val="0"/>
    </c:legend>
    <c:plotVisOnly val="1"/>
    <c:dispBlanksAs val="gap"/>
    <c:showDLblsOverMax val="0"/>
  </c:chart>
  <c:txPr>
    <a:bodyPr/>
    <a:lstStyle/>
    <a:p>
      <a:pPr>
        <a:defRPr sz="1800"/>
      </a:pPr>
      <a:endParaRPr lang="en-US"/>
    </a:p>
  </c:txPr>
  <c:externalData r:id="rId1">
    <c:autoUpdate val="0"/>
  </c:externalData>
  <c:userShapes r:id="rId2"/>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a:pPr>
            <a:r>
              <a:rPr lang="en-US"/>
              <a:t>Tax Revenue</a:t>
            </a:r>
            <a:r>
              <a:rPr lang="en-US" baseline="0"/>
              <a:t> in $ by Tax Rate in %</a:t>
            </a:r>
            <a:endParaRPr lang="en-US"/>
          </a:p>
        </c:rich>
      </c:tx>
      <c:layout/>
      <c:overlay val="0"/>
    </c:title>
    <c:autoTitleDeleted val="0"/>
    <c:plotArea>
      <c:layout>
        <c:manualLayout>
          <c:layoutTarget val="inner"/>
          <c:xMode val="edge"/>
          <c:yMode val="edge"/>
          <c:x val="0.205575686433913"/>
          <c:y val="0.154073831048897"/>
          <c:w val="0.752176067167472"/>
          <c:h val="0.722397443375134"/>
        </c:manualLayout>
      </c:layout>
      <c:lineChart>
        <c:grouping val="standard"/>
        <c:varyColors val="0"/>
        <c:ser>
          <c:idx val="0"/>
          <c:order val="0"/>
          <c:tx>
            <c:strRef>
              <c:f>Sheet1!$B$1</c:f>
              <c:strCache>
                <c:ptCount val="1"/>
                <c:pt idx="0">
                  <c:v>Tax Revenue</c:v>
                </c:pt>
              </c:strCache>
            </c:strRef>
          </c:tx>
          <c:marker>
            <c:symbol val="none"/>
          </c:marker>
          <c:cat>
            <c:numRef>
              <c:f>Sheet1!$A$2:$A$102</c:f>
              <c:numCache>
                <c:formatCode>General</c:formatCode>
                <c:ptCount val="101"/>
                <c:pt idx="0">
                  <c:v>0.0</c:v>
                </c:pt>
                <c:pt idx="1">
                  <c:v>1.0</c:v>
                </c:pt>
                <c:pt idx="2">
                  <c:v>2.0</c:v>
                </c:pt>
                <c:pt idx="3">
                  <c:v>3.0</c:v>
                </c:pt>
                <c:pt idx="4">
                  <c:v>4.0</c:v>
                </c:pt>
                <c:pt idx="5">
                  <c:v>5.0</c:v>
                </c:pt>
                <c:pt idx="6">
                  <c:v>6.0</c:v>
                </c:pt>
                <c:pt idx="7">
                  <c:v>7.0</c:v>
                </c:pt>
                <c:pt idx="8">
                  <c:v>8.0</c:v>
                </c:pt>
                <c:pt idx="9">
                  <c:v>9.0</c:v>
                </c:pt>
                <c:pt idx="10">
                  <c:v>10.0</c:v>
                </c:pt>
                <c:pt idx="11">
                  <c:v>11.0</c:v>
                </c:pt>
                <c:pt idx="12">
                  <c:v>12.0</c:v>
                </c:pt>
                <c:pt idx="13">
                  <c:v>13.0</c:v>
                </c:pt>
                <c:pt idx="14">
                  <c:v>14.0</c:v>
                </c:pt>
                <c:pt idx="15">
                  <c:v>15.0</c:v>
                </c:pt>
                <c:pt idx="16">
                  <c:v>16.0</c:v>
                </c:pt>
                <c:pt idx="17">
                  <c:v>17.0</c:v>
                </c:pt>
                <c:pt idx="18">
                  <c:v>18.0</c:v>
                </c:pt>
                <c:pt idx="19">
                  <c:v>19.0</c:v>
                </c:pt>
                <c:pt idx="20">
                  <c:v>20.0</c:v>
                </c:pt>
                <c:pt idx="21">
                  <c:v>21.0</c:v>
                </c:pt>
                <c:pt idx="22">
                  <c:v>22.0</c:v>
                </c:pt>
                <c:pt idx="23">
                  <c:v>23.0</c:v>
                </c:pt>
                <c:pt idx="24">
                  <c:v>24.0</c:v>
                </c:pt>
                <c:pt idx="25">
                  <c:v>25.0</c:v>
                </c:pt>
                <c:pt idx="26">
                  <c:v>26.0</c:v>
                </c:pt>
                <c:pt idx="27">
                  <c:v>27.0</c:v>
                </c:pt>
                <c:pt idx="28">
                  <c:v>28.0</c:v>
                </c:pt>
                <c:pt idx="29">
                  <c:v>29.0</c:v>
                </c:pt>
                <c:pt idx="30">
                  <c:v>30.0</c:v>
                </c:pt>
                <c:pt idx="31">
                  <c:v>31.0</c:v>
                </c:pt>
                <c:pt idx="32">
                  <c:v>32.0</c:v>
                </c:pt>
                <c:pt idx="33">
                  <c:v>33.0</c:v>
                </c:pt>
                <c:pt idx="34">
                  <c:v>34.0</c:v>
                </c:pt>
                <c:pt idx="35">
                  <c:v>35.0</c:v>
                </c:pt>
                <c:pt idx="36">
                  <c:v>36.0</c:v>
                </c:pt>
                <c:pt idx="37">
                  <c:v>37.0</c:v>
                </c:pt>
                <c:pt idx="38">
                  <c:v>38.0</c:v>
                </c:pt>
                <c:pt idx="39">
                  <c:v>39.0</c:v>
                </c:pt>
                <c:pt idx="40">
                  <c:v>40.0</c:v>
                </c:pt>
                <c:pt idx="41">
                  <c:v>41.0</c:v>
                </c:pt>
                <c:pt idx="42">
                  <c:v>42.0</c:v>
                </c:pt>
                <c:pt idx="43">
                  <c:v>43.0</c:v>
                </c:pt>
                <c:pt idx="44">
                  <c:v>44.0</c:v>
                </c:pt>
                <c:pt idx="45">
                  <c:v>45.0</c:v>
                </c:pt>
                <c:pt idx="46">
                  <c:v>46.0</c:v>
                </c:pt>
                <c:pt idx="47">
                  <c:v>47.0</c:v>
                </c:pt>
                <c:pt idx="48">
                  <c:v>48.0</c:v>
                </c:pt>
                <c:pt idx="49">
                  <c:v>49.0</c:v>
                </c:pt>
                <c:pt idx="50">
                  <c:v>50.0</c:v>
                </c:pt>
                <c:pt idx="51">
                  <c:v>51.0</c:v>
                </c:pt>
                <c:pt idx="52">
                  <c:v>52.0</c:v>
                </c:pt>
                <c:pt idx="53">
                  <c:v>53.0</c:v>
                </c:pt>
                <c:pt idx="54">
                  <c:v>54.0</c:v>
                </c:pt>
                <c:pt idx="55">
                  <c:v>55.0</c:v>
                </c:pt>
                <c:pt idx="56">
                  <c:v>56.0</c:v>
                </c:pt>
                <c:pt idx="57">
                  <c:v>57.0</c:v>
                </c:pt>
                <c:pt idx="58">
                  <c:v>58.0</c:v>
                </c:pt>
                <c:pt idx="59">
                  <c:v>59.0</c:v>
                </c:pt>
                <c:pt idx="60">
                  <c:v>60.0</c:v>
                </c:pt>
                <c:pt idx="61">
                  <c:v>61.0</c:v>
                </c:pt>
                <c:pt idx="62">
                  <c:v>62.0</c:v>
                </c:pt>
                <c:pt idx="63">
                  <c:v>63.0</c:v>
                </c:pt>
                <c:pt idx="64">
                  <c:v>64.0</c:v>
                </c:pt>
                <c:pt idx="65">
                  <c:v>65.0</c:v>
                </c:pt>
                <c:pt idx="66">
                  <c:v>66.0</c:v>
                </c:pt>
                <c:pt idx="67">
                  <c:v>67.0</c:v>
                </c:pt>
                <c:pt idx="68">
                  <c:v>68.0</c:v>
                </c:pt>
                <c:pt idx="69">
                  <c:v>69.0</c:v>
                </c:pt>
                <c:pt idx="70">
                  <c:v>70.0</c:v>
                </c:pt>
                <c:pt idx="71">
                  <c:v>71.0</c:v>
                </c:pt>
                <c:pt idx="72">
                  <c:v>72.0</c:v>
                </c:pt>
                <c:pt idx="73">
                  <c:v>73.0</c:v>
                </c:pt>
                <c:pt idx="74">
                  <c:v>74.0</c:v>
                </c:pt>
                <c:pt idx="75">
                  <c:v>75.0</c:v>
                </c:pt>
                <c:pt idx="76">
                  <c:v>76.0</c:v>
                </c:pt>
                <c:pt idx="77">
                  <c:v>77.0</c:v>
                </c:pt>
                <c:pt idx="78">
                  <c:v>78.0</c:v>
                </c:pt>
                <c:pt idx="79">
                  <c:v>79.0</c:v>
                </c:pt>
                <c:pt idx="80">
                  <c:v>80.0</c:v>
                </c:pt>
                <c:pt idx="81">
                  <c:v>81.0</c:v>
                </c:pt>
                <c:pt idx="82">
                  <c:v>82.0</c:v>
                </c:pt>
                <c:pt idx="83">
                  <c:v>83.0</c:v>
                </c:pt>
                <c:pt idx="84">
                  <c:v>84.0</c:v>
                </c:pt>
                <c:pt idx="85">
                  <c:v>85.0</c:v>
                </c:pt>
                <c:pt idx="86">
                  <c:v>86.0</c:v>
                </c:pt>
                <c:pt idx="87">
                  <c:v>87.0</c:v>
                </c:pt>
                <c:pt idx="88">
                  <c:v>88.0</c:v>
                </c:pt>
                <c:pt idx="89">
                  <c:v>89.0</c:v>
                </c:pt>
                <c:pt idx="90">
                  <c:v>90.0</c:v>
                </c:pt>
                <c:pt idx="91">
                  <c:v>91.0</c:v>
                </c:pt>
                <c:pt idx="92">
                  <c:v>92.0</c:v>
                </c:pt>
                <c:pt idx="93">
                  <c:v>93.0</c:v>
                </c:pt>
                <c:pt idx="94">
                  <c:v>94.0</c:v>
                </c:pt>
                <c:pt idx="95">
                  <c:v>95.0</c:v>
                </c:pt>
                <c:pt idx="96">
                  <c:v>96.0</c:v>
                </c:pt>
                <c:pt idx="97">
                  <c:v>97.0</c:v>
                </c:pt>
                <c:pt idx="98">
                  <c:v>98.0</c:v>
                </c:pt>
                <c:pt idx="99">
                  <c:v>99.0</c:v>
                </c:pt>
                <c:pt idx="100">
                  <c:v>100.0</c:v>
                </c:pt>
              </c:numCache>
            </c:numRef>
          </c:cat>
          <c:val>
            <c:numRef>
              <c:f>Sheet1!$B$2:$B$102</c:f>
              <c:numCache>
                <c:formatCode>General</c:formatCode>
                <c:ptCount val="101"/>
                <c:pt idx="0">
                  <c:v>0.0</c:v>
                </c:pt>
                <c:pt idx="1">
                  <c:v>99.0</c:v>
                </c:pt>
                <c:pt idx="2">
                  <c:v>196.0</c:v>
                </c:pt>
                <c:pt idx="3">
                  <c:v>291.0</c:v>
                </c:pt>
                <c:pt idx="4">
                  <c:v>384.0</c:v>
                </c:pt>
                <c:pt idx="5">
                  <c:v>475.0</c:v>
                </c:pt>
                <c:pt idx="6">
                  <c:v>564.0</c:v>
                </c:pt>
                <c:pt idx="7">
                  <c:v>651.0</c:v>
                </c:pt>
                <c:pt idx="8">
                  <c:v>736.0</c:v>
                </c:pt>
                <c:pt idx="9">
                  <c:v>819.0</c:v>
                </c:pt>
                <c:pt idx="10">
                  <c:v>900.0</c:v>
                </c:pt>
                <c:pt idx="11">
                  <c:v>979.0</c:v>
                </c:pt>
                <c:pt idx="12">
                  <c:v>1056.0</c:v>
                </c:pt>
                <c:pt idx="13">
                  <c:v>1131.0</c:v>
                </c:pt>
                <c:pt idx="14">
                  <c:v>1204.0</c:v>
                </c:pt>
                <c:pt idx="15">
                  <c:v>1275.0</c:v>
                </c:pt>
                <c:pt idx="16">
                  <c:v>1344.0</c:v>
                </c:pt>
                <c:pt idx="17">
                  <c:v>1411.0</c:v>
                </c:pt>
                <c:pt idx="18">
                  <c:v>1476.0</c:v>
                </c:pt>
                <c:pt idx="19">
                  <c:v>1539.0</c:v>
                </c:pt>
                <c:pt idx="20">
                  <c:v>1600.0</c:v>
                </c:pt>
                <c:pt idx="21">
                  <c:v>1659.0</c:v>
                </c:pt>
                <c:pt idx="22">
                  <c:v>1716.0</c:v>
                </c:pt>
                <c:pt idx="23">
                  <c:v>1771.0</c:v>
                </c:pt>
                <c:pt idx="24">
                  <c:v>1824.0</c:v>
                </c:pt>
                <c:pt idx="25">
                  <c:v>1875.0</c:v>
                </c:pt>
                <c:pt idx="26">
                  <c:v>1924.0</c:v>
                </c:pt>
                <c:pt idx="27">
                  <c:v>1971.0</c:v>
                </c:pt>
                <c:pt idx="28">
                  <c:v>2016.0</c:v>
                </c:pt>
                <c:pt idx="29">
                  <c:v>2059.0</c:v>
                </c:pt>
                <c:pt idx="30">
                  <c:v>2100.0</c:v>
                </c:pt>
                <c:pt idx="31">
                  <c:v>2139.0</c:v>
                </c:pt>
                <c:pt idx="32">
                  <c:v>2176.0</c:v>
                </c:pt>
                <c:pt idx="33">
                  <c:v>2211.0</c:v>
                </c:pt>
                <c:pt idx="34">
                  <c:v>2244.0</c:v>
                </c:pt>
                <c:pt idx="35">
                  <c:v>2275.0</c:v>
                </c:pt>
                <c:pt idx="36">
                  <c:v>2304.0</c:v>
                </c:pt>
                <c:pt idx="37">
                  <c:v>2331.0</c:v>
                </c:pt>
                <c:pt idx="38">
                  <c:v>2356.0</c:v>
                </c:pt>
                <c:pt idx="39">
                  <c:v>2379.0</c:v>
                </c:pt>
                <c:pt idx="40">
                  <c:v>2400.0</c:v>
                </c:pt>
                <c:pt idx="41">
                  <c:v>2419.0</c:v>
                </c:pt>
                <c:pt idx="42">
                  <c:v>2436.0</c:v>
                </c:pt>
                <c:pt idx="43">
                  <c:v>2451.0</c:v>
                </c:pt>
                <c:pt idx="44">
                  <c:v>2464.0</c:v>
                </c:pt>
                <c:pt idx="45">
                  <c:v>2475.0</c:v>
                </c:pt>
                <c:pt idx="46">
                  <c:v>2484.0</c:v>
                </c:pt>
                <c:pt idx="47">
                  <c:v>2491.0</c:v>
                </c:pt>
                <c:pt idx="48">
                  <c:v>2496.0</c:v>
                </c:pt>
                <c:pt idx="49">
                  <c:v>2499.0</c:v>
                </c:pt>
                <c:pt idx="50">
                  <c:v>2500.0</c:v>
                </c:pt>
                <c:pt idx="51">
                  <c:v>2499.0</c:v>
                </c:pt>
                <c:pt idx="52">
                  <c:v>2496.0</c:v>
                </c:pt>
                <c:pt idx="53">
                  <c:v>2491.0</c:v>
                </c:pt>
                <c:pt idx="54">
                  <c:v>2484.0</c:v>
                </c:pt>
                <c:pt idx="55">
                  <c:v>2475.0</c:v>
                </c:pt>
                <c:pt idx="56">
                  <c:v>2464.0</c:v>
                </c:pt>
                <c:pt idx="57">
                  <c:v>2451.0</c:v>
                </c:pt>
                <c:pt idx="58">
                  <c:v>2436.0</c:v>
                </c:pt>
                <c:pt idx="59">
                  <c:v>2419.0</c:v>
                </c:pt>
                <c:pt idx="60">
                  <c:v>2400.0</c:v>
                </c:pt>
                <c:pt idx="61">
                  <c:v>2379.0</c:v>
                </c:pt>
                <c:pt idx="62">
                  <c:v>2356.0</c:v>
                </c:pt>
                <c:pt idx="63">
                  <c:v>2331.0</c:v>
                </c:pt>
                <c:pt idx="64">
                  <c:v>2304.0</c:v>
                </c:pt>
                <c:pt idx="65">
                  <c:v>2275.0</c:v>
                </c:pt>
                <c:pt idx="66">
                  <c:v>2244.0</c:v>
                </c:pt>
                <c:pt idx="67">
                  <c:v>2211.0</c:v>
                </c:pt>
                <c:pt idx="68">
                  <c:v>2176.0</c:v>
                </c:pt>
                <c:pt idx="69">
                  <c:v>2139.0</c:v>
                </c:pt>
                <c:pt idx="70">
                  <c:v>2100.0</c:v>
                </c:pt>
                <c:pt idx="71">
                  <c:v>2059.0</c:v>
                </c:pt>
                <c:pt idx="72">
                  <c:v>2016.0</c:v>
                </c:pt>
                <c:pt idx="73">
                  <c:v>1971.0</c:v>
                </c:pt>
                <c:pt idx="74">
                  <c:v>1924.0</c:v>
                </c:pt>
                <c:pt idx="75">
                  <c:v>1875.0</c:v>
                </c:pt>
                <c:pt idx="76">
                  <c:v>1824.0</c:v>
                </c:pt>
                <c:pt idx="77">
                  <c:v>1771.0</c:v>
                </c:pt>
                <c:pt idx="78">
                  <c:v>1716.0</c:v>
                </c:pt>
                <c:pt idx="79">
                  <c:v>1659.0</c:v>
                </c:pt>
                <c:pt idx="80">
                  <c:v>1600.0</c:v>
                </c:pt>
                <c:pt idx="81">
                  <c:v>1539.0</c:v>
                </c:pt>
                <c:pt idx="82">
                  <c:v>1476.0</c:v>
                </c:pt>
                <c:pt idx="83">
                  <c:v>1411.0</c:v>
                </c:pt>
                <c:pt idx="84">
                  <c:v>1344.0</c:v>
                </c:pt>
                <c:pt idx="85">
                  <c:v>1275.0</c:v>
                </c:pt>
                <c:pt idx="86">
                  <c:v>1204.0</c:v>
                </c:pt>
                <c:pt idx="87">
                  <c:v>1131.0</c:v>
                </c:pt>
                <c:pt idx="88">
                  <c:v>1056.0</c:v>
                </c:pt>
                <c:pt idx="89">
                  <c:v>979.0</c:v>
                </c:pt>
                <c:pt idx="90">
                  <c:v>900.0</c:v>
                </c:pt>
                <c:pt idx="91">
                  <c:v>819.0</c:v>
                </c:pt>
                <c:pt idx="92">
                  <c:v>736.0</c:v>
                </c:pt>
                <c:pt idx="93">
                  <c:v>651.0</c:v>
                </c:pt>
                <c:pt idx="94">
                  <c:v>564.0</c:v>
                </c:pt>
                <c:pt idx="95">
                  <c:v>475.0</c:v>
                </c:pt>
                <c:pt idx="96">
                  <c:v>384.0</c:v>
                </c:pt>
                <c:pt idx="97">
                  <c:v>291.0</c:v>
                </c:pt>
                <c:pt idx="98">
                  <c:v>196.0</c:v>
                </c:pt>
                <c:pt idx="99">
                  <c:v>99.0</c:v>
                </c:pt>
                <c:pt idx="100">
                  <c:v>0.0</c:v>
                </c:pt>
              </c:numCache>
            </c:numRef>
          </c:val>
          <c:smooth val="0"/>
        </c:ser>
        <c:dLbls>
          <c:showLegendKey val="0"/>
          <c:showVal val="0"/>
          <c:showCatName val="0"/>
          <c:showSerName val="0"/>
          <c:showPercent val="0"/>
          <c:showBubbleSize val="0"/>
        </c:dLbls>
        <c:marker val="1"/>
        <c:smooth val="0"/>
        <c:axId val="2087193672"/>
        <c:axId val="2087196760"/>
      </c:lineChart>
      <c:catAx>
        <c:axId val="2087193672"/>
        <c:scaling>
          <c:orientation val="minMax"/>
        </c:scaling>
        <c:delete val="0"/>
        <c:axPos val="b"/>
        <c:numFmt formatCode="General" sourceLinked="1"/>
        <c:majorTickMark val="out"/>
        <c:minorTickMark val="none"/>
        <c:tickLblPos val="nextTo"/>
        <c:crossAx val="2087196760"/>
        <c:crosses val="autoZero"/>
        <c:auto val="1"/>
        <c:lblAlgn val="ctr"/>
        <c:lblOffset val="100"/>
        <c:tickLblSkip val="10"/>
        <c:noMultiLvlLbl val="0"/>
      </c:catAx>
      <c:valAx>
        <c:axId val="2087196760"/>
        <c:scaling>
          <c:orientation val="minMax"/>
        </c:scaling>
        <c:delete val="1"/>
        <c:axPos val="l"/>
        <c:majorGridlines/>
        <c:title>
          <c:tx>
            <c:rich>
              <a:bodyPr rot="0" vert="horz"/>
              <a:lstStyle/>
              <a:p>
                <a:pPr>
                  <a:defRPr/>
                </a:pPr>
                <a:r>
                  <a:rPr lang="en-US"/>
                  <a:t>Tax Revenue in $</a:t>
                </a:r>
              </a:p>
            </c:rich>
          </c:tx>
          <c:layout>
            <c:manualLayout>
              <c:xMode val="edge"/>
              <c:yMode val="edge"/>
              <c:x val="0.0141238971613469"/>
              <c:y val="0.477309468260912"/>
            </c:manualLayout>
          </c:layout>
          <c:overlay val="0"/>
        </c:title>
        <c:numFmt formatCode="General" sourceLinked="1"/>
        <c:majorTickMark val="out"/>
        <c:minorTickMark val="none"/>
        <c:tickLblPos val="nextTo"/>
        <c:crossAx val="2087193672"/>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a:pPr>
            <a:r>
              <a:rPr lang="en-US"/>
              <a:t>Tax Revenue per capita in $</a:t>
            </a:r>
          </a:p>
        </c:rich>
      </c:tx>
      <c:layout/>
      <c:overlay val="0"/>
    </c:title>
    <c:autoTitleDeleted val="0"/>
    <c:plotArea>
      <c:layout/>
      <c:scatterChart>
        <c:scatterStyle val="smoothMarker"/>
        <c:varyColors val="0"/>
        <c:ser>
          <c:idx val="0"/>
          <c:order val="0"/>
          <c:tx>
            <c:strRef>
              <c:f>Sheet1!$B$1</c:f>
              <c:strCache>
                <c:ptCount val="1"/>
                <c:pt idx="0">
                  <c:v>Tax Revenue per capita</c:v>
                </c:pt>
              </c:strCache>
            </c:strRef>
          </c:tx>
          <c:trendline>
            <c:trendlineType val="log"/>
            <c:dispRSqr val="0"/>
            <c:dispEq val="0"/>
          </c:trendline>
          <c:trendline>
            <c:trendlineType val="log"/>
            <c:dispRSqr val="0"/>
            <c:dispEq val="0"/>
          </c:trendline>
          <c:trendline>
            <c:trendlineType val="log"/>
            <c:dispRSqr val="0"/>
            <c:dispEq val="0"/>
          </c:trendline>
          <c:xVal>
            <c:numRef>
              <c:f>Sheet1!$A$2:$A$6</c:f>
              <c:numCache>
                <c:formatCode>General</c:formatCode>
                <c:ptCount val="5"/>
                <c:pt idx="0">
                  <c:v>0.0</c:v>
                </c:pt>
                <c:pt idx="1">
                  <c:v>28.5</c:v>
                </c:pt>
                <c:pt idx="2">
                  <c:v>33.0</c:v>
                </c:pt>
                <c:pt idx="3">
                  <c:v>44.5</c:v>
                </c:pt>
                <c:pt idx="4">
                  <c:v>100.0</c:v>
                </c:pt>
              </c:numCache>
            </c:numRef>
          </c:xVal>
          <c:yVal>
            <c:numRef>
              <c:f>Sheet1!$B$2:$B$6</c:f>
              <c:numCache>
                <c:formatCode>General</c:formatCode>
                <c:ptCount val="5"/>
                <c:pt idx="0">
                  <c:v>0.0</c:v>
                </c:pt>
                <c:pt idx="1">
                  <c:v>23949.0</c:v>
                </c:pt>
                <c:pt idx="2">
                  <c:v>27000.0</c:v>
                </c:pt>
                <c:pt idx="3">
                  <c:v>25361.0</c:v>
                </c:pt>
                <c:pt idx="4">
                  <c:v>0.0</c:v>
                </c:pt>
              </c:numCache>
            </c:numRef>
          </c:yVal>
          <c:smooth val="1"/>
        </c:ser>
        <c:dLbls>
          <c:showLegendKey val="0"/>
          <c:showVal val="0"/>
          <c:showCatName val="0"/>
          <c:showSerName val="0"/>
          <c:showPercent val="0"/>
          <c:showBubbleSize val="0"/>
        </c:dLbls>
        <c:axId val="2087227400"/>
        <c:axId val="2087233160"/>
      </c:scatterChart>
      <c:valAx>
        <c:axId val="2087227400"/>
        <c:scaling>
          <c:orientation val="minMax"/>
          <c:max val="100.0"/>
        </c:scaling>
        <c:delete val="0"/>
        <c:axPos val="b"/>
        <c:title>
          <c:tx>
            <c:rich>
              <a:bodyPr/>
              <a:lstStyle/>
              <a:p>
                <a:pPr>
                  <a:defRPr/>
                </a:pPr>
                <a:r>
                  <a:rPr lang="en-US"/>
                  <a:t>Tax Rate </a:t>
                </a:r>
                <a:r>
                  <a:rPr lang="en-US" baseline="0"/>
                  <a:t>% of GDP</a:t>
                </a:r>
                <a:endParaRPr lang="en-US"/>
              </a:p>
            </c:rich>
          </c:tx>
          <c:layout/>
          <c:overlay val="0"/>
        </c:title>
        <c:numFmt formatCode="General" sourceLinked="1"/>
        <c:majorTickMark val="out"/>
        <c:minorTickMark val="none"/>
        <c:tickLblPos val="nextTo"/>
        <c:crossAx val="2087233160"/>
        <c:crosses val="autoZero"/>
        <c:crossBetween val="midCat"/>
      </c:valAx>
      <c:valAx>
        <c:axId val="2087233160"/>
        <c:scaling>
          <c:orientation val="minMax"/>
        </c:scaling>
        <c:delete val="0"/>
        <c:axPos val="l"/>
        <c:majorGridlines/>
        <c:numFmt formatCode="General" sourceLinked="1"/>
        <c:majorTickMark val="out"/>
        <c:minorTickMark val="none"/>
        <c:tickLblPos val="nextTo"/>
        <c:crossAx val="2087227400"/>
        <c:crosses val="autoZero"/>
        <c:crossBetween val="midCat"/>
      </c:valAx>
    </c:plotArea>
    <c:plotVisOnly val="1"/>
    <c:dispBlanksAs val="gap"/>
    <c:showDLblsOverMax val="0"/>
  </c:chart>
  <c:txPr>
    <a:bodyPr/>
    <a:lstStyle/>
    <a:p>
      <a:pPr>
        <a:defRPr sz="1800"/>
      </a:pPr>
      <a:endParaRPr lang="en-US"/>
    </a:p>
  </c:txPr>
  <c:externalData r:id="rId1">
    <c:autoUpdate val="0"/>
  </c:externalData>
  <c:userShapes r:id="rId2"/>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barChart>
        <c:barDir val="bar"/>
        <c:grouping val="clustered"/>
        <c:varyColors val="0"/>
        <c:ser>
          <c:idx val="0"/>
          <c:order val="0"/>
          <c:tx>
            <c:strRef>
              <c:f>Sheet1!$B$1</c:f>
              <c:strCache>
                <c:ptCount val="1"/>
                <c:pt idx="0">
                  <c:v>How many years needed for income to double, by different rates of economic growth</c:v>
                </c:pt>
              </c:strCache>
            </c:strRef>
          </c:tx>
          <c:invertIfNegative val="0"/>
          <c:dLbls>
            <c:showLegendKey val="0"/>
            <c:showVal val="1"/>
            <c:showCatName val="0"/>
            <c:showSerName val="0"/>
            <c:showPercent val="0"/>
            <c:showBubbleSize val="0"/>
            <c:showLeaderLines val="0"/>
          </c:dLbls>
          <c:cat>
            <c:numRef>
              <c:f>Sheet1!$A$2:$A$6</c:f>
              <c:numCache>
                <c:formatCode>0%</c:formatCode>
                <c:ptCount val="5"/>
                <c:pt idx="0">
                  <c:v>0.01</c:v>
                </c:pt>
                <c:pt idx="1">
                  <c:v>0.02</c:v>
                </c:pt>
                <c:pt idx="2">
                  <c:v>0.03</c:v>
                </c:pt>
                <c:pt idx="3">
                  <c:v>0.04</c:v>
                </c:pt>
                <c:pt idx="4">
                  <c:v>0.05</c:v>
                </c:pt>
              </c:numCache>
            </c:numRef>
          </c:cat>
          <c:val>
            <c:numRef>
              <c:f>Sheet1!$B$2:$B$6</c:f>
              <c:numCache>
                <c:formatCode>General</c:formatCode>
                <c:ptCount val="5"/>
                <c:pt idx="0">
                  <c:v>70.0</c:v>
                </c:pt>
                <c:pt idx="1">
                  <c:v>35.0</c:v>
                </c:pt>
                <c:pt idx="2">
                  <c:v>23.0</c:v>
                </c:pt>
                <c:pt idx="3">
                  <c:v>18.0</c:v>
                </c:pt>
                <c:pt idx="4">
                  <c:v>14.0</c:v>
                </c:pt>
              </c:numCache>
            </c:numRef>
          </c:val>
        </c:ser>
        <c:dLbls>
          <c:showLegendKey val="0"/>
          <c:showVal val="0"/>
          <c:showCatName val="0"/>
          <c:showSerName val="0"/>
          <c:showPercent val="0"/>
          <c:showBubbleSize val="0"/>
        </c:dLbls>
        <c:gapWidth val="300"/>
        <c:axId val="2085941624"/>
        <c:axId val="2086386568"/>
      </c:barChart>
      <c:catAx>
        <c:axId val="2085941624"/>
        <c:scaling>
          <c:orientation val="minMax"/>
        </c:scaling>
        <c:delete val="0"/>
        <c:axPos val="l"/>
        <c:title>
          <c:tx>
            <c:rich>
              <a:bodyPr/>
              <a:lstStyle/>
              <a:p>
                <a:pPr>
                  <a:defRPr/>
                </a:pPr>
                <a:r>
                  <a:rPr lang="en-US"/>
                  <a:t>Economic Growth</a:t>
                </a:r>
              </a:p>
            </c:rich>
          </c:tx>
          <c:layout/>
          <c:overlay val="0"/>
        </c:title>
        <c:numFmt formatCode="0%" sourceLinked="1"/>
        <c:majorTickMark val="none"/>
        <c:minorTickMark val="none"/>
        <c:tickLblPos val="nextTo"/>
        <c:crossAx val="2086386568"/>
        <c:crosses val="autoZero"/>
        <c:auto val="1"/>
        <c:lblAlgn val="ctr"/>
        <c:lblOffset val="100"/>
        <c:noMultiLvlLbl val="0"/>
      </c:catAx>
      <c:valAx>
        <c:axId val="2086386568"/>
        <c:scaling>
          <c:orientation val="minMax"/>
        </c:scaling>
        <c:delete val="0"/>
        <c:axPos val="b"/>
        <c:majorGridlines>
          <c:spPr>
            <a:ln>
              <a:noFill/>
            </a:ln>
          </c:spPr>
        </c:majorGridlines>
        <c:minorGridlines>
          <c:spPr>
            <a:ln>
              <a:noFill/>
            </a:ln>
          </c:spPr>
        </c:minorGridlines>
        <c:title>
          <c:tx>
            <c:rich>
              <a:bodyPr/>
              <a:lstStyle/>
              <a:p>
                <a:pPr>
                  <a:defRPr/>
                </a:pPr>
                <a:r>
                  <a:rPr lang="en-US"/>
                  <a:t>Years</a:t>
                </a:r>
              </a:p>
            </c:rich>
          </c:tx>
          <c:layout/>
          <c:overlay val="0"/>
        </c:title>
        <c:numFmt formatCode="General" sourceLinked="1"/>
        <c:majorTickMark val="out"/>
        <c:minorTickMark val="none"/>
        <c:tickLblPos val="nextTo"/>
        <c:crossAx val="2085941624"/>
        <c:crosses val="autoZero"/>
        <c:crossBetween val="between"/>
        <c:majorUnit val="20.0"/>
      </c:valAx>
    </c:plotArea>
    <c:legend>
      <c:legendPos val="r"/>
      <c:layout/>
      <c:overlay val="0"/>
    </c:legend>
    <c:plotVisOnly val="1"/>
    <c:dispBlanksAs val="gap"/>
    <c:showDLblsOverMax val="0"/>
  </c:chart>
  <c:txPr>
    <a:bodyPr/>
    <a:lstStyle/>
    <a:p>
      <a:pPr>
        <a:defRPr sz="1800"/>
      </a:pPr>
      <a:endParaRPr lang="en-US"/>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a:pPr>
            <a:r>
              <a:rPr lang="en-US"/>
              <a:t>Tax Revenues in $ by Tax Rates in %</a:t>
            </a:r>
          </a:p>
        </c:rich>
      </c:tx>
      <c:layout/>
      <c:overlay val="0"/>
    </c:title>
    <c:autoTitleDeleted val="0"/>
    <c:plotArea>
      <c:layout>
        <c:manualLayout>
          <c:layoutTarget val="inner"/>
          <c:xMode val="edge"/>
          <c:yMode val="edge"/>
          <c:x val="0.205575686433913"/>
          <c:y val="0.154073831048897"/>
          <c:w val="0.752176067167472"/>
          <c:h val="0.722397443375134"/>
        </c:manualLayout>
      </c:layout>
      <c:lineChart>
        <c:grouping val="standard"/>
        <c:varyColors val="0"/>
        <c:ser>
          <c:idx val="0"/>
          <c:order val="0"/>
          <c:tx>
            <c:strRef>
              <c:f>Sheet1!$B$1</c:f>
              <c:strCache>
                <c:ptCount val="1"/>
                <c:pt idx="0">
                  <c:v>Skatttekjur</c:v>
                </c:pt>
              </c:strCache>
            </c:strRef>
          </c:tx>
          <c:marker>
            <c:symbol val="none"/>
          </c:marker>
          <c:cat>
            <c:numRef>
              <c:f>Sheet1!$A$2:$A$102</c:f>
              <c:numCache>
                <c:formatCode>General</c:formatCode>
                <c:ptCount val="101"/>
                <c:pt idx="0">
                  <c:v>0.0</c:v>
                </c:pt>
                <c:pt idx="1">
                  <c:v>1.0</c:v>
                </c:pt>
                <c:pt idx="2">
                  <c:v>2.0</c:v>
                </c:pt>
                <c:pt idx="3">
                  <c:v>3.0</c:v>
                </c:pt>
                <c:pt idx="4">
                  <c:v>4.0</c:v>
                </c:pt>
                <c:pt idx="5">
                  <c:v>5.0</c:v>
                </c:pt>
                <c:pt idx="6">
                  <c:v>6.0</c:v>
                </c:pt>
                <c:pt idx="7">
                  <c:v>7.0</c:v>
                </c:pt>
                <c:pt idx="8">
                  <c:v>8.0</c:v>
                </c:pt>
                <c:pt idx="9">
                  <c:v>9.0</c:v>
                </c:pt>
                <c:pt idx="10">
                  <c:v>10.0</c:v>
                </c:pt>
                <c:pt idx="11">
                  <c:v>11.0</c:v>
                </c:pt>
                <c:pt idx="12">
                  <c:v>12.0</c:v>
                </c:pt>
                <c:pt idx="13">
                  <c:v>13.0</c:v>
                </c:pt>
                <c:pt idx="14">
                  <c:v>14.0</c:v>
                </c:pt>
                <c:pt idx="15">
                  <c:v>15.0</c:v>
                </c:pt>
                <c:pt idx="16">
                  <c:v>16.0</c:v>
                </c:pt>
                <c:pt idx="17">
                  <c:v>17.0</c:v>
                </c:pt>
                <c:pt idx="18">
                  <c:v>18.0</c:v>
                </c:pt>
                <c:pt idx="19">
                  <c:v>19.0</c:v>
                </c:pt>
                <c:pt idx="20">
                  <c:v>20.0</c:v>
                </c:pt>
                <c:pt idx="21">
                  <c:v>21.0</c:v>
                </c:pt>
                <c:pt idx="22">
                  <c:v>22.0</c:v>
                </c:pt>
                <c:pt idx="23">
                  <c:v>23.0</c:v>
                </c:pt>
                <c:pt idx="24">
                  <c:v>24.0</c:v>
                </c:pt>
                <c:pt idx="25">
                  <c:v>25.0</c:v>
                </c:pt>
                <c:pt idx="26">
                  <c:v>26.0</c:v>
                </c:pt>
                <c:pt idx="27">
                  <c:v>27.0</c:v>
                </c:pt>
                <c:pt idx="28">
                  <c:v>28.0</c:v>
                </c:pt>
                <c:pt idx="29">
                  <c:v>29.0</c:v>
                </c:pt>
                <c:pt idx="30">
                  <c:v>30.0</c:v>
                </c:pt>
                <c:pt idx="31">
                  <c:v>31.0</c:v>
                </c:pt>
                <c:pt idx="32">
                  <c:v>32.0</c:v>
                </c:pt>
                <c:pt idx="33">
                  <c:v>33.0</c:v>
                </c:pt>
                <c:pt idx="34">
                  <c:v>34.0</c:v>
                </c:pt>
                <c:pt idx="35">
                  <c:v>35.0</c:v>
                </c:pt>
                <c:pt idx="36">
                  <c:v>36.0</c:v>
                </c:pt>
                <c:pt idx="37">
                  <c:v>37.0</c:v>
                </c:pt>
                <c:pt idx="38">
                  <c:v>38.0</c:v>
                </c:pt>
                <c:pt idx="39">
                  <c:v>39.0</c:v>
                </c:pt>
                <c:pt idx="40">
                  <c:v>40.0</c:v>
                </c:pt>
                <c:pt idx="41">
                  <c:v>41.0</c:v>
                </c:pt>
                <c:pt idx="42">
                  <c:v>42.0</c:v>
                </c:pt>
                <c:pt idx="43">
                  <c:v>43.0</c:v>
                </c:pt>
                <c:pt idx="44">
                  <c:v>44.0</c:v>
                </c:pt>
                <c:pt idx="45">
                  <c:v>45.0</c:v>
                </c:pt>
                <c:pt idx="46">
                  <c:v>46.0</c:v>
                </c:pt>
                <c:pt idx="47">
                  <c:v>47.0</c:v>
                </c:pt>
                <c:pt idx="48">
                  <c:v>48.0</c:v>
                </c:pt>
                <c:pt idx="49">
                  <c:v>49.0</c:v>
                </c:pt>
                <c:pt idx="50">
                  <c:v>50.0</c:v>
                </c:pt>
                <c:pt idx="51">
                  <c:v>51.0</c:v>
                </c:pt>
                <c:pt idx="52">
                  <c:v>52.0</c:v>
                </c:pt>
                <c:pt idx="53">
                  <c:v>53.0</c:v>
                </c:pt>
                <c:pt idx="54">
                  <c:v>54.0</c:v>
                </c:pt>
                <c:pt idx="55">
                  <c:v>55.0</c:v>
                </c:pt>
                <c:pt idx="56">
                  <c:v>56.0</c:v>
                </c:pt>
                <c:pt idx="57">
                  <c:v>57.0</c:v>
                </c:pt>
                <c:pt idx="58">
                  <c:v>58.0</c:v>
                </c:pt>
                <c:pt idx="59">
                  <c:v>59.0</c:v>
                </c:pt>
                <c:pt idx="60">
                  <c:v>60.0</c:v>
                </c:pt>
                <c:pt idx="61">
                  <c:v>61.0</c:v>
                </c:pt>
                <c:pt idx="62">
                  <c:v>62.0</c:v>
                </c:pt>
                <c:pt idx="63">
                  <c:v>63.0</c:v>
                </c:pt>
                <c:pt idx="64">
                  <c:v>64.0</c:v>
                </c:pt>
                <c:pt idx="65">
                  <c:v>65.0</c:v>
                </c:pt>
                <c:pt idx="66">
                  <c:v>66.0</c:v>
                </c:pt>
                <c:pt idx="67">
                  <c:v>67.0</c:v>
                </c:pt>
                <c:pt idx="68">
                  <c:v>68.0</c:v>
                </c:pt>
                <c:pt idx="69">
                  <c:v>69.0</c:v>
                </c:pt>
                <c:pt idx="70">
                  <c:v>70.0</c:v>
                </c:pt>
                <c:pt idx="71">
                  <c:v>71.0</c:v>
                </c:pt>
                <c:pt idx="72">
                  <c:v>72.0</c:v>
                </c:pt>
                <c:pt idx="73">
                  <c:v>73.0</c:v>
                </c:pt>
                <c:pt idx="74">
                  <c:v>74.0</c:v>
                </c:pt>
                <c:pt idx="75">
                  <c:v>75.0</c:v>
                </c:pt>
                <c:pt idx="76">
                  <c:v>76.0</c:v>
                </c:pt>
                <c:pt idx="77">
                  <c:v>77.0</c:v>
                </c:pt>
                <c:pt idx="78">
                  <c:v>78.0</c:v>
                </c:pt>
                <c:pt idx="79">
                  <c:v>79.0</c:v>
                </c:pt>
                <c:pt idx="80">
                  <c:v>80.0</c:v>
                </c:pt>
                <c:pt idx="81">
                  <c:v>81.0</c:v>
                </c:pt>
                <c:pt idx="82">
                  <c:v>82.0</c:v>
                </c:pt>
                <c:pt idx="83">
                  <c:v>83.0</c:v>
                </c:pt>
                <c:pt idx="84">
                  <c:v>84.0</c:v>
                </c:pt>
                <c:pt idx="85">
                  <c:v>85.0</c:v>
                </c:pt>
                <c:pt idx="86">
                  <c:v>86.0</c:v>
                </c:pt>
                <c:pt idx="87">
                  <c:v>87.0</c:v>
                </c:pt>
                <c:pt idx="88">
                  <c:v>88.0</c:v>
                </c:pt>
                <c:pt idx="89">
                  <c:v>89.0</c:v>
                </c:pt>
                <c:pt idx="90">
                  <c:v>90.0</c:v>
                </c:pt>
                <c:pt idx="91">
                  <c:v>91.0</c:v>
                </c:pt>
                <c:pt idx="92">
                  <c:v>92.0</c:v>
                </c:pt>
                <c:pt idx="93">
                  <c:v>93.0</c:v>
                </c:pt>
                <c:pt idx="94">
                  <c:v>94.0</c:v>
                </c:pt>
                <c:pt idx="95">
                  <c:v>95.0</c:v>
                </c:pt>
                <c:pt idx="96">
                  <c:v>96.0</c:v>
                </c:pt>
                <c:pt idx="97">
                  <c:v>97.0</c:v>
                </c:pt>
                <c:pt idx="98">
                  <c:v>98.0</c:v>
                </c:pt>
                <c:pt idx="99">
                  <c:v>99.0</c:v>
                </c:pt>
                <c:pt idx="100">
                  <c:v>100.0</c:v>
                </c:pt>
              </c:numCache>
            </c:numRef>
          </c:cat>
          <c:val>
            <c:numRef>
              <c:f>Sheet1!$B$2:$B$102</c:f>
              <c:numCache>
                <c:formatCode>General</c:formatCode>
                <c:ptCount val="101"/>
                <c:pt idx="0">
                  <c:v>0.0</c:v>
                </c:pt>
                <c:pt idx="1">
                  <c:v>99.0</c:v>
                </c:pt>
                <c:pt idx="2">
                  <c:v>196.0</c:v>
                </c:pt>
                <c:pt idx="3">
                  <c:v>291.0</c:v>
                </c:pt>
                <c:pt idx="4">
                  <c:v>384.0</c:v>
                </c:pt>
                <c:pt idx="5">
                  <c:v>475.0</c:v>
                </c:pt>
                <c:pt idx="6">
                  <c:v>564.0</c:v>
                </c:pt>
                <c:pt idx="7">
                  <c:v>651.0</c:v>
                </c:pt>
                <c:pt idx="8">
                  <c:v>736.0</c:v>
                </c:pt>
                <c:pt idx="9">
                  <c:v>819.0</c:v>
                </c:pt>
                <c:pt idx="10">
                  <c:v>900.0</c:v>
                </c:pt>
                <c:pt idx="11">
                  <c:v>979.0</c:v>
                </c:pt>
                <c:pt idx="12">
                  <c:v>1056.0</c:v>
                </c:pt>
                <c:pt idx="13">
                  <c:v>1131.0</c:v>
                </c:pt>
                <c:pt idx="14">
                  <c:v>1204.0</c:v>
                </c:pt>
                <c:pt idx="15">
                  <c:v>1275.0</c:v>
                </c:pt>
                <c:pt idx="16">
                  <c:v>1344.0</c:v>
                </c:pt>
                <c:pt idx="17">
                  <c:v>1411.0</c:v>
                </c:pt>
                <c:pt idx="18">
                  <c:v>1476.0</c:v>
                </c:pt>
                <c:pt idx="19">
                  <c:v>1539.0</c:v>
                </c:pt>
                <c:pt idx="20">
                  <c:v>1600.0</c:v>
                </c:pt>
                <c:pt idx="21">
                  <c:v>1659.0</c:v>
                </c:pt>
                <c:pt idx="22">
                  <c:v>1716.0</c:v>
                </c:pt>
                <c:pt idx="23">
                  <c:v>1771.0</c:v>
                </c:pt>
                <c:pt idx="24">
                  <c:v>1824.0</c:v>
                </c:pt>
                <c:pt idx="25">
                  <c:v>1875.0</c:v>
                </c:pt>
                <c:pt idx="26">
                  <c:v>1924.0</c:v>
                </c:pt>
                <c:pt idx="27">
                  <c:v>1971.0</c:v>
                </c:pt>
                <c:pt idx="28">
                  <c:v>2016.0</c:v>
                </c:pt>
                <c:pt idx="29">
                  <c:v>2059.0</c:v>
                </c:pt>
                <c:pt idx="30">
                  <c:v>2100.0</c:v>
                </c:pt>
                <c:pt idx="31">
                  <c:v>2139.0</c:v>
                </c:pt>
                <c:pt idx="32">
                  <c:v>2176.0</c:v>
                </c:pt>
                <c:pt idx="33">
                  <c:v>2211.0</c:v>
                </c:pt>
                <c:pt idx="34">
                  <c:v>2244.0</c:v>
                </c:pt>
                <c:pt idx="35">
                  <c:v>2275.0</c:v>
                </c:pt>
                <c:pt idx="36">
                  <c:v>2304.0</c:v>
                </c:pt>
                <c:pt idx="37">
                  <c:v>2331.0</c:v>
                </c:pt>
                <c:pt idx="38">
                  <c:v>2356.0</c:v>
                </c:pt>
                <c:pt idx="39">
                  <c:v>2379.0</c:v>
                </c:pt>
                <c:pt idx="40">
                  <c:v>2400.0</c:v>
                </c:pt>
                <c:pt idx="41">
                  <c:v>2419.0</c:v>
                </c:pt>
                <c:pt idx="42">
                  <c:v>2436.0</c:v>
                </c:pt>
                <c:pt idx="43">
                  <c:v>2451.0</c:v>
                </c:pt>
                <c:pt idx="44">
                  <c:v>2464.0</c:v>
                </c:pt>
                <c:pt idx="45">
                  <c:v>2475.0</c:v>
                </c:pt>
                <c:pt idx="46">
                  <c:v>2484.0</c:v>
                </c:pt>
                <c:pt idx="47">
                  <c:v>2491.0</c:v>
                </c:pt>
                <c:pt idx="48">
                  <c:v>2496.0</c:v>
                </c:pt>
                <c:pt idx="49">
                  <c:v>2499.0</c:v>
                </c:pt>
                <c:pt idx="50">
                  <c:v>2500.0</c:v>
                </c:pt>
                <c:pt idx="51">
                  <c:v>2499.0</c:v>
                </c:pt>
                <c:pt idx="52">
                  <c:v>2496.0</c:v>
                </c:pt>
                <c:pt idx="53">
                  <c:v>2491.0</c:v>
                </c:pt>
                <c:pt idx="54">
                  <c:v>2484.0</c:v>
                </c:pt>
                <c:pt idx="55">
                  <c:v>2475.0</c:v>
                </c:pt>
                <c:pt idx="56">
                  <c:v>2464.0</c:v>
                </c:pt>
                <c:pt idx="57">
                  <c:v>2451.0</c:v>
                </c:pt>
                <c:pt idx="58">
                  <c:v>2436.0</c:v>
                </c:pt>
                <c:pt idx="59">
                  <c:v>2419.0</c:v>
                </c:pt>
                <c:pt idx="60">
                  <c:v>2400.0</c:v>
                </c:pt>
                <c:pt idx="61">
                  <c:v>2379.0</c:v>
                </c:pt>
                <c:pt idx="62">
                  <c:v>2356.0</c:v>
                </c:pt>
                <c:pt idx="63">
                  <c:v>2331.0</c:v>
                </c:pt>
                <c:pt idx="64">
                  <c:v>2304.0</c:v>
                </c:pt>
                <c:pt idx="65">
                  <c:v>2275.0</c:v>
                </c:pt>
                <c:pt idx="66">
                  <c:v>2244.0</c:v>
                </c:pt>
                <c:pt idx="67">
                  <c:v>2211.0</c:v>
                </c:pt>
                <c:pt idx="68">
                  <c:v>2176.0</c:v>
                </c:pt>
                <c:pt idx="69">
                  <c:v>2139.0</c:v>
                </c:pt>
                <c:pt idx="70">
                  <c:v>2100.0</c:v>
                </c:pt>
                <c:pt idx="71">
                  <c:v>2059.0</c:v>
                </c:pt>
                <c:pt idx="72">
                  <c:v>2016.0</c:v>
                </c:pt>
                <c:pt idx="73">
                  <c:v>1971.0</c:v>
                </c:pt>
                <c:pt idx="74">
                  <c:v>1924.0</c:v>
                </c:pt>
                <c:pt idx="75">
                  <c:v>1875.0</c:v>
                </c:pt>
                <c:pt idx="76">
                  <c:v>1824.0</c:v>
                </c:pt>
                <c:pt idx="77">
                  <c:v>1771.0</c:v>
                </c:pt>
                <c:pt idx="78">
                  <c:v>1716.0</c:v>
                </c:pt>
                <c:pt idx="79">
                  <c:v>1659.0</c:v>
                </c:pt>
                <c:pt idx="80">
                  <c:v>1600.0</c:v>
                </c:pt>
                <c:pt idx="81">
                  <c:v>1539.0</c:v>
                </c:pt>
                <c:pt idx="82">
                  <c:v>1476.0</c:v>
                </c:pt>
                <c:pt idx="83">
                  <c:v>1411.0</c:v>
                </c:pt>
                <c:pt idx="84">
                  <c:v>1344.0</c:v>
                </c:pt>
                <c:pt idx="85">
                  <c:v>1275.0</c:v>
                </c:pt>
                <c:pt idx="86">
                  <c:v>1204.0</c:v>
                </c:pt>
                <c:pt idx="87">
                  <c:v>1131.0</c:v>
                </c:pt>
                <c:pt idx="88">
                  <c:v>1056.0</c:v>
                </c:pt>
                <c:pt idx="89">
                  <c:v>979.0</c:v>
                </c:pt>
                <c:pt idx="90">
                  <c:v>900.0</c:v>
                </c:pt>
                <c:pt idx="91">
                  <c:v>819.0</c:v>
                </c:pt>
                <c:pt idx="92">
                  <c:v>736.0</c:v>
                </c:pt>
                <c:pt idx="93">
                  <c:v>651.0</c:v>
                </c:pt>
                <c:pt idx="94">
                  <c:v>564.0</c:v>
                </c:pt>
                <c:pt idx="95">
                  <c:v>475.0</c:v>
                </c:pt>
                <c:pt idx="96">
                  <c:v>384.0</c:v>
                </c:pt>
                <c:pt idx="97">
                  <c:v>291.0</c:v>
                </c:pt>
                <c:pt idx="98">
                  <c:v>196.0</c:v>
                </c:pt>
                <c:pt idx="99">
                  <c:v>99.0</c:v>
                </c:pt>
                <c:pt idx="100">
                  <c:v>0.0</c:v>
                </c:pt>
              </c:numCache>
            </c:numRef>
          </c:val>
          <c:smooth val="0"/>
        </c:ser>
        <c:dLbls>
          <c:showLegendKey val="0"/>
          <c:showVal val="0"/>
          <c:showCatName val="0"/>
          <c:showSerName val="0"/>
          <c:showPercent val="0"/>
          <c:showBubbleSize val="0"/>
        </c:dLbls>
        <c:marker val="1"/>
        <c:smooth val="0"/>
        <c:axId val="2082643176"/>
        <c:axId val="2082641720"/>
      </c:lineChart>
      <c:catAx>
        <c:axId val="2082643176"/>
        <c:scaling>
          <c:orientation val="minMax"/>
        </c:scaling>
        <c:delete val="0"/>
        <c:axPos val="b"/>
        <c:numFmt formatCode="General" sourceLinked="1"/>
        <c:majorTickMark val="out"/>
        <c:minorTickMark val="none"/>
        <c:tickLblPos val="nextTo"/>
        <c:crossAx val="2082641720"/>
        <c:crosses val="autoZero"/>
        <c:auto val="1"/>
        <c:lblAlgn val="ctr"/>
        <c:lblOffset val="100"/>
        <c:tickLblSkip val="10"/>
        <c:noMultiLvlLbl val="0"/>
      </c:catAx>
      <c:valAx>
        <c:axId val="2082641720"/>
        <c:scaling>
          <c:orientation val="minMax"/>
        </c:scaling>
        <c:delete val="1"/>
        <c:axPos val="l"/>
        <c:majorGridlines/>
        <c:title>
          <c:tx>
            <c:rich>
              <a:bodyPr rot="0" vert="horz"/>
              <a:lstStyle/>
              <a:p>
                <a:pPr>
                  <a:defRPr/>
                </a:pPr>
                <a:r>
                  <a:rPr lang="en-US"/>
                  <a:t>Tax Revenue in $</a:t>
                </a:r>
              </a:p>
            </c:rich>
          </c:tx>
          <c:layout>
            <c:manualLayout>
              <c:xMode val="edge"/>
              <c:yMode val="edge"/>
              <c:x val="0.0141238971613469"/>
              <c:y val="0.477309468260912"/>
            </c:manualLayout>
          </c:layout>
          <c:overlay val="0"/>
        </c:title>
        <c:numFmt formatCode="General" sourceLinked="1"/>
        <c:majorTickMark val="out"/>
        <c:minorTickMark val="none"/>
        <c:tickLblPos val="nextTo"/>
        <c:crossAx val="2082643176"/>
        <c:crosses val="autoZero"/>
        <c:crossBetween val="between"/>
      </c:valAx>
    </c:plotArea>
    <c:plotVisOnly val="1"/>
    <c:dispBlanksAs val="gap"/>
    <c:showDLblsOverMax val="0"/>
  </c:chart>
  <c:txPr>
    <a:bodyPr/>
    <a:lstStyle/>
    <a:p>
      <a:pPr>
        <a:defRPr sz="1800"/>
      </a:pPr>
      <a:endParaRPr lang="en-US"/>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Sheet1!$B$1</c:f>
              <c:strCache>
                <c:ptCount val="1"/>
                <c:pt idx="0">
                  <c:v>India</c:v>
                </c:pt>
              </c:strCache>
            </c:strRef>
          </c:tx>
          <c:spPr>
            <a:ln w="50800"/>
          </c:spPr>
          <c:marker>
            <c:symbol val="none"/>
          </c:marker>
          <c:cat>
            <c:numRef>
              <c:f>Sheet1!$A$2:$A$8</c:f>
              <c:numCache>
                <c:formatCode>General</c:formatCode>
                <c:ptCount val="7"/>
                <c:pt idx="0">
                  <c:v>1980.0</c:v>
                </c:pt>
                <c:pt idx="1">
                  <c:v>1985.0</c:v>
                </c:pt>
                <c:pt idx="2">
                  <c:v>1990.0</c:v>
                </c:pt>
                <c:pt idx="3">
                  <c:v>1995.0</c:v>
                </c:pt>
                <c:pt idx="4">
                  <c:v>2000.0</c:v>
                </c:pt>
                <c:pt idx="5">
                  <c:v>2005.0</c:v>
                </c:pt>
                <c:pt idx="6">
                  <c:v>2010.0</c:v>
                </c:pt>
              </c:numCache>
            </c:numRef>
          </c:cat>
          <c:val>
            <c:numRef>
              <c:f>Sheet1!$B$2:$B$8</c:f>
              <c:numCache>
                <c:formatCode>General</c:formatCode>
                <c:ptCount val="7"/>
                <c:pt idx="0">
                  <c:v>5.41</c:v>
                </c:pt>
                <c:pt idx="1">
                  <c:v>5.08</c:v>
                </c:pt>
                <c:pt idx="2">
                  <c:v>5.13</c:v>
                </c:pt>
                <c:pt idx="3">
                  <c:v>5.76</c:v>
                </c:pt>
                <c:pt idx="4">
                  <c:v>6.27</c:v>
                </c:pt>
                <c:pt idx="5">
                  <c:v>6.55</c:v>
                </c:pt>
                <c:pt idx="6">
                  <c:v>6.26</c:v>
                </c:pt>
              </c:numCache>
            </c:numRef>
          </c:val>
          <c:smooth val="0"/>
        </c:ser>
        <c:ser>
          <c:idx val="1"/>
          <c:order val="1"/>
          <c:tx>
            <c:strRef>
              <c:f>Sheet1!$C$1</c:f>
              <c:strCache>
                <c:ptCount val="1"/>
                <c:pt idx="0">
                  <c:v>China</c:v>
                </c:pt>
              </c:strCache>
            </c:strRef>
          </c:tx>
          <c:spPr>
            <a:ln w="50800"/>
          </c:spPr>
          <c:marker>
            <c:symbol val="none"/>
          </c:marker>
          <c:cat>
            <c:numRef>
              <c:f>Sheet1!$A$2:$A$8</c:f>
              <c:numCache>
                <c:formatCode>General</c:formatCode>
                <c:ptCount val="7"/>
                <c:pt idx="0">
                  <c:v>1980.0</c:v>
                </c:pt>
                <c:pt idx="1">
                  <c:v>1985.0</c:v>
                </c:pt>
                <c:pt idx="2">
                  <c:v>1990.0</c:v>
                </c:pt>
                <c:pt idx="3">
                  <c:v>1995.0</c:v>
                </c:pt>
                <c:pt idx="4">
                  <c:v>2000.0</c:v>
                </c:pt>
                <c:pt idx="5">
                  <c:v>2005.0</c:v>
                </c:pt>
                <c:pt idx="6">
                  <c:v>2010.0</c:v>
                </c:pt>
              </c:numCache>
            </c:numRef>
          </c:cat>
          <c:val>
            <c:numRef>
              <c:f>Sheet1!$C$2:$C$8</c:f>
              <c:numCache>
                <c:formatCode>General</c:formatCode>
                <c:ptCount val="7"/>
                <c:pt idx="0">
                  <c:v>4.23</c:v>
                </c:pt>
                <c:pt idx="1">
                  <c:v>5.149999999999999</c:v>
                </c:pt>
                <c:pt idx="2">
                  <c:v>4.96</c:v>
                </c:pt>
                <c:pt idx="3">
                  <c:v>5.3</c:v>
                </c:pt>
                <c:pt idx="4">
                  <c:v>5.73</c:v>
                </c:pt>
                <c:pt idx="5">
                  <c:v>6.08</c:v>
                </c:pt>
                <c:pt idx="6">
                  <c:v>6.35</c:v>
                </c:pt>
              </c:numCache>
            </c:numRef>
          </c:val>
          <c:smooth val="0"/>
        </c:ser>
        <c:dLbls>
          <c:showLegendKey val="0"/>
          <c:showVal val="0"/>
          <c:showCatName val="0"/>
          <c:showSerName val="0"/>
          <c:showPercent val="0"/>
          <c:showBubbleSize val="0"/>
        </c:dLbls>
        <c:marker val="1"/>
        <c:smooth val="0"/>
        <c:axId val="2081372344"/>
        <c:axId val="2081375320"/>
      </c:lineChart>
      <c:catAx>
        <c:axId val="2081372344"/>
        <c:scaling>
          <c:orientation val="minMax"/>
        </c:scaling>
        <c:delete val="0"/>
        <c:axPos val="b"/>
        <c:numFmt formatCode="General" sourceLinked="1"/>
        <c:majorTickMark val="out"/>
        <c:minorTickMark val="none"/>
        <c:tickLblPos val="nextTo"/>
        <c:crossAx val="2081375320"/>
        <c:crosses val="autoZero"/>
        <c:auto val="1"/>
        <c:lblAlgn val="ctr"/>
        <c:lblOffset val="100"/>
        <c:noMultiLvlLbl val="0"/>
      </c:catAx>
      <c:valAx>
        <c:axId val="2081375320"/>
        <c:scaling>
          <c:orientation val="minMax"/>
          <c:min val="4.0"/>
        </c:scaling>
        <c:delete val="0"/>
        <c:axPos val="l"/>
        <c:majorGridlines/>
        <c:numFmt formatCode="General" sourceLinked="1"/>
        <c:majorTickMark val="out"/>
        <c:minorTickMark val="none"/>
        <c:tickLblPos val="nextTo"/>
        <c:crossAx val="2081372344"/>
        <c:crosses val="autoZero"/>
        <c:crossBetween val="between"/>
      </c:valAx>
    </c:plotArea>
    <c:legend>
      <c:legendPos val="r"/>
      <c:layout/>
      <c:overlay val="0"/>
      <c:txPr>
        <a:bodyPr/>
        <a:lstStyle/>
        <a:p>
          <a:pPr>
            <a:defRPr sz="2000" b="1" i="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a:pPr>
            <a:r>
              <a:rPr lang="en-US"/>
              <a:t>GDP/capita $</a:t>
            </a:r>
          </a:p>
        </c:rich>
      </c:tx>
      <c:layout/>
      <c:overlay val="0"/>
    </c:title>
    <c:autoTitleDeleted val="0"/>
    <c:plotArea>
      <c:layout/>
      <c:barChart>
        <c:barDir val="bar"/>
        <c:grouping val="clustered"/>
        <c:varyColors val="0"/>
        <c:ser>
          <c:idx val="0"/>
          <c:order val="0"/>
          <c:tx>
            <c:strRef>
              <c:f>Sheet1!$B$1</c:f>
              <c:strCache>
                <c:ptCount val="1"/>
                <c:pt idx="0">
                  <c:v>GDP/capita</c:v>
                </c:pt>
              </c:strCache>
            </c:strRef>
          </c:tx>
          <c:invertIfNegative val="0"/>
          <c:dPt>
            <c:idx val="2"/>
            <c:invertIfNegative val="0"/>
            <c:bubble3D val="0"/>
            <c:spPr>
              <a:solidFill>
                <a:schemeClr val="bg1">
                  <a:lumMod val="50000"/>
                </a:schemeClr>
              </a:solidFill>
            </c:spPr>
          </c:dPt>
          <c:dPt>
            <c:idx val="4"/>
            <c:invertIfNegative val="0"/>
            <c:bubble3D val="0"/>
            <c:spPr>
              <a:solidFill>
                <a:schemeClr val="bg1">
                  <a:lumMod val="50000"/>
                </a:schemeClr>
              </a:solidFill>
            </c:spPr>
          </c:dPt>
          <c:cat>
            <c:strRef>
              <c:f>Sheet1!$A$2:$A$7</c:f>
              <c:strCache>
                <c:ptCount val="6"/>
                <c:pt idx="0">
                  <c:v>Singapore</c:v>
                </c:pt>
                <c:pt idx="1">
                  <c:v>Hong Kong</c:v>
                </c:pt>
                <c:pt idx="2">
                  <c:v>US</c:v>
                </c:pt>
                <c:pt idx="3">
                  <c:v>Taiwan</c:v>
                </c:pt>
                <c:pt idx="4">
                  <c:v>EU</c:v>
                </c:pt>
                <c:pt idx="5">
                  <c:v>China</c:v>
                </c:pt>
              </c:strCache>
            </c:strRef>
          </c:cat>
          <c:val>
            <c:numRef>
              <c:f>Sheet1!$B$2:$B$7</c:f>
              <c:numCache>
                <c:formatCode>General</c:formatCode>
                <c:ptCount val="6"/>
                <c:pt idx="0">
                  <c:v>59710.0</c:v>
                </c:pt>
                <c:pt idx="1">
                  <c:v>49417.0</c:v>
                </c:pt>
                <c:pt idx="2">
                  <c:v>48328.0</c:v>
                </c:pt>
                <c:pt idx="3">
                  <c:v>37716.0</c:v>
                </c:pt>
                <c:pt idx="4">
                  <c:v>31607.0</c:v>
                </c:pt>
                <c:pt idx="5">
                  <c:v>8387.0</c:v>
                </c:pt>
              </c:numCache>
            </c:numRef>
          </c:val>
        </c:ser>
        <c:dLbls>
          <c:showLegendKey val="0"/>
          <c:showVal val="0"/>
          <c:showCatName val="0"/>
          <c:showSerName val="0"/>
          <c:showPercent val="0"/>
          <c:showBubbleSize val="0"/>
        </c:dLbls>
        <c:gapWidth val="150"/>
        <c:axId val="2080828440"/>
        <c:axId val="2080825448"/>
      </c:barChart>
      <c:catAx>
        <c:axId val="2080828440"/>
        <c:scaling>
          <c:orientation val="minMax"/>
        </c:scaling>
        <c:delete val="0"/>
        <c:axPos val="l"/>
        <c:majorTickMark val="out"/>
        <c:minorTickMark val="none"/>
        <c:tickLblPos val="nextTo"/>
        <c:crossAx val="2080825448"/>
        <c:crosses val="autoZero"/>
        <c:auto val="1"/>
        <c:lblAlgn val="ctr"/>
        <c:lblOffset val="100"/>
        <c:noMultiLvlLbl val="0"/>
      </c:catAx>
      <c:valAx>
        <c:axId val="2080825448"/>
        <c:scaling>
          <c:orientation val="minMax"/>
        </c:scaling>
        <c:delete val="0"/>
        <c:axPos val="b"/>
        <c:majorGridlines/>
        <c:numFmt formatCode="General" sourceLinked="1"/>
        <c:majorTickMark val="out"/>
        <c:minorTickMark val="none"/>
        <c:tickLblPos val="nextTo"/>
        <c:crossAx val="2080828440"/>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a:pPr>
            <a:r>
              <a:rPr lang="en-US"/>
              <a:t>Proportion of Gross International Product</a:t>
            </a:r>
          </a:p>
        </c:rich>
      </c:tx>
      <c:layout/>
      <c:overlay val="0"/>
    </c:title>
    <c:autoTitleDeleted val="0"/>
    <c:plotArea>
      <c:layout/>
      <c:lineChart>
        <c:grouping val="standard"/>
        <c:varyColors val="0"/>
        <c:ser>
          <c:idx val="0"/>
          <c:order val="0"/>
          <c:tx>
            <c:strRef>
              <c:f>Sheet1!$B$1</c:f>
              <c:strCache>
                <c:ptCount val="1"/>
                <c:pt idx="0">
                  <c:v>EU</c:v>
                </c:pt>
              </c:strCache>
            </c:strRef>
          </c:tx>
          <c:marker>
            <c:symbol val="none"/>
          </c:marker>
          <c:cat>
            <c:numRef>
              <c:f>Sheet1!$A$2:$A$27</c:f>
              <c:numCache>
                <c:formatCode>General</c:formatCode>
                <c:ptCount val="26"/>
                <c:pt idx="0">
                  <c:v>1992.0</c:v>
                </c:pt>
                <c:pt idx="1">
                  <c:v>1993.0</c:v>
                </c:pt>
                <c:pt idx="2">
                  <c:v>1994.0</c:v>
                </c:pt>
                <c:pt idx="3">
                  <c:v>1995.0</c:v>
                </c:pt>
                <c:pt idx="4">
                  <c:v>1996.0</c:v>
                </c:pt>
                <c:pt idx="5">
                  <c:v>1997.0</c:v>
                </c:pt>
                <c:pt idx="6">
                  <c:v>1998.0</c:v>
                </c:pt>
                <c:pt idx="7">
                  <c:v>1999.0</c:v>
                </c:pt>
                <c:pt idx="8">
                  <c:v>2000.0</c:v>
                </c:pt>
                <c:pt idx="9">
                  <c:v>2001.0</c:v>
                </c:pt>
                <c:pt idx="10">
                  <c:v>2002.0</c:v>
                </c:pt>
                <c:pt idx="11">
                  <c:v>2003.0</c:v>
                </c:pt>
                <c:pt idx="12">
                  <c:v>2004.0</c:v>
                </c:pt>
                <c:pt idx="13">
                  <c:v>2005.0</c:v>
                </c:pt>
                <c:pt idx="14">
                  <c:v>2006.0</c:v>
                </c:pt>
                <c:pt idx="15">
                  <c:v>2007.0</c:v>
                </c:pt>
                <c:pt idx="16">
                  <c:v>2008.0</c:v>
                </c:pt>
                <c:pt idx="17">
                  <c:v>2009.0</c:v>
                </c:pt>
                <c:pt idx="18">
                  <c:v>2010.0</c:v>
                </c:pt>
                <c:pt idx="19">
                  <c:v>2011.0</c:v>
                </c:pt>
                <c:pt idx="20">
                  <c:v>2012.0</c:v>
                </c:pt>
                <c:pt idx="21">
                  <c:v>2013.0</c:v>
                </c:pt>
                <c:pt idx="22">
                  <c:v>2014.0</c:v>
                </c:pt>
                <c:pt idx="23">
                  <c:v>2015.0</c:v>
                </c:pt>
                <c:pt idx="24">
                  <c:v>2016.0</c:v>
                </c:pt>
                <c:pt idx="25">
                  <c:v>2017.0</c:v>
                </c:pt>
              </c:numCache>
            </c:numRef>
          </c:cat>
          <c:val>
            <c:numRef>
              <c:f>Sheet1!$B$2:$B$27</c:f>
              <c:numCache>
                <c:formatCode>General</c:formatCode>
                <c:ptCount val="26"/>
                <c:pt idx="0">
                  <c:v>26.064</c:v>
                </c:pt>
                <c:pt idx="1">
                  <c:v>25.667</c:v>
                </c:pt>
                <c:pt idx="2">
                  <c:v>25.608</c:v>
                </c:pt>
                <c:pt idx="3">
                  <c:v>25.908</c:v>
                </c:pt>
                <c:pt idx="4">
                  <c:v>25.492</c:v>
                </c:pt>
                <c:pt idx="5">
                  <c:v>25.143</c:v>
                </c:pt>
                <c:pt idx="6">
                  <c:v>25.233</c:v>
                </c:pt>
                <c:pt idx="7">
                  <c:v>25.091</c:v>
                </c:pt>
                <c:pt idx="8">
                  <c:v>24.914</c:v>
                </c:pt>
                <c:pt idx="9">
                  <c:v>24.906</c:v>
                </c:pt>
                <c:pt idx="10">
                  <c:v>24.57</c:v>
                </c:pt>
                <c:pt idx="11">
                  <c:v>24.099</c:v>
                </c:pt>
                <c:pt idx="12">
                  <c:v>23.56</c:v>
                </c:pt>
                <c:pt idx="13">
                  <c:v>23.029</c:v>
                </c:pt>
                <c:pt idx="14">
                  <c:v>22.686</c:v>
                </c:pt>
                <c:pt idx="15">
                  <c:v>22.287</c:v>
                </c:pt>
                <c:pt idx="16">
                  <c:v>21.821</c:v>
                </c:pt>
                <c:pt idx="17">
                  <c:v>21.071</c:v>
                </c:pt>
                <c:pt idx="18">
                  <c:v>20.464</c:v>
                </c:pt>
                <c:pt idx="19">
                  <c:v>20.074</c:v>
                </c:pt>
                <c:pt idx="20">
                  <c:v>19.421</c:v>
                </c:pt>
                <c:pt idx="21">
                  <c:v>18.847</c:v>
                </c:pt>
                <c:pt idx="22">
                  <c:v>18.384</c:v>
                </c:pt>
                <c:pt idx="23">
                  <c:v>17.952</c:v>
                </c:pt>
                <c:pt idx="24">
                  <c:v>17.533</c:v>
                </c:pt>
                <c:pt idx="25">
                  <c:v>17.121</c:v>
                </c:pt>
              </c:numCache>
            </c:numRef>
          </c:val>
          <c:smooth val="0"/>
        </c:ser>
        <c:ser>
          <c:idx val="1"/>
          <c:order val="1"/>
          <c:tx>
            <c:strRef>
              <c:f>Sheet1!$C$1</c:f>
              <c:strCache>
                <c:ptCount val="1"/>
                <c:pt idx="0">
                  <c:v>US</c:v>
                </c:pt>
              </c:strCache>
            </c:strRef>
          </c:tx>
          <c:marker>
            <c:symbol val="none"/>
          </c:marker>
          <c:cat>
            <c:numRef>
              <c:f>Sheet1!$A$2:$A$27</c:f>
              <c:numCache>
                <c:formatCode>General</c:formatCode>
                <c:ptCount val="26"/>
                <c:pt idx="0">
                  <c:v>1992.0</c:v>
                </c:pt>
                <c:pt idx="1">
                  <c:v>1993.0</c:v>
                </c:pt>
                <c:pt idx="2">
                  <c:v>1994.0</c:v>
                </c:pt>
                <c:pt idx="3">
                  <c:v>1995.0</c:v>
                </c:pt>
                <c:pt idx="4">
                  <c:v>1996.0</c:v>
                </c:pt>
                <c:pt idx="5">
                  <c:v>1997.0</c:v>
                </c:pt>
                <c:pt idx="6">
                  <c:v>1998.0</c:v>
                </c:pt>
                <c:pt idx="7">
                  <c:v>1999.0</c:v>
                </c:pt>
                <c:pt idx="8">
                  <c:v>2000.0</c:v>
                </c:pt>
                <c:pt idx="9">
                  <c:v>2001.0</c:v>
                </c:pt>
                <c:pt idx="10">
                  <c:v>2002.0</c:v>
                </c:pt>
                <c:pt idx="11">
                  <c:v>2003.0</c:v>
                </c:pt>
                <c:pt idx="12">
                  <c:v>2004.0</c:v>
                </c:pt>
                <c:pt idx="13">
                  <c:v>2005.0</c:v>
                </c:pt>
                <c:pt idx="14">
                  <c:v>2006.0</c:v>
                </c:pt>
                <c:pt idx="15">
                  <c:v>2007.0</c:v>
                </c:pt>
                <c:pt idx="16">
                  <c:v>2008.0</c:v>
                </c:pt>
                <c:pt idx="17">
                  <c:v>2009.0</c:v>
                </c:pt>
                <c:pt idx="18">
                  <c:v>2010.0</c:v>
                </c:pt>
                <c:pt idx="19">
                  <c:v>2011.0</c:v>
                </c:pt>
                <c:pt idx="20">
                  <c:v>2012.0</c:v>
                </c:pt>
                <c:pt idx="21">
                  <c:v>2013.0</c:v>
                </c:pt>
                <c:pt idx="22">
                  <c:v>2014.0</c:v>
                </c:pt>
                <c:pt idx="23">
                  <c:v>2015.0</c:v>
                </c:pt>
                <c:pt idx="24">
                  <c:v>2016.0</c:v>
                </c:pt>
                <c:pt idx="25">
                  <c:v>2017.0</c:v>
                </c:pt>
              </c:numCache>
            </c:numRef>
          </c:cat>
          <c:val>
            <c:numRef>
              <c:f>Sheet1!$C$2:$C$27</c:f>
              <c:numCache>
                <c:formatCode>General</c:formatCode>
                <c:ptCount val="26"/>
                <c:pt idx="0">
                  <c:v>22.753</c:v>
                </c:pt>
                <c:pt idx="1">
                  <c:v>22.92</c:v>
                </c:pt>
                <c:pt idx="2">
                  <c:v>23.125</c:v>
                </c:pt>
                <c:pt idx="3">
                  <c:v>22.877</c:v>
                </c:pt>
                <c:pt idx="4">
                  <c:v>22.891</c:v>
                </c:pt>
                <c:pt idx="5">
                  <c:v>22.961</c:v>
                </c:pt>
                <c:pt idx="6">
                  <c:v>23.374</c:v>
                </c:pt>
                <c:pt idx="7">
                  <c:v>23.668</c:v>
                </c:pt>
                <c:pt idx="8">
                  <c:v>23.52</c:v>
                </c:pt>
                <c:pt idx="9">
                  <c:v>23.245</c:v>
                </c:pt>
                <c:pt idx="10">
                  <c:v>23.022</c:v>
                </c:pt>
                <c:pt idx="11">
                  <c:v>22.789</c:v>
                </c:pt>
                <c:pt idx="12">
                  <c:v>22.474</c:v>
                </c:pt>
                <c:pt idx="13">
                  <c:v>22.203</c:v>
                </c:pt>
                <c:pt idx="14">
                  <c:v>21.679</c:v>
                </c:pt>
                <c:pt idx="15">
                  <c:v>20.99</c:v>
                </c:pt>
                <c:pt idx="16">
                  <c:v>20.376</c:v>
                </c:pt>
                <c:pt idx="17">
                  <c:v>19.918</c:v>
                </c:pt>
                <c:pt idx="18">
                  <c:v>19.414</c:v>
                </c:pt>
                <c:pt idx="19">
                  <c:v>19.09</c:v>
                </c:pt>
                <c:pt idx="20">
                  <c:v>18.914</c:v>
                </c:pt>
                <c:pt idx="21">
                  <c:v>18.653</c:v>
                </c:pt>
                <c:pt idx="22">
                  <c:v>18.447</c:v>
                </c:pt>
                <c:pt idx="23">
                  <c:v>18.27</c:v>
                </c:pt>
                <c:pt idx="24">
                  <c:v>18.088</c:v>
                </c:pt>
                <c:pt idx="25">
                  <c:v>17.884</c:v>
                </c:pt>
              </c:numCache>
            </c:numRef>
          </c:val>
          <c:smooth val="0"/>
        </c:ser>
        <c:ser>
          <c:idx val="2"/>
          <c:order val="2"/>
          <c:tx>
            <c:strRef>
              <c:f>Sheet1!$D$1</c:f>
              <c:strCache>
                <c:ptCount val="1"/>
                <c:pt idx="0">
                  <c:v>China and India</c:v>
                </c:pt>
              </c:strCache>
            </c:strRef>
          </c:tx>
          <c:marker>
            <c:symbol val="none"/>
          </c:marker>
          <c:cat>
            <c:numRef>
              <c:f>Sheet1!$A$2:$A$27</c:f>
              <c:numCache>
                <c:formatCode>General</c:formatCode>
                <c:ptCount val="26"/>
                <c:pt idx="0">
                  <c:v>1992.0</c:v>
                </c:pt>
                <c:pt idx="1">
                  <c:v>1993.0</c:v>
                </c:pt>
                <c:pt idx="2">
                  <c:v>1994.0</c:v>
                </c:pt>
                <c:pt idx="3">
                  <c:v>1995.0</c:v>
                </c:pt>
                <c:pt idx="4">
                  <c:v>1996.0</c:v>
                </c:pt>
                <c:pt idx="5">
                  <c:v>1997.0</c:v>
                </c:pt>
                <c:pt idx="6">
                  <c:v>1998.0</c:v>
                </c:pt>
                <c:pt idx="7">
                  <c:v>1999.0</c:v>
                </c:pt>
                <c:pt idx="8">
                  <c:v>2000.0</c:v>
                </c:pt>
                <c:pt idx="9">
                  <c:v>2001.0</c:v>
                </c:pt>
                <c:pt idx="10">
                  <c:v>2002.0</c:v>
                </c:pt>
                <c:pt idx="11">
                  <c:v>2003.0</c:v>
                </c:pt>
                <c:pt idx="12">
                  <c:v>2004.0</c:v>
                </c:pt>
                <c:pt idx="13">
                  <c:v>2005.0</c:v>
                </c:pt>
                <c:pt idx="14">
                  <c:v>2006.0</c:v>
                </c:pt>
                <c:pt idx="15">
                  <c:v>2007.0</c:v>
                </c:pt>
                <c:pt idx="16">
                  <c:v>2008.0</c:v>
                </c:pt>
                <c:pt idx="17">
                  <c:v>2009.0</c:v>
                </c:pt>
                <c:pt idx="18">
                  <c:v>2010.0</c:v>
                </c:pt>
                <c:pt idx="19">
                  <c:v>2011.0</c:v>
                </c:pt>
                <c:pt idx="20">
                  <c:v>2012.0</c:v>
                </c:pt>
                <c:pt idx="21">
                  <c:v>2013.0</c:v>
                </c:pt>
                <c:pt idx="22">
                  <c:v>2014.0</c:v>
                </c:pt>
                <c:pt idx="23">
                  <c:v>2015.0</c:v>
                </c:pt>
                <c:pt idx="24">
                  <c:v>2016.0</c:v>
                </c:pt>
                <c:pt idx="25">
                  <c:v>2017.0</c:v>
                </c:pt>
              </c:numCache>
            </c:numRef>
          </c:cat>
          <c:val>
            <c:numRef>
              <c:f>Sheet1!$D$2:$D$27</c:f>
              <c:numCache>
                <c:formatCode>General</c:formatCode>
                <c:ptCount val="26"/>
                <c:pt idx="0">
                  <c:v>7.337</c:v>
                </c:pt>
                <c:pt idx="1">
                  <c:v>7.922000000000001</c:v>
                </c:pt>
                <c:pt idx="2">
                  <c:v>8.477</c:v>
                </c:pt>
                <c:pt idx="3">
                  <c:v>8.964</c:v>
                </c:pt>
                <c:pt idx="4">
                  <c:v>9.433</c:v>
                </c:pt>
                <c:pt idx="5">
                  <c:v>9.746</c:v>
                </c:pt>
                <c:pt idx="6">
                  <c:v>10.191</c:v>
                </c:pt>
                <c:pt idx="7">
                  <c:v>10.569</c:v>
                </c:pt>
                <c:pt idx="8">
                  <c:v>10.84</c:v>
                </c:pt>
                <c:pt idx="9">
                  <c:v>11.318</c:v>
                </c:pt>
                <c:pt idx="10">
                  <c:v>11.843</c:v>
                </c:pt>
                <c:pt idx="11">
                  <c:v>12.462</c:v>
                </c:pt>
                <c:pt idx="12">
                  <c:v>12.996</c:v>
                </c:pt>
                <c:pt idx="13">
                  <c:v>13.712</c:v>
                </c:pt>
                <c:pt idx="14">
                  <c:v>14.567</c:v>
                </c:pt>
                <c:pt idx="15">
                  <c:v>15.623</c:v>
                </c:pt>
                <c:pt idx="16">
                  <c:v>16.559</c:v>
                </c:pt>
                <c:pt idx="17">
                  <c:v>18.075</c:v>
                </c:pt>
                <c:pt idx="18">
                  <c:v>18.987</c:v>
                </c:pt>
                <c:pt idx="19">
                  <c:v>19.907</c:v>
                </c:pt>
                <c:pt idx="20">
                  <c:v>20.654</c:v>
                </c:pt>
                <c:pt idx="21">
                  <c:v>21.465</c:v>
                </c:pt>
                <c:pt idx="22">
                  <c:v>22.258</c:v>
                </c:pt>
                <c:pt idx="23">
                  <c:v>23.048</c:v>
                </c:pt>
                <c:pt idx="24">
                  <c:v>23.853</c:v>
                </c:pt>
                <c:pt idx="25">
                  <c:v>24.673</c:v>
                </c:pt>
              </c:numCache>
            </c:numRef>
          </c:val>
          <c:smooth val="0"/>
        </c:ser>
        <c:dLbls>
          <c:showLegendKey val="0"/>
          <c:showVal val="0"/>
          <c:showCatName val="0"/>
          <c:showSerName val="0"/>
          <c:showPercent val="0"/>
          <c:showBubbleSize val="0"/>
        </c:dLbls>
        <c:marker val="1"/>
        <c:smooth val="0"/>
        <c:axId val="2080771288"/>
        <c:axId val="2080768296"/>
      </c:lineChart>
      <c:catAx>
        <c:axId val="2080771288"/>
        <c:scaling>
          <c:orientation val="minMax"/>
        </c:scaling>
        <c:delete val="0"/>
        <c:axPos val="b"/>
        <c:numFmt formatCode="General" sourceLinked="1"/>
        <c:majorTickMark val="out"/>
        <c:minorTickMark val="none"/>
        <c:tickLblPos val="nextTo"/>
        <c:crossAx val="2080768296"/>
        <c:crosses val="autoZero"/>
        <c:auto val="1"/>
        <c:lblAlgn val="ctr"/>
        <c:lblOffset val="100"/>
        <c:tickLblSkip val="4"/>
        <c:noMultiLvlLbl val="0"/>
      </c:catAx>
      <c:valAx>
        <c:axId val="2080768296"/>
        <c:scaling>
          <c:orientation val="minMax"/>
          <c:min val="0.0"/>
        </c:scaling>
        <c:delete val="0"/>
        <c:axPos val="l"/>
        <c:majorGridlines/>
        <c:numFmt formatCode="General" sourceLinked="1"/>
        <c:majorTickMark val="out"/>
        <c:minorTickMark val="none"/>
        <c:tickLblPos val="nextTo"/>
        <c:crossAx val="2080771288"/>
        <c:crosses val="autoZero"/>
        <c:crossBetween val="between"/>
      </c:valAx>
    </c:plotArea>
    <c:legend>
      <c:legendPos val="r"/>
      <c:layout/>
      <c:overlay val="0"/>
    </c:legend>
    <c:plotVisOnly val="1"/>
    <c:dispBlanksAs val="gap"/>
    <c:showDLblsOverMax val="0"/>
  </c:chart>
  <c:txPr>
    <a:bodyPr/>
    <a:lstStyle/>
    <a:p>
      <a:pPr>
        <a:defRPr sz="18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a:pPr>
            <a:r>
              <a:rPr lang="en-US"/>
              <a:t>GDP Contraction 2009 in </a:t>
            </a:r>
            <a:r>
              <a:rPr lang="en-US" smtClean="0"/>
              <a:t>%</a:t>
            </a:r>
            <a:endParaRPr lang="en-US"/>
          </a:p>
        </c:rich>
      </c:tx>
      <c:layout/>
      <c:overlay val="0"/>
    </c:title>
    <c:autoTitleDeleted val="0"/>
    <c:plotArea>
      <c:layout>
        <c:manualLayout>
          <c:layoutTarget val="inner"/>
          <c:xMode val="edge"/>
          <c:yMode val="edge"/>
          <c:x val="0.182298896665695"/>
          <c:y val="0.137270896823505"/>
          <c:w val="0.780181782832701"/>
          <c:h val="0.747616363633551"/>
        </c:manualLayout>
      </c:layout>
      <c:barChart>
        <c:barDir val="bar"/>
        <c:grouping val="clustered"/>
        <c:varyColors val="0"/>
        <c:ser>
          <c:idx val="0"/>
          <c:order val="0"/>
          <c:tx>
            <c:strRef>
              <c:f>Sheet1!$B$1</c:f>
              <c:strCache>
                <c:ptCount val="1"/>
                <c:pt idx="0">
                  <c:v>GDP Contraction 2009</c:v>
                </c:pt>
              </c:strCache>
            </c:strRef>
          </c:tx>
          <c:spPr>
            <a:solidFill>
              <a:schemeClr val="accent2"/>
            </a:solidFill>
            <a:ln>
              <a:noFill/>
            </a:ln>
          </c:spPr>
          <c:invertIfNegative val="0"/>
          <c:dPt>
            <c:idx val="7"/>
            <c:invertIfNegative val="0"/>
            <c:bubble3D val="0"/>
            <c:spPr>
              <a:ln>
                <a:noFill/>
              </a:ln>
            </c:spPr>
          </c:dPt>
          <c:cat>
            <c:strRef>
              <c:f>Sheet1!$A$2:$A$10</c:f>
              <c:strCache>
                <c:ptCount val="9"/>
                <c:pt idx="0">
                  <c:v>Latvia</c:v>
                </c:pt>
                <c:pt idx="1">
                  <c:v>Lithuania</c:v>
                </c:pt>
                <c:pt idx="2">
                  <c:v>Estonia</c:v>
                </c:pt>
                <c:pt idx="3">
                  <c:v>Finland</c:v>
                </c:pt>
                <c:pt idx="4">
                  <c:v>Slovenia</c:v>
                </c:pt>
                <c:pt idx="5">
                  <c:v>Rumenia</c:v>
                </c:pt>
                <c:pt idx="6">
                  <c:v>Ireland</c:v>
                </c:pt>
                <c:pt idx="7">
                  <c:v>Iceland</c:v>
                </c:pt>
                <c:pt idx="8">
                  <c:v>Hungary</c:v>
                </c:pt>
              </c:strCache>
            </c:strRef>
          </c:cat>
          <c:val>
            <c:numRef>
              <c:f>Sheet1!$B$2:$B$10</c:f>
              <c:numCache>
                <c:formatCode>General</c:formatCode>
                <c:ptCount val="9"/>
                <c:pt idx="0">
                  <c:v>18.0</c:v>
                </c:pt>
                <c:pt idx="1">
                  <c:v>14.7</c:v>
                </c:pt>
                <c:pt idx="2">
                  <c:v>13.9</c:v>
                </c:pt>
                <c:pt idx="3">
                  <c:v>8.2</c:v>
                </c:pt>
                <c:pt idx="4">
                  <c:v>8.1</c:v>
                </c:pt>
                <c:pt idx="5">
                  <c:v>7.1</c:v>
                </c:pt>
                <c:pt idx="6">
                  <c:v>7.0</c:v>
                </c:pt>
                <c:pt idx="7">
                  <c:v>6.9</c:v>
                </c:pt>
                <c:pt idx="8">
                  <c:v>6.7</c:v>
                </c:pt>
              </c:numCache>
            </c:numRef>
          </c:val>
        </c:ser>
        <c:dLbls>
          <c:showLegendKey val="0"/>
          <c:showVal val="0"/>
          <c:showCatName val="0"/>
          <c:showSerName val="0"/>
          <c:showPercent val="0"/>
          <c:showBubbleSize val="0"/>
        </c:dLbls>
        <c:gapWidth val="150"/>
        <c:axId val="2080746696"/>
        <c:axId val="2080749672"/>
      </c:barChart>
      <c:catAx>
        <c:axId val="2080746696"/>
        <c:scaling>
          <c:orientation val="minMax"/>
        </c:scaling>
        <c:delete val="0"/>
        <c:axPos val="l"/>
        <c:majorTickMark val="out"/>
        <c:minorTickMark val="none"/>
        <c:tickLblPos val="nextTo"/>
        <c:crossAx val="2080749672"/>
        <c:crosses val="autoZero"/>
        <c:auto val="1"/>
        <c:lblAlgn val="ctr"/>
        <c:lblOffset val="100"/>
        <c:noMultiLvlLbl val="0"/>
      </c:catAx>
      <c:valAx>
        <c:axId val="2080749672"/>
        <c:scaling>
          <c:orientation val="minMax"/>
        </c:scaling>
        <c:delete val="0"/>
        <c:axPos val="b"/>
        <c:majorGridlines/>
        <c:numFmt formatCode="General" sourceLinked="1"/>
        <c:majorTickMark val="out"/>
        <c:minorTickMark val="none"/>
        <c:tickLblPos val="nextTo"/>
        <c:crossAx val="2080746696"/>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barChart>
        <c:barDir val="bar"/>
        <c:grouping val="clustered"/>
        <c:varyColors val="0"/>
        <c:ser>
          <c:idx val="0"/>
          <c:order val="0"/>
          <c:tx>
            <c:strRef>
              <c:f>Sheet1!$B$1</c:f>
              <c:strCache>
                <c:ptCount val="1"/>
                <c:pt idx="0">
                  <c:v>Ratio of short-term liabilities to GDP</c:v>
                </c:pt>
              </c:strCache>
            </c:strRef>
          </c:tx>
          <c:invertIfNegative val="0"/>
          <c:cat>
            <c:strRef>
              <c:f>Sheet1!$A$2:$A$5</c:f>
              <c:strCache>
                <c:ptCount val="4"/>
                <c:pt idx="0">
                  <c:v>Belgium</c:v>
                </c:pt>
                <c:pt idx="1">
                  <c:v>Switzerland</c:v>
                </c:pt>
                <c:pt idx="2">
                  <c:v>Iceland</c:v>
                </c:pt>
                <c:pt idx="3">
                  <c:v>United Kingdom</c:v>
                </c:pt>
              </c:strCache>
            </c:strRef>
          </c:cat>
          <c:val>
            <c:numRef>
              <c:f>Sheet1!$B$2:$B$5</c:f>
              <c:numCache>
                <c:formatCode>General</c:formatCode>
                <c:ptCount val="4"/>
                <c:pt idx="0">
                  <c:v>285.0</c:v>
                </c:pt>
                <c:pt idx="1">
                  <c:v>260.0</c:v>
                </c:pt>
                <c:pt idx="2">
                  <c:v>211.0</c:v>
                </c:pt>
                <c:pt idx="3">
                  <c:v>156.0</c:v>
                </c:pt>
              </c:numCache>
            </c:numRef>
          </c:val>
        </c:ser>
        <c:dLbls>
          <c:showLegendKey val="0"/>
          <c:showVal val="0"/>
          <c:showCatName val="0"/>
          <c:showSerName val="0"/>
          <c:showPercent val="0"/>
          <c:showBubbleSize val="0"/>
        </c:dLbls>
        <c:gapWidth val="150"/>
        <c:axId val="2081437160"/>
        <c:axId val="2081432360"/>
      </c:barChart>
      <c:catAx>
        <c:axId val="2081437160"/>
        <c:scaling>
          <c:orientation val="minMax"/>
        </c:scaling>
        <c:delete val="0"/>
        <c:axPos val="l"/>
        <c:majorTickMark val="out"/>
        <c:minorTickMark val="none"/>
        <c:tickLblPos val="nextTo"/>
        <c:crossAx val="2081432360"/>
        <c:crosses val="autoZero"/>
        <c:auto val="1"/>
        <c:lblAlgn val="ctr"/>
        <c:lblOffset val="100"/>
        <c:noMultiLvlLbl val="0"/>
      </c:catAx>
      <c:valAx>
        <c:axId val="2081432360"/>
        <c:scaling>
          <c:orientation val="minMax"/>
        </c:scaling>
        <c:delete val="0"/>
        <c:axPos val="b"/>
        <c:majorGridlines/>
        <c:numFmt formatCode="General" sourceLinked="1"/>
        <c:majorTickMark val="out"/>
        <c:minorTickMark val="none"/>
        <c:tickLblPos val="nextTo"/>
        <c:crossAx val="2081437160"/>
        <c:crosses val="autoZero"/>
        <c:crossBetween val="between"/>
      </c:valAx>
    </c:plotArea>
    <c:legend>
      <c:legendPos val="r"/>
      <c:layout/>
      <c:overlay val="0"/>
    </c:legend>
    <c:plotVisOnly val="1"/>
    <c:dispBlanksAs val="gap"/>
    <c:showDLblsOverMax val="0"/>
  </c:chart>
  <c:txPr>
    <a:bodyPr/>
    <a:lstStyle/>
    <a:p>
      <a:pPr>
        <a:defRPr sz="1800"/>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lineChart>
        <c:grouping val="standard"/>
        <c:varyColors val="0"/>
        <c:ser>
          <c:idx val="0"/>
          <c:order val="0"/>
          <c:tx>
            <c:strRef>
              <c:f>Sheet1!$B$1</c:f>
              <c:strCache>
                <c:ptCount val="1"/>
                <c:pt idx="0">
                  <c:v>Switzerland</c:v>
                </c:pt>
              </c:strCache>
            </c:strRef>
          </c:tx>
          <c:marker>
            <c:symbol val="none"/>
          </c:marker>
          <c:cat>
            <c:numRef>
              <c:f>Sheet1!$A$2:$A$18</c:f>
              <c:numCache>
                <c:formatCode>General</c:formatCode>
                <c:ptCount val="17"/>
                <c:pt idx="0">
                  <c:v>1992.0</c:v>
                </c:pt>
                <c:pt idx="1">
                  <c:v>1993.0</c:v>
                </c:pt>
                <c:pt idx="2">
                  <c:v>1994.0</c:v>
                </c:pt>
                <c:pt idx="3">
                  <c:v>1995.0</c:v>
                </c:pt>
                <c:pt idx="4">
                  <c:v>1996.0</c:v>
                </c:pt>
                <c:pt idx="5">
                  <c:v>1997.0</c:v>
                </c:pt>
                <c:pt idx="6">
                  <c:v>1998.0</c:v>
                </c:pt>
                <c:pt idx="7">
                  <c:v>1999.0</c:v>
                </c:pt>
                <c:pt idx="8">
                  <c:v>2000.0</c:v>
                </c:pt>
                <c:pt idx="9">
                  <c:v>2001.0</c:v>
                </c:pt>
                <c:pt idx="10">
                  <c:v>2002.0</c:v>
                </c:pt>
                <c:pt idx="11">
                  <c:v>2003.0</c:v>
                </c:pt>
                <c:pt idx="12">
                  <c:v>2004.0</c:v>
                </c:pt>
                <c:pt idx="13">
                  <c:v>2005.0</c:v>
                </c:pt>
                <c:pt idx="14">
                  <c:v>2006.0</c:v>
                </c:pt>
                <c:pt idx="15">
                  <c:v>2007.0</c:v>
                </c:pt>
                <c:pt idx="16">
                  <c:v>2008.0</c:v>
                </c:pt>
              </c:numCache>
            </c:numRef>
          </c:cat>
          <c:val>
            <c:numRef>
              <c:f>Sheet1!$B$2:$B$18</c:f>
              <c:numCache>
                <c:formatCode>General</c:formatCode>
                <c:ptCount val="17"/>
                <c:pt idx="0">
                  <c:v>3.5</c:v>
                </c:pt>
                <c:pt idx="1">
                  <c:v>3.6</c:v>
                </c:pt>
                <c:pt idx="2">
                  <c:v>3.5</c:v>
                </c:pt>
                <c:pt idx="3">
                  <c:v>4.1</c:v>
                </c:pt>
                <c:pt idx="4">
                  <c:v>4.4</c:v>
                </c:pt>
                <c:pt idx="5">
                  <c:v>6.0</c:v>
                </c:pt>
                <c:pt idx="6">
                  <c:v>5.8</c:v>
                </c:pt>
                <c:pt idx="7">
                  <c:v>5.9</c:v>
                </c:pt>
                <c:pt idx="8">
                  <c:v>6.1</c:v>
                </c:pt>
                <c:pt idx="9">
                  <c:v>6.8</c:v>
                </c:pt>
                <c:pt idx="10">
                  <c:v>6.4</c:v>
                </c:pt>
                <c:pt idx="11">
                  <c:v>6.7</c:v>
                </c:pt>
                <c:pt idx="12">
                  <c:v>7.6</c:v>
                </c:pt>
                <c:pt idx="13">
                  <c:v>9.3</c:v>
                </c:pt>
                <c:pt idx="14">
                  <c:v>9.5</c:v>
                </c:pt>
                <c:pt idx="15">
                  <c:v>9.3</c:v>
                </c:pt>
              </c:numCache>
            </c:numRef>
          </c:val>
          <c:smooth val="0"/>
        </c:ser>
        <c:ser>
          <c:idx val="1"/>
          <c:order val="1"/>
          <c:tx>
            <c:strRef>
              <c:f>Sheet1!$C$1</c:f>
              <c:strCache>
                <c:ptCount val="1"/>
                <c:pt idx="0">
                  <c:v>Iceland</c:v>
                </c:pt>
              </c:strCache>
            </c:strRef>
          </c:tx>
          <c:marker>
            <c:symbol val="none"/>
          </c:marker>
          <c:cat>
            <c:numRef>
              <c:f>Sheet1!$A$2:$A$18</c:f>
              <c:numCache>
                <c:formatCode>General</c:formatCode>
                <c:ptCount val="17"/>
                <c:pt idx="0">
                  <c:v>1992.0</c:v>
                </c:pt>
                <c:pt idx="1">
                  <c:v>1993.0</c:v>
                </c:pt>
                <c:pt idx="2">
                  <c:v>1994.0</c:v>
                </c:pt>
                <c:pt idx="3">
                  <c:v>1995.0</c:v>
                </c:pt>
                <c:pt idx="4">
                  <c:v>1996.0</c:v>
                </c:pt>
                <c:pt idx="5">
                  <c:v>1997.0</c:v>
                </c:pt>
                <c:pt idx="6">
                  <c:v>1998.0</c:v>
                </c:pt>
                <c:pt idx="7">
                  <c:v>1999.0</c:v>
                </c:pt>
                <c:pt idx="8">
                  <c:v>2000.0</c:v>
                </c:pt>
                <c:pt idx="9">
                  <c:v>2001.0</c:v>
                </c:pt>
                <c:pt idx="10">
                  <c:v>2002.0</c:v>
                </c:pt>
                <c:pt idx="11">
                  <c:v>2003.0</c:v>
                </c:pt>
                <c:pt idx="12">
                  <c:v>2004.0</c:v>
                </c:pt>
                <c:pt idx="13">
                  <c:v>2005.0</c:v>
                </c:pt>
                <c:pt idx="14">
                  <c:v>2006.0</c:v>
                </c:pt>
                <c:pt idx="15">
                  <c:v>2007.0</c:v>
                </c:pt>
                <c:pt idx="16">
                  <c:v>2008.0</c:v>
                </c:pt>
              </c:numCache>
            </c:numRef>
          </c:cat>
          <c:val>
            <c:numRef>
              <c:f>Sheet1!$C$2:$C$18</c:f>
              <c:numCache>
                <c:formatCode>General</c:formatCode>
                <c:ptCount val="17"/>
                <c:pt idx="2" formatCode="0.0">
                  <c:v>0.2</c:v>
                </c:pt>
                <c:pt idx="3" formatCode="0.0">
                  <c:v>0.6</c:v>
                </c:pt>
                <c:pt idx="4" formatCode="0.0">
                  <c:v>0.6</c:v>
                </c:pt>
                <c:pt idx="5" formatCode="0.0">
                  <c:v>0.7</c:v>
                </c:pt>
                <c:pt idx="6" formatCode="0.0">
                  <c:v>0.8</c:v>
                </c:pt>
                <c:pt idx="7" formatCode="0.0">
                  <c:v>0.9</c:v>
                </c:pt>
                <c:pt idx="8" formatCode="0.0">
                  <c:v>1.2</c:v>
                </c:pt>
                <c:pt idx="9" formatCode="0.0">
                  <c:v>1.2</c:v>
                </c:pt>
                <c:pt idx="10" formatCode="0.0">
                  <c:v>1.3</c:v>
                </c:pt>
                <c:pt idx="11" formatCode="0.0">
                  <c:v>1.5</c:v>
                </c:pt>
                <c:pt idx="12" formatCode="0.0">
                  <c:v>1.9</c:v>
                </c:pt>
                <c:pt idx="13" formatCode="0.0">
                  <c:v>3.0</c:v>
                </c:pt>
                <c:pt idx="14" formatCode="0.0">
                  <c:v>3.9</c:v>
                </c:pt>
                <c:pt idx="15" formatCode="0.0">
                  <c:v>7.5</c:v>
                </c:pt>
                <c:pt idx="16" formatCode="0.0">
                  <c:v>9.2</c:v>
                </c:pt>
              </c:numCache>
            </c:numRef>
          </c:val>
          <c:smooth val="0"/>
        </c:ser>
        <c:dLbls>
          <c:showLegendKey val="0"/>
          <c:showVal val="0"/>
          <c:showCatName val="0"/>
          <c:showSerName val="0"/>
          <c:showPercent val="0"/>
          <c:showBubbleSize val="0"/>
        </c:dLbls>
        <c:marker val="1"/>
        <c:smooth val="0"/>
        <c:axId val="2061798520"/>
        <c:axId val="2061795448"/>
      </c:lineChart>
      <c:catAx>
        <c:axId val="2061798520"/>
        <c:scaling>
          <c:orientation val="minMax"/>
        </c:scaling>
        <c:delete val="0"/>
        <c:axPos val="b"/>
        <c:numFmt formatCode="General" sourceLinked="1"/>
        <c:majorTickMark val="out"/>
        <c:minorTickMark val="none"/>
        <c:tickLblPos val="nextTo"/>
        <c:crossAx val="2061795448"/>
        <c:crosses val="autoZero"/>
        <c:auto val="1"/>
        <c:lblAlgn val="ctr"/>
        <c:lblOffset val="100"/>
        <c:tickLblSkip val="2"/>
        <c:noMultiLvlLbl val="0"/>
      </c:catAx>
      <c:valAx>
        <c:axId val="2061795448"/>
        <c:scaling>
          <c:orientation val="minMax"/>
        </c:scaling>
        <c:delete val="0"/>
        <c:axPos val="l"/>
        <c:majorGridlines/>
        <c:numFmt formatCode="General" sourceLinked="1"/>
        <c:majorTickMark val="out"/>
        <c:minorTickMark val="none"/>
        <c:tickLblPos val="nextTo"/>
        <c:crossAx val="2061798520"/>
        <c:crosses val="autoZero"/>
        <c:crossBetween val="between"/>
      </c:valAx>
    </c:plotArea>
    <c:legend>
      <c:legendPos val="r"/>
      <c:layout/>
      <c:overlay val="0"/>
    </c:legend>
    <c:plotVisOnly val="1"/>
    <c:dispBlanksAs val="gap"/>
    <c:showDLblsOverMax val="0"/>
  </c:chart>
  <c:txPr>
    <a:bodyPr/>
    <a:lstStyle/>
    <a:p>
      <a:pPr>
        <a:defRPr sz="1800"/>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lineChart>
        <c:grouping val="standard"/>
        <c:varyColors val="0"/>
        <c:ser>
          <c:idx val="0"/>
          <c:order val="0"/>
          <c:tx>
            <c:strRef>
              <c:f>Sheet1!$B$1</c:f>
              <c:strCache>
                <c:ptCount val="1"/>
                <c:pt idx="0">
                  <c:v>Index of Economic Freedom</c:v>
                </c:pt>
              </c:strCache>
            </c:strRef>
          </c:tx>
          <c:spPr>
            <a:ln>
              <a:solidFill>
                <a:schemeClr val="accent1"/>
              </a:solidFill>
            </a:ln>
          </c:spPr>
          <c:marker>
            <c:symbol val="none"/>
          </c:marker>
          <c:cat>
            <c:numRef>
              <c:f>Sheet1!$A$2:$A$10</c:f>
              <c:numCache>
                <c:formatCode>General</c:formatCode>
                <c:ptCount val="9"/>
                <c:pt idx="0">
                  <c:v>1970.0</c:v>
                </c:pt>
                <c:pt idx="1">
                  <c:v>1975.0</c:v>
                </c:pt>
                <c:pt idx="2">
                  <c:v>1980.0</c:v>
                </c:pt>
                <c:pt idx="3">
                  <c:v>1985.0</c:v>
                </c:pt>
                <c:pt idx="4">
                  <c:v>1990.0</c:v>
                </c:pt>
                <c:pt idx="5">
                  <c:v>1995.0</c:v>
                </c:pt>
                <c:pt idx="6">
                  <c:v>2000.0</c:v>
                </c:pt>
                <c:pt idx="7">
                  <c:v>2005.0</c:v>
                </c:pt>
                <c:pt idx="8">
                  <c:v>2010.0</c:v>
                </c:pt>
              </c:numCache>
            </c:numRef>
          </c:cat>
          <c:val>
            <c:numRef>
              <c:f>Sheet1!$B$2:$B$10</c:f>
              <c:numCache>
                <c:formatCode>General</c:formatCode>
                <c:ptCount val="9"/>
                <c:pt idx="0">
                  <c:v>6.2</c:v>
                </c:pt>
                <c:pt idx="1">
                  <c:v>4.8</c:v>
                </c:pt>
                <c:pt idx="2">
                  <c:v>5.1</c:v>
                </c:pt>
                <c:pt idx="3">
                  <c:v>5.4</c:v>
                </c:pt>
                <c:pt idx="4">
                  <c:v>6.6</c:v>
                </c:pt>
                <c:pt idx="5">
                  <c:v>7.4</c:v>
                </c:pt>
                <c:pt idx="6">
                  <c:v>7.8</c:v>
                </c:pt>
                <c:pt idx="7">
                  <c:v>7.8</c:v>
                </c:pt>
                <c:pt idx="8">
                  <c:v>7.06</c:v>
                </c:pt>
              </c:numCache>
            </c:numRef>
          </c:val>
          <c:smooth val="0"/>
        </c:ser>
        <c:dLbls>
          <c:showLegendKey val="0"/>
          <c:showVal val="0"/>
          <c:showCatName val="0"/>
          <c:showSerName val="0"/>
          <c:showPercent val="0"/>
          <c:showBubbleSize val="0"/>
        </c:dLbls>
        <c:marker val="1"/>
        <c:smooth val="0"/>
        <c:axId val="2061667368"/>
        <c:axId val="2061654888"/>
      </c:lineChart>
      <c:catAx>
        <c:axId val="2061667368"/>
        <c:scaling>
          <c:orientation val="minMax"/>
        </c:scaling>
        <c:delete val="0"/>
        <c:axPos val="b"/>
        <c:numFmt formatCode="General" sourceLinked="1"/>
        <c:majorTickMark val="out"/>
        <c:minorTickMark val="none"/>
        <c:tickLblPos val="nextTo"/>
        <c:crossAx val="2061654888"/>
        <c:crosses val="autoZero"/>
        <c:auto val="1"/>
        <c:lblAlgn val="ctr"/>
        <c:lblOffset val="100"/>
        <c:noMultiLvlLbl val="0"/>
      </c:catAx>
      <c:valAx>
        <c:axId val="2061654888"/>
        <c:scaling>
          <c:orientation val="minMax"/>
          <c:min val="4.5"/>
        </c:scaling>
        <c:delete val="0"/>
        <c:axPos val="l"/>
        <c:majorGridlines/>
        <c:numFmt formatCode="General" sourceLinked="1"/>
        <c:majorTickMark val="out"/>
        <c:minorTickMark val="none"/>
        <c:tickLblPos val="nextTo"/>
        <c:crossAx val="2061667368"/>
        <c:crosses val="autoZero"/>
        <c:crossBetween val="between"/>
      </c:valAx>
      <c:spPr>
        <a:ln>
          <a:noFill/>
        </a:ln>
      </c:spPr>
    </c:plotArea>
    <c:legend>
      <c:legendPos val="r"/>
      <c:layout/>
      <c:overlay val="0"/>
    </c:legend>
    <c:plotVisOnly val="1"/>
    <c:dispBlanksAs val="gap"/>
    <c:showDLblsOverMax val="0"/>
  </c:chart>
  <c:txPr>
    <a:bodyPr/>
    <a:lstStyle/>
    <a:p>
      <a:pPr>
        <a:defRPr sz="1800"/>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lineChart>
        <c:grouping val="standard"/>
        <c:varyColors val="0"/>
        <c:ser>
          <c:idx val="0"/>
          <c:order val="0"/>
          <c:tx>
            <c:strRef>
              <c:f>Sheet1!$B$1</c:f>
              <c:strCache>
                <c:ptCount val="1"/>
                <c:pt idx="0">
                  <c:v>Corporate Tax Rate</c:v>
                </c:pt>
              </c:strCache>
            </c:strRef>
          </c:tx>
          <c:marker>
            <c:symbol val="none"/>
          </c:marker>
          <c:cat>
            <c:numRef>
              <c:f>Sheet1!$A$2:$A$5</c:f>
              <c:numCache>
                <c:formatCode>General</c:formatCode>
                <c:ptCount val="4"/>
                <c:pt idx="0">
                  <c:v>1990.0</c:v>
                </c:pt>
                <c:pt idx="1">
                  <c:v>1995.0</c:v>
                </c:pt>
                <c:pt idx="2">
                  <c:v>2000.0</c:v>
                </c:pt>
                <c:pt idx="3">
                  <c:v>2003.0</c:v>
                </c:pt>
              </c:numCache>
            </c:numRef>
          </c:cat>
          <c:val>
            <c:numRef>
              <c:f>Sheet1!$B$2:$B$5</c:f>
              <c:numCache>
                <c:formatCode>General</c:formatCode>
                <c:ptCount val="4"/>
                <c:pt idx="0">
                  <c:v>50.0</c:v>
                </c:pt>
                <c:pt idx="1">
                  <c:v>33.0</c:v>
                </c:pt>
                <c:pt idx="2">
                  <c:v>30.0</c:v>
                </c:pt>
                <c:pt idx="3">
                  <c:v>18.0</c:v>
                </c:pt>
              </c:numCache>
            </c:numRef>
          </c:val>
          <c:smooth val="0"/>
        </c:ser>
        <c:dLbls>
          <c:showLegendKey val="0"/>
          <c:showVal val="0"/>
          <c:showCatName val="0"/>
          <c:showSerName val="0"/>
          <c:showPercent val="0"/>
          <c:showBubbleSize val="0"/>
        </c:dLbls>
        <c:marker val="1"/>
        <c:smooth val="0"/>
        <c:axId val="2061597976"/>
        <c:axId val="2061594984"/>
      </c:lineChart>
      <c:lineChart>
        <c:grouping val="standard"/>
        <c:varyColors val="0"/>
        <c:ser>
          <c:idx val="1"/>
          <c:order val="1"/>
          <c:tx>
            <c:strRef>
              <c:f>Sheet1!$C$1</c:f>
              <c:strCache>
                <c:ptCount val="1"/>
                <c:pt idx="0">
                  <c:v>Corporate Tax Revenue % of GDP</c:v>
                </c:pt>
              </c:strCache>
            </c:strRef>
          </c:tx>
          <c:marker>
            <c:symbol val="none"/>
          </c:marker>
          <c:cat>
            <c:numRef>
              <c:f>Sheet1!$A$2:$A$5</c:f>
              <c:numCache>
                <c:formatCode>General</c:formatCode>
                <c:ptCount val="4"/>
                <c:pt idx="0">
                  <c:v>1990.0</c:v>
                </c:pt>
                <c:pt idx="1">
                  <c:v>1995.0</c:v>
                </c:pt>
                <c:pt idx="2">
                  <c:v>2000.0</c:v>
                </c:pt>
                <c:pt idx="3">
                  <c:v>2003.0</c:v>
                </c:pt>
              </c:numCache>
            </c:numRef>
          </c:cat>
          <c:val>
            <c:numRef>
              <c:f>Sheet1!$C$2:$C$5</c:f>
              <c:numCache>
                <c:formatCode>General</c:formatCode>
                <c:ptCount val="4"/>
                <c:pt idx="0">
                  <c:v>0.75</c:v>
                </c:pt>
                <c:pt idx="1">
                  <c:v>1.12</c:v>
                </c:pt>
                <c:pt idx="2">
                  <c:v>1.22</c:v>
                </c:pt>
                <c:pt idx="3">
                  <c:v>1.24</c:v>
                </c:pt>
              </c:numCache>
            </c:numRef>
          </c:val>
          <c:smooth val="0"/>
        </c:ser>
        <c:dLbls>
          <c:showLegendKey val="0"/>
          <c:showVal val="0"/>
          <c:showCatName val="0"/>
          <c:showSerName val="0"/>
          <c:showPercent val="0"/>
          <c:showBubbleSize val="0"/>
        </c:dLbls>
        <c:marker val="1"/>
        <c:smooth val="0"/>
        <c:axId val="2061583688"/>
        <c:axId val="2061589448"/>
      </c:lineChart>
      <c:catAx>
        <c:axId val="2061597976"/>
        <c:scaling>
          <c:orientation val="minMax"/>
        </c:scaling>
        <c:delete val="0"/>
        <c:axPos val="b"/>
        <c:numFmt formatCode="General" sourceLinked="1"/>
        <c:majorTickMark val="out"/>
        <c:minorTickMark val="none"/>
        <c:tickLblPos val="nextTo"/>
        <c:crossAx val="2061594984"/>
        <c:crosses val="autoZero"/>
        <c:auto val="1"/>
        <c:lblAlgn val="ctr"/>
        <c:lblOffset val="100"/>
        <c:noMultiLvlLbl val="0"/>
      </c:catAx>
      <c:valAx>
        <c:axId val="2061594984"/>
        <c:scaling>
          <c:orientation val="minMax"/>
          <c:min val="15.0"/>
        </c:scaling>
        <c:delete val="0"/>
        <c:axPos val="l"/>
        <c:majorGridlines/>
        <c:title>
          <c:tx>
            <c:rich>
              <a:bodyPr rot="0" vert="horz"/>
              <a:lstStyle/>
              <a:p>
                <a:pPr>
                  <a:defRPr/>
                </a:pPr>
                <a:r>
                  <a:rPr lang="en-US"/>
                  <a:t>Corporate Tax Rate</a:t>
                </a:r>
              </a:p>
            </c:rich>
          </c:tx>
          <c:layout>
            <c:manualLayout>
              <c:xMode val="edge"/>
              <c:yMode val="edge"/>
              <c:x val="0.0"/>
              <c:y val="0.353849556436939"/>
            </c:manualLayout>
          </c:layout>
          <c:overlay val="0"/>
        </c:title>
        <c:numFmt formatCode="General" sourceLinked="1"/>
        <c:majorTickMark val="out"/>
        <c:minorTickMark val="none"/>
        <c:tickLblPos val="nextTo"/>
        <c:crossAx val="2061597976"/>
        <c:crosses val="autoZero"/>
        <c:crossBetween val="between"/>
      </c:valAx>
      <c:valAx>
        <c:axId val="2061589448"/>
        <c:scaling>
          <c:orientation val="minMax"/>
          <c:max val="1.3"/>
          <c:min val="0.7"/>
        </c:scaling>
        <c:delete val="0"/>
        <c:axPos val="r"/>
        <c:title>
          <c:tx>
            <c:rich>
              <a:bodyPr rot="0" vert="horz"/>
              <a:lstStyle/>
              <a:p>
                <a:pPr>
                  <a:defRPr/>
                </a:pPr>
                <a:r>
                  <a:rPr lang="en-US"/>
                  <a:t>Corporate Tax Revenue % of GDP</a:t>
                </a:r>
              </a:p>
            </c:rich>
          </c:tx>
          <c:layout>
            <c:manualLayout>
              <c:xMode val="edge"/>
              <c:yMode val="edge"/>
              <c:x val="0.823884271410518"/>
              <c:y val="0.34823749111515"/>
            </c:manualLayout>
          </c:layout>
          <c:overlay val="0"/>
        </c:title>
        <c:numFmt formatCode="#,##0.0" sourceLinked="0"/>
        <c:majorTickMark val="out"/>
        <c:minorTickMark val="none"/>
        <c:tickLblPos val="nextTo"/>
        <c:crossAx val="2061583688"/>
        <c:crosses val="max"/>
        <c:crossBetween val="between"/>
      </c:valAx>
      <c:catAx>
        <c:axId val="2061583688"/>
        <c:scaling>
          <c:orientation val="minMax"/>
        </c:scaling>
        <c:delete val="1"/>
        <c:axPos val="b"/>
        <c:numFmt formatCode="General" sourceLinked="1"/>
        <c:majorTickMark val="out"/>
        <c:minorTickMark val="none"/>
        <c:tickLblPos val="nextTo"/>
        <c:crossAx val="2061589448"/>
        <c:crosses val="autoZero"/>
        <c:auto val="1"/>
        <c:lblAlgn val="ctr"/>
        <c:lblOffset val="100"/>
        <c:noMultiLvlLbl val="0"/>
      </c:catAx>
    </c:plotArea>
    <c:legend>
      <c:legendPos val="b"/>
      <c:layout/>
      <c:overlay val="0"/>
    </c:legend>
    <c:plotVisOnly val="1"/>
    <c:dispBlanksAs val="gap"/>
    <c:showDLblsOverMax val="0"/>
  </c:chart>
  <c:txPr>
    <a:bodyPr/>
    <a:lstStyle/>
    <a:p>
      <a:pPr>
        <a:defRPr sz="1800"/>
      </a:pPr>
      <a:endParaRPr lang="en-US"/>
    </a:p>
  </c:txPr>
  <c:externalData r:id="rId1">
    <c:autoUpdate val="0"/>
  </c:externalData>
</c:chartSpace>
</file>

<file path=ppt/drawings/drawing1.xml><?xml version="1.0" encoding="utf-8"?>
<c:userShapes xmlns:c="http://schemas.openxmlformats.org/drawingml/2006/chart">
  <cdr:relSizeAnchor xmlns:cdr="http://schemas.openxmlformats.org/drawingml/2006/chartDrawing">
    <cdr:from>
      <cdr:x>0.80614</cdr:x>
      <cdr:y>0.04728</cdr:y>
    </cdr:from>
    <cdr:to>
      <cdr:x>1</cdr:x>
      <cdr:y>0.17087</cdr:y>
    </cdr:to>
    <cdr:sp macro="" textlink="">
      <cdr:nvSpPr>
        <cdr:cNvPr id="2" name="TextBox 1"/>
        <cdr:cNvSpPr txBox="1"/>
      </cdr:nvSpPr>
      <cdr:spPr>
        <a:xfrm xmlns:a="http://schemas.openxmlformats.org/drawingml/2006/main">
          <a:off x="6634220" y="213986"/>
          <a:ext cx="1595380" cy="559374"/>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800" b="1"/>
            <a:t>GDP/capita $</a:t>
          </a:r>
        </a:p>
      </cdr:txBody>
    </cdr:sp>
  </cdr:relSizeAnchor>
</c:userShapes>
</file>

<file path=ppt/drawings/drawing2.xml><?xml version="1.0" encoding="utf-8"?>
<c:userShapes xmlns:c="http://schemas.openxmlformats.org/drawingml/2006/chart">
  <cdr:relSizeAnchor xmlns:cdr="http://schemas.openxmlformats.org/drawingml/2006/chartDrawing">
    <cdr:from>
      <cdr:x>0.19862</cdr:x>
      <cdr:y>0.24554</cdr:y>
    </cdr:from>
    <cdr:to>
      <cdr:x>0.35113</cdr:x>
      <cdr:y>0.3347</cdr:y>
    </cdr:to>
    <cdr:sp macro="" textlink="">
      <cdr:nvSpPr>
        <cdr:cNvPr id="2" name="TextBox 1"/>
        <cdr:cNvSpPr txBox="1"/>
      </cdr:nvSpPr>
      <cdr:spPr>
        <a:xfrm xmlns:a="http://schemas.openxmlformats.org/drawingml/2006/main">
          <a:off x="1543756" y="1010355"/>
          <a:ext cx="1185334" cy="366889"/>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600"/>
            <a:t>Switzerland</a:t>
          </a:r>
        </a:p>
      </cdr:txBody>
    </cdr:sp>
  </cdr:relSizeAnchor>
  <cdr:relSizeAnchor xmlns:cdr="http://schemas.openxmlformats.org/drawingml/2006/chartDrawing">
    <cdr:from>
      <cdr:x>0.48729</cdr:x>
      <cdr:y>0.19067</cdr:y>
    </cdr:from>
    <cdr:to>
      <cdr:x>0.60494</cdr:x>
      <cdr:y>0.27298</cdr:y>
    </cdr:to>
    <cdr:sp macro="" textlink="">
      <cdr:nvSpPr>
        <cdr:cNvPr id="3" name="TextBox 2"/>
        <cdr:cNvSpPr txBox="1"/>
      </cdr:nvSpPr>
      <cdr:spPr>
        <a:xfrm xmlns:a="http://schemas.openxmlformats.org/drawingml/2006/main">
          <a:off x="3787423" y="784578"/>
          <a:ext cx="914400" cy="338666"/>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600"/>
            <a:t>Sweden</a:t>
          </a:r>
        </a:p>
      </cdr:txBody>
    </cdr:sp>
  </cdr:relSizeAnchor>
</c:userShapes>
</file>

<file path=ppt/drawings/drawing3.xml><?xml version="1.0" encoding="utf-8"?>
<c:userShapes xmlns:c="http://schemas.openxmlformats.org/drawingml/2006/chart">
  <cdr:relSizeAnchor xmlns:cdr="http://schemas.openxmlformats.org/drawingml/2006/chartDrawing">
    <cdr:from>
      <cdr:x>0.44155</cdr:x>
      <cdr:y>0.18545</cdr:y>
    </cdr:from>
    <cdr:to>
      <cdr:x>0.7144</cdr:x>
      <cdr:y>0.26391</cdr:y>
    </cdr:to>
    <cdr:sp macro="" textlink="">
      <cdr:nvSpPr>
        <cdr:cNvPr id="2" name="TextBox 1"/>
        <cdr:cNvSpPr txBox="1"/>
      </cdr:nvSpPr>
      <cdr:spPr>
        <a:xfrm xmlns:a="http://schemas.openxmlformats.org/drawingml/2006/main">
          <a:off x="3176299" y="763090"/>
          <a:ext cx="1962727" cy="322847"/>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400" b="1"/>
            <a:t>Maximum Tax Revenue</a:t>
          </a:r>
        </a:p>
      </cdr:txBody>
    </cdr:sp>
  </cdr:relSizeAnchor>
  <cdr:relSizeAnchor xmlns:cdr="http://schemas.openxmlformats.org/drawingml/2006/chartDrawing">
    <cdr:from>
      <cdr:x>0.28426</cdr:x>
      <cdr:y>0.28279</cdr:y>
    </cdr:from>
    <cdr:to>
      <cdr:x>0.44797</cdr:x>
      <cdr:y>0.43042</cdr:y>
    </cdr:to>
    <cdr:sp macro="" textlink="">
      <cdr:nvSpPr>
        <cdr:cNvPr id="3" name="TextBox 2"/>
        <cdr:cNvSpPr txBox="1"/>
      </cdr:nvSpPr>
      <cdr:spPr>
        <a:xfrm xmlns:a="http://schemas.openxmlformats.org/drawingml/2006/main">
          <a:off x="2044844" y="1163614"/>
          <a:ext cx="1177636" cy="607458"/>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400" b="1"/>
            <a:t>Most Efficient</a:t>
          </a:r>
        </a:p>
        <a:p xmlns:a="http://schemas.openxmlformats.org/drawingml/2006/main">
          <a:r>
            <a:rPr lang="en-US" sz="1400" b="1"/>
            <a:t>Tax Rate</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942A9BB-D38A-4389-8B93-8153D9636EB8}" type="datetimeFigureOut">
              <a:rPr lang="is-IS"/>
              <a:pPr/>
              <a:t>11.9.2013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is-IS"/>
              <a:t>Click to edit Master text styles</a:t>
            </a:r>
          </a:p>
          <a:p>
            <a:pPr lvl="1"/>
            <a:r>
              <a:rPr lang="is-IS"/>
              <a:t>Second level</a:t>
            </a:r>
          </a:p>
          <a:p>
            <a:pPr lvl="2"/>
            <a:r>
              <a:rPr lang="is-IS"/>
              <a:t>Third level</a:t>
            </a:r>
          </a:p>
          <a:p>
            <a:pPr lvl="3"/>
            <a:r>
              <a:rPr lang="is-IS"/>
              <a:t>Fourth level</a:t>
            </a:r>
          </a:p>
          <a:p>
            <a:pPr lvl="4"/>
            <a:r>
              <a:rPr lang="is-IS"/>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59574C3-3C20-46AF-9204-6F4DEDA77E37}" type="slidenum">
              <a:rPr/>
              <a:pPr/>
              <a:t>‹#›</a:t>
            </a:fld>
            <a:endParaRPr lang="en-US"/>
          </a:p>
        </p:txBody>
      </p:sp>
    </p:spTree>
    <p:extLst>
      <p:ext uri="{BB962C8B-B14F-4D97-AF65-F5344CB8AC3E}">
        <p14:creationId xmlns:p14="http://schemas.microsoft.com/office/powerpoint/2010/main" val="408659844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 Id="rId3" Type="http://schemas.openxmlformats.org/officeDocument/2006/relationships/hyperlink" Target="http://www.dailymail.co.uk/news/article-1334929/Federal-Reserve-reveals-trillions-dished-world-banks-aid-financial-crisis.html%23ixzz2bIMJWJRQ" TargetMode="Externa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Source: </a:t>
            </a:r>
            <a:r>
              <a:rPr lang="en-US" i="1" smtClean="0"/>
              <a:t>Economic</a:t>
            </a:r>
            <a:r>
              <a:rPr lang="en-US" i="1" baseline="0" smtClean="0"/>
              <a:t> Freedom of the World: 2012 Annual Report </a:t>
            </a:r>
            <a:r>
              <a:rPr lang="en-US" baseline="0" smtClean="0"/>
              <a:t>(2012). Internet page: freetheworld.com </a:t>
            </a:r>
            <a:endParaRPr lang="en-US"/>
          </a:p>
        </p:txBody>
      </p:sp>
      <p:sp>
        <p:nvSpPr>
          <p:cNvPr id="4" name="Slide Number Placeholder 3"/>
          <p:cNvSpPr>
            <a:spLocks noGrp="1"/>
          </p:cNvSpPr>
          <p:nvPr>
            <p:ph type="sldNum" sz="quarter" idx="10"/>
          </p:nvPr>
        </p:nvSpPr>
        <p:spPr/>
        <p:txBody>
          <a:bodyPr/>
          <a:lstStyle/>
          <a:p>
            <a:fld id="{F59574C3-3C20-46AF-9204-6F4DEDA77E37}" type="slidenum">
              <a:rPr lang="en-US" smtClean="0"/>
              <a:pPr/>
              <a:t>5</a:t>
            </a:fld>
            <a:endParaRPr lang="en-US"/>
          </a:p>
        </p:txBody>
      </p:sp>
    </p:spTree>
    <p:extLst>
      <p:ext uri="{BB962C8B-B14F-4D97-AF65-F5344CB8AC3E}">
        <p14:creationId xmlns:p14="http://schemas.microsoft.com/office/powerpoint/2010/main" val="41284928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Source: </a:t>
            </a:r>
            <a:r>
              <a:rPr lang="en-US" i="1"/>
              <a:t>Economic Freedom of the World: 2012</a:t>
            </a:r>
            <a:r>
              <a:rPr lang="en-US" i="1" baseline="0"/>
              <a:t> Annual Report. </a:t>
            </a:r>
            <a:r>
              <a:rPr lang="en-US" baseline="0"/>
              <a:t>Accessible at website freewtheworld.com</a:t>
            </a:r>
            <a:endParaRPr lang="en-US"/>
          </a:p>
        </p:txBody>
      </p:sp>
      <p:sp>
        <p:nvSpPr>
          <p:cNvPr id="4" name="Slide Number Placeholder 3"/>
          <p:cNvSpPr>
            <a:spLocks noGrp="1"/>
          </p:cNvSpPr>
          <p:nvPr>
            <p:ph type="sldNum" sz="quarter" idx="10"/>
          </p:nvPr>
        </p:nvSpPr>
        <p:spPr/>
        <p:txBody>
          <a:bodyPr/>
          <a:lstStyle/>
          <a:p>
            <a:fld id="{C56F9EFE-66E5-EA4C-AC26-3C7EAC8AFC15}" type="slidenum">
              <a:rPr lang="en-US" smtClean="0"/>
              <a:t>25</a:t>
            </a:fld>
            <a:endParaRPr lang="en-US"/>
          </a:p>
        </p:txBody>
      </p:sp>
    </p:spTree>
    <p:extLst>
      <p:ext uri="{BB962C8B-B14F-4D97-AF65-F5344CB8AC3E}">
        <p14:creationId xmlns:p14="http://schemas.microsoft.com/office/powerpoint/2010/main" val="1471853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Source:</a:t>
            </a:r>
            <a:r>
              <a:rPr lang="en-US" baseline="0"/>
              <a:t> Statistical Bureau of Iceland. Suggested by Edward Prescott.</a:t>
            </a:r>
            <a:endParaRPr lang="en-US"/>
          </a:p>
        </p:txBody>
      </p:sp>
      <p:sp>
        <p:nvSpPr>
          <p:cNvPr id="4" name="Slide Number Placeholder 3"/>
          <p:cNvSpPr>
            <a:spLocks noGrp="1"/>
          </p:cNvSpPr>
          <p:nvPr>
            <p:ph type="sldNum" sz="quarter" idx="10"/>
          </p:nvPr>
        </p:nvSpPr>
        <p:spPr/>
        <p:txBody>
          <a:bodyPr/>
          <a:lstStyle/>
          <a:p>
            <a:fld id="{C56F9EFE-66E5-EA4C-AC26-3C7EAC8AFC15}" type="slidenum">
              <a:rPr lang="en-US" smtClean="0"/>
              <a:t>26</a:t>
            </a:fld>
            <a:endParaRPr lang="en-US"/>
          </a:p>
        </p:txBody>
      </p:sp>
    </p:spTree>
    <p:extLst>
      <p:ext uri="{BB962C8B-B14F-4D97-AF65-F5344CB8AC3E}">
        <p14:creationId xmlns:p14="http://schemas.microsoft.com/office/powerpoint/2010/main" val="10757373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a:t>Source: Central</a:t>
            </a:r>
            <a:r>
              <a:rPr lang="en-US" baseline="0"/>
              <a:t> Bank, Statistics: http://statistics.cb.is/data/set/1wsf/#!display=line&amp;ds=1wsf!1yuk=6 [accessed 4 August 2013].</a:t>
            </a:r>
            <a:endParaRPr lang="en-US"/>
          </a:p>
          <a:p>
            <a:endParaRPr lang="en-US"/>
          </a:p>
        </p:txBody>
      </p:sp>
      <p:sp>
        <p:nvSpPr>
          <p:cNvPr id="4" name="Slide Number Placeholder 3"/>
          <p:cNvSpPr>
            <a:spLocks noGrp="1"/>
          </p:cNvSpPr>
          <p:nvPr>
            <p:ph type="sldNum" sz="quarter" idx="10"/>
          </p:nvPr>
        </p:nvSpPr>
        <p:spPr/>
        <p:txBody>
          <a:bodyPr/>
          <a:lstStyle/>
          <a:p>
            <a:fld id="{080E43ED-42FF-9F45-A1EE-D599F5DEF45B}" type="slidenum">
              <a:t>29</a:t>
            </a:fld>
            <a:endParaRPr lang="en-US"/>
          </a:p>
        </p:txBody>
      </p:sp>
    </p:spTree>
    <p:extLst>
      <p:ext uri="{BB962C8B-B14F-4D97-AF65-F5344CB8AC3E}">
        <p14:creationId xmlns:p14="http://schemas.microsoft.com/office/powerpoint/2010/main" val="8157308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Source: Special Investigation Commission</a:t>
            </a:r>
            <a:r>
              <a:rPr lang="en-US" baseline="0"/>
              <a:t>, Report, 2010, Vol. 7, Ch. 21, supplementary data.</a:t>
            </a:r>
            <a:endParaRPr lang="en-US"/>
          </a:p>
        </p:txBody>
      </p:sp>
      <p:sp>
        <p:nvSpPr>
          <p:cNvPr id="4" name="Slide Number Placeholder 3"/>
          <p:cNvSpPr>
            <a:spLocks noGrp="1"/>
          </p:cNvSpPr>
          <p:nvPr>
            <p:ph type="sldNum" sz="quarter" idx="10"/>
          </p:nvPr>
        </p:nvSpPr>
        <p:spPr/>
        <p:txBody>
          <a:bodyPr/>
          <a:lstStyle/>
          <a:p>
            <a:fld id="{080E43ED-42FF-9F45-A1EE-D599F5DEF45B}" type="slidenum">
              <a:rPr lang="en-US"/>
              <a:t>33</a:t>
            </a:fld>
            <a:endParaRPr lang="en-US"/>
          </a:p>
        </p:txBody>
      </p:sp>
    </p:spTree>
    <p:extLst>
      <p:ext uri="{BB962C8B-B14F-4D97-AF65-F5344CB8AC3E}">
        <p14:creationId xmlns:p14="http://schemas.microsoft.com/office/powerpoint/2010/main" val="1884475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a:t>United States Government Accountability Office. </a:t>
            </a:r>
            <a:r>
              <a:rPr lang="en-US" i="1"/>
              <a:t>Federal Reserve System. </a:t>
            </a:r>
            <a:r>
              <a:rPr lang="en-US"/>
              <a:t>Report to Congressional Adressees. Washington: July 2011. Table 24. Online at: http://www.gao.gov/Products/GAO-11-696 Cf. </a:t>
            </a:r>
            <a:r>
              <a:rPr lang="en-US" b="0"/>
              <a:t>Federal Reserve reveals trillions dished out to world banks to aid financial crisis... including $1.5trillion to British banks, Daily Mail 2 December 2010.</a:t>
            </a:r>
            <a:r>
              <a:rPr lang="en-US" b="0" baseline="0"/>
              <a:t> </a:t>
            </a:r>
            <a:r>
              <a:rPr lang="en-US" sz="1200" b="0" u="none" strike="noStrike" kern="1200">
                <a:solidFill>
                  <a:schemeClr val="tx1"/>
                </a:solidFill>
                <a:effectLst/>
                <a:latin typeface="+mn-lt"/>
                <a:ea typeface="+mn-ea"/>
                <a:cs typeface="+mn-cs"/>
              </a:rPr>
              <a:t>Read more: </a:t>
            </a:r>
            <a:r>
              <a:rPr lang="en-US" sz="1200" b="0" u="none" strike="noStrike" kern="1200">
                <a:solidFill>
                  <a:schemeClr val="tx1"/>
                </a:solidFill>
                <a:effectLst/>
                <a:latin typeface="+mn-lt"/>
                <a:ea typeface="+mn-ea"/>
                <a:cs typeface="+mn-cs"/>
                <a:hlinkClick r:id="rId3"/>
              </a:rPr>
              <a:t>http://www.dailymail.co.uk/news/article-1334929/Federal-Reserve-reveals-trillions-dished-world-banks-aid-financial-crisis.html#ixzz2bIMJWJRQ</a:t>
            </a:r>
            <a:r>
              <a:rPr lang="en-US" sz="1200" b="0" u="none" strike="noStrike" kern="1200">
                <a:solidFill>
                  <a:schemeClr val="tx1"/>
                </a:solidFill>
                <a:effectLst/>
                <a:latin typeface="+mn-lt"/>
                <a:ea typeface="+mn-ea"/>
                <a:cs typeface="+mn-cs"/>
              </a:rPr>
              <a:t> </a:t>
            </a:r>
            <a:endParaRPr lang="en-US" sz="1200" b="0" kern="1200">
              <a:solidFill>
                <a:schemeClr val="tx1"/>
              </a:solidFill>
              <a:effectLst/>
              <a:latin typeface="+mn-lt"/>
              <a:ea typeface="+mn-ea"/>
              <a:cs typeface="+mn-cs"/>
            </a:endParaRPr>
          </a:p>
          <a:p>
            <a:endParaRPr lang="en-US" b="0"/>
          </a:p>
        </p:txBody>
      </p:sp>
      <p:sp>
        <p:nvSpPr>
          <p:cNvPr id="4" name="Slide Number Placeholder 3"/>
          <p:cNvSpPr>
            <a:spLocks noGrp="1"/>
          </p:cNvSpPr>
          <p:nvPr>
            <p:ph type="sldNum" sz="quarter" idx="10"/>
          </p:nvPr>
        </p:nvSpPr>
        <p:spPr/>
        <p:txBody>
          <a:bodyPr/>
          <a:lstStyle/>
          <a:p>
            <a:fld id="{080E43ED-42FF-9F45-A1EE-D599F5DEF45B}" type="slidenum">
              <a:rPr lang="en-US"/>
              <a:t>41</a:t>
            </a:fld>
            <a:endParaRPr lang="en-US"/>
          </a:p>
        </p:txBody>
      </p:sp>
    </p:spTree>
    <p:extLst>
      <p:ext uri="{BB962C8B-B14F-4D97-AF65-F5344CB8AC3E}">
        <p14:creationId xmlns:p14="http://schemas.microsoft.com/office/powerpoint/2010/main" val="38443938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United States Government Accountability Office. </a:t>
            </a:r>
            <a:r>
              <a:rPr lang="en-US" i="1"/>
              <a:t>Federal Reserve System. </a:t>
            </a:r>
            <a:r>
              <a:rPr lang="en-US"/>
              <a:t>Report to Congressional Adressees. Washington: July 2011. Table 8. Online at: http://www.gao.gov/Products/GAO-11-696</a:t>
            </a:r>
          </a:p>
        </p:txBody>
      </p:sp>
      <p:sp>
        <p:nvSpPr>
          <p:cNvPr id="4" name="Slide Number Placeholder 3"/>
          <p:cNvSpPr>
            <a:spLocks noGrp="1"/>
          </p:cNvSpPr>
          <p:nvPr>
            <p:ph type="sldNum" sz="quarter" idx="10"/>
          </p:nvPr>
        </p:nvSpPr>
        <p:spPr/>
        <p:txBody>
          <a:bodyPr/>
          <a:lstStyle/>
          <a:p>
            <a:fld id="{080E43ED-42FF-9F45-A1EE-D599F5DEF45B}" type="slidenum">
              <a:rPr lang="en-US"/>
              <a:t>42</a:t>
            </a:fld>
            <a:endParaRPr lang="en-US"/>
          </a:p>
        </p:txBody>
      </p:sp>
    </p:spTree>
    <p:extLst>
      <p:ext uri="{BB962C8B-B14F-4D97-AF65-F5344CB8AC3E}">
        <p14:creationId xmlns:p14="http://schemas.microsoft.com/office/powerpoint/2010/main" val="18543838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err="1" smtClean="0"/>
              <a:t>Sources: Canadian data </a:t>
            </a:r>
            <a:r>
              <a:rPr lang="en-US" baseline="0" dirty="0" err="1" smtClean="0"/>
              <a:t>(Table A.34 gross domestic product per capita, provinces and territories, in current dollars)</a:t>
            </a:r>
            <a:r>
              <a:rPr lang="en-US" baseline="0" dirty="0" smtClean="0"/>
              <a:t> </a:t>
            </a:r>
            <a:r>
              <a:rPr lang="en-US" baseline="0" dirty="0" err="1" smtClean="0"/>
              <a:t>from </a:t>
            </a:r>
            <a:r>
              <a:rPr lang="en-US" baseline="0" dirty="0" smtClean="0"/>
              <a:t>Canada Statistics </a:t>
            </a:r>
            <a:r>
              <a:rPr lang="en-US" baseline="0" dirty="0" err="1" smtClean="0"/>
              <a:t>for </a:t>
            </a:r>
            <a:r>
              <a:rPr lang="en-US" baseline="0" dirty="0" smtClean="0"/>
              <a:t>2009–2010. </a:t>
            </a:r>
            <a:r>
              <a:rPr lang="en-US" baseline="0" dirty="0" err="1" smtClean="0"/>
              <a:t>The data are in C$ which was then almost equal to US$</a:t>
            </a:r>
            <a:r>
              <a:rPr lang="en-US" baseline="0" dirty="0" smtClean="0"/>
              <a:t>. See www.statcan.gc.ca </a:t>
            </a:r>
            <a:r>
              <a:rPr lang="en-US" baseline="0" dirty="0" err="1" smtClean="0"/>
              <a:t>Data on Nordic countries from </a:t>
            </a:r>
            <a:r>
              <a:rPr lang="en-US" baseline="0" dirty="0" smtClean="0"/>
              <a:t>CIA World </a:t>
            </a:r>
            <a:r>
              <a:rPr lang="en-US" baseline="0" dirty="0" err="1" smtClean="0"/>
              <a:t>Factbook</a:t>
            </a:r>
            <a:r>
              <a:rPr lang="en-US" baseline="0" dirty="0" smtClean="0"/>
              <a:t> (GDP per Capita, PPP, USD) 2010. </a:t>
            </a:r>
            <a:r>
              <a:rPr lang="en-US" baseline="0" dirty="0" err="1" smtClean="0"/>
              <a:t>Data on states in the </a:t>
            </a:r>
            <a:r>
              <a:rPr lang="en-US" baseline="0" dirty="0" smtClean="0"/>
              <a:t>US frrom Avery, J.E., Siebeneck, T.P., og Tate, R.P. 2011. Gross Domestic Product by State. Advance Statistics for 2010 and Revised Statistics for 2007–2009. Price level 2010. Bureau of Economic Analysis. See www.bea.gov</a:t>
            </a:r>
            <a:endParaRPr lang="en-US" dirty="0"/>
          </a:p>
          <a:p>
            <a:endParaRPr lang="en-US"/>
          </a:p>
        </p:txBody>
      </p:sp>
      <p:sp>
        <p:nvSpPr>
          <p:cNvPr id="4" name="Slide Number Placeholder 3"/>
          <p:cNvSpPr>
            <a:spLocks noGrp="1"/>
          </p:cNvSpPr>
          <p:nvPr>
            <p:ph type="sldNum" sz="quarter" idx="10"/>
          </p:nvPr>
        </p:nvSpPr>
        <p:spPr/>
        <p:txBody>
          <a:bodyPr/>
          <a:lstStyle/>
          <a:p>
            <a:fld id="{C56F9EFE-66E5-EA4C-AC26-3C7EAC8AFC15}" type="slidenum">
              <a:rPr lang="en-US" smtClean="0"/>
              <a:t>45</a:t>
            </a:fld>
            <a:endParaRPr lang="en-US"/>
          </a:p>
        </p:txBody>
      </p:sp>
    </p:spTree>
    <p:extLst>
      <p:ext uri="{BB962C8B-B14F-4D97-AF65-F5344CB8AC3E}">
        <p14:creationId xmlns:p14="http://schemas.microsoft.com/office/powerpoint/2010/main" val="213297775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Sources: Data on the US and Sweden, OECD 2009.</a:t>
            </a:r>
            <a:r>
              <a:rPr lang="en-US" baseline="0"/>
              <a:t> </a:t>
            </a:r>
            <a:r>
              <a:rPr lang="en-US"/>
              <a:t>GDP per capita: US$, using current PPPs, in </a:t>
            </a:r>
            <a:r>
              <a:rPr lang="en-US" i="1"/>
              <a:t>OECD in Figures</a:t>
            </a:r>
            <a:r>
              <a:rPr lang="en-US" i="0"/>
              <a:t>.</a:t>
            </a:r>
            <a:r>
              <a:rPr lang="en-US" i="0" baseline="0"/>
              <a:t> Paris:</a:t>
            </a:r>
            <a:r>
              <a:rPr lang="en-US"/>
              <a:t> OECD Publishing. Data on Swedish-Americans, Sanandaj, Nima 2012.</a:t>
            </a:r>
            <a:r>
              <a:rPr lang="en-US" baseline="0"/>
              <a:t> </a:t>
            </a:r>
            <a:r>
              <a:rPr lang="en-US" i="1" baseline="0"/>
              <a:t>The surprising ingredients of Swedish success — free markets and social cohesion</a:t>
            </a:r>
            <a:r>
              <a:rPr lang="en-US" baseline="0"/>
              <a:t>. London: Institute of Economic Affairs, 21. </a:t>
            </a:r>
            <a:endParaRPr lang="en-US"/>
          </a:p>
        </p:txBody>
      </p:sp>
      <p:sp>
        <p:nvSpPr>
          <p:cNvPr id="4" name="Slide Number Placeholder 3"/>
          <p:cNvSpPr>
            <a:spLocks noGrp="1"/>
          </p:cNvSpPr>
          <p:nvPr>
            <p:ph type="sldNum" sz="quarter" idx="10"/>
          </p:nvPr>
        </p:nvSpPr>
        <p:spPr/>
        <p:txBody>
          <a:bodyPr/>
          <a:lstStyle/>
          <a:p>
            <a:fld id="{C56F9EFE-66E5-EA4C-AC26-3C7EAC8AFC15}" type="slidenum">
              <a:rPr lang="en-US" smtClean="0"/>
              <a:t>46</a:t>
            </a:fld>
            <a:endParaRPr lang="en-US"/>
          </a:p>
        </p:txBody>
      </p:sp>
    </p:spTree>
    <p:extLst>
      <p:ext uri="{BB962C8B-B14F-4D97-AF65-F5344CB8AC3E}">
        <p14:creationId xmlns:p14="http://schemas.microsoft.com/office/powerpoint/2010/main" val="199501964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err="1" smtClean="0"/>
              <a:t>Source</a:t>
            </a:r>
            <a:r>
              <a:rPr lang="en-US" dirty="0" smtClean="0"/>
              <a:t>: Per Capita GDP Levels, 1 AD—2008 AD. Historical Statistics of the World Economy: 1–20008 AD. Copyright: Angus </a:t>
            </a:r>
            <a:r>
              <a:rPr lang="en-US" dirty="0" err="1" smtClean="0"/>
              <a:t>Maddison</a:t>
            </a:r>
            <a:r>
              <a:rPr lang="en-US" dirty="0" smtClean="0"/>
              <a:t>.</a:t>
            </a:r>
            <a:endParaRPr lang="en-US" dirty="0"/>
          </a:p>
          <a:p>
            <a:endParaRPr lang="en-US"/>
          </a:p>
        </p:txBody>
      </p:sp>
      <p:sp>
        <p:nvSpPr>
          <p:cNvPr id="4" name="Slide Number Placeholder 3"/>
          <p:cNvSpPr>
            <a:spLocks noGrp="1"/>
          </p:cNvSpPr>
          <p:nvPr>
            <p:ph type="sldNum" sz="quarter" idx="10"/>
          </p:nvPr>
        </p:nvSpPr>
        <p:spPr/>
        <p:txBody>
          <a:bodyPr/>
          <a:lstStyle/>
          <a:p>
            <a:fld id="{C56F9EFE-66E5-EA4C-AC26-3C7EAC8AFC15}" type="slidenum">
              <a:rPr lang="en-US" smtClean="0"/>
              <a:t>48</a:t>
            </a:fld>
            <a:endParaRPr lang="en-US"/>
          </a:p>
        </p:txBody>
      </p:sp>
    </p:spTree>
    <p:extLst>
      <p:ext uri="{BB962C8B-B14F-4D97-AF65-F5344CB8AC3E}">
        <p14:creationId xmlns:p14="http://schemas.microsoft.com/office/powerpoint/2010/main" val="382194134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Source: Revenue</a:t>
            </a:r>
            <a:r>
              <a:rPr lang="en-US" baseline="0"/>
              <a:t> Statistics. OECD. 2011 Figures.</a:t>
            </a:r>
            <a:endParaRPr lang="en-US"/>
          </a:p>
        </p:txBody>
      </p:sp>
      <p:sp>
        <p:nvSpPr>
          <p:cNvPr id="4" name="Slide Number Placeholder 3"/>
          <p:cNvSpPr>
            <a:spLocks noGrp="1"/>
          </p:cNvSpPr>
          <p:nvPr>
            <p:ph type="sldNum" sz="quarter" idx="10"/>
          </p:nvPr>
        </p:nvSpPr>
        <p:spPr/>
        <p:txBody>
          <a:bodyPr/>
          <a:lstStyle/>
          <a:p>
            <a:fld id="{C56F9EFE-66E5-EA4C-AC26-3C7EAC8AFC15}" type="slidenum">
              <a:rPr lang="en-US" smtClean="0"/>
              <a:t>50</a:t>
            </a:fld>
            <a:endParaRPr lang="en-US"/>
          </a:p>
        </p:txBody>
      </p:sp>
    </p:spTree>
    <p:extLst>
      <p:ext uri="{BB962C8B-B14F-4D97-AF65-F5344CB8AC3E}">
        <p14:creationId xmlns:p14="http://schemas.microsoft.com/office/powerpoint/2010/main" val="22381123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err="1" smtClean="0"/>
              <a:t>Source</a:t>
            </a:r>
            <a:r>
              <a:rPr lang="en-US" smtClean="0"/>
              <a:t>: </a:t>
            </a:r>
            <a:r>
              <a:rPr lang="en-US" i="1" smtClean="0"/>
              <a:t>Economic Freedom of the World: 2012 Annual Report</a:t>
            </a:r>
            <a:r>
              <a:rPr lang="en-US" i="1" baseline="0" smtClean="0"/>
              <a:t> </a:t>
            </a:r>
            <a:r>
              <a:rPr lang="en-US" baseline="0" smtClean="0"/>
              <a:t>(2012). Accessible on website: </a:t>
            </a:r>
            <a:r>
              <a:rPr lang="en-US" dirty="0" err="1" smtClean="0"/>
              <a:t>freetheworld.com</a:t>
            </a:r>
            <a:endParaRPr lang="en-US" dirty="0"/>
          </a:p>
        </p:txBody>
      </p:sp>
      <p:sp>
        <p:nvSpPr>
          <p:cNvPr id="4" name="Slide Number Placeholder 3"/>
          <p:cNvSpPr>
            <a:spLocks noGrp="1"/>
          </p:cNvSpPr>
          <p:nvPr>
            <p:ph type="sldNum" sz="quarter" idx="10"/>
          </p:nvPr>
        </p:nvSpPr>
        <p:spPr/>
        <p:txBody>
          <a:bodyPr/>
          <a:lstStyle/>
          <a:p>
            <a:fld id="{F59574C3-3C20-46AF-9204-6F4DEDA77E37}" type="slidenum">
              <a:rPr lang="en-US" smtClean="0"/>
              <a:pPr/>
              <a:t>6</a:t>
            </a:fld>
            <a:endParaRPr lang="en-US"/>
          </a:p>
        </p:txBody>
      </p:sp>
    </p:spTree>
    <p:extLst>
      <p:ext uri="{BB962C8B-B14F-4D97-AF65-F5344CB8AC3E}">
        <p14:creationId xmlns:p14="http://schemas.microsoft.com/office/powerpoint/2010/main" val="34194941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Source: World Economic Outlook Database, October 2012. IMF Website: www.imf.org</a:t>
            </a:r>
            <a:endParaRPr lang="en-US"/>
          </a:p>
        </p:txBody>
      </p:sp>
      <p:sp>
        <p:nvSpPr>
          <p:cNvPr id="4" name="Slide Number Placeholder 3"/>
          <p:cNvSpPr>
            <a:spLocks noGrp="1"/>
          </p:cNvSpPr>
          <p:nvPr>
            <p:ph type="sldNum" sz="quarter" idx="10"/>
          </p:nvPr>
        </p:nvSpPr>
        <p:spPr/>
        <p:txBody>
          <a:bodyPr/>
          <a:lstStyle/>
          <a:p>
            <a:fld id="{F59574C3-3C20-46AF-9204-6F4DEDA77E37}" type="slidenum">
              <a:rPr lang="en-US" smtClean="0"/>
              <a:pPr/>
              <a:t>7</a:t>
            </a:fld>
            <a:endParaRPr lang="en-US"/>
          </a:p>
        </p:txBody>
      </p:sp>
    </p:spTree>
    <p:extLst>
      <p:ext uri="{BB962C8B-B14F-4D97-AF65-F5344CB8AC3E}">
        <p14:creationId xmlns:p14="http://schemas.microsoft.com/office/powerpoint/2010/main" val="38845538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Source: International Monetary Fund, World Economic Outlook Database, October 2012.</a:t>
            </a:r>
          </a:p>
        </p:txBody>
      </p:sp>
      <p:sp>
        <p:nvSpPr>
          <p:cNvPr id="4" name="Slide Number Placeholder 3"/>
          <p:cNvSpPr>
            <a:spLocks noGrp="1"/>
          </p:cNvSpPr>
          <p:nvPr>
            <p:ph type="sldNum" sz="quarter" idx="10"/>
          </p:nvPr>
        </p:nvSpPr>
        <p:spPr/>
        <p:txBody>
          <a:bodyPr/>
          <a:lstStyle/>
          <a:p>
            <a:fld id="{F59574C3-3C20-46AF-9204-6F4DEDA77E37}" type="slidenum">
              <a:rPr lang="en-US"/>
              <a:pPr/>
              <a:t>8</a:t>
            </a:fld>
            <a:endParaRPr lang="en-US"/>
          </a:p>
        </p:txBody>
      </p:sp>
    </p:spTree>
    <p:extLst>
      <p:ext uri="{BB962C8B-B14F-4D97-AF65-F5344CB8AC3E}">
        <p14:creationId xmlns:p14="http://schemas.microsoft.com/office/powerpoint/2010/main" val="17155759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Source: Eurostat website. Real GDP growth,</a:t>
            </a:r>
            <a:r>
              <a:rPr lang="en-US" baseline="0" smtClean="0"/>
              <a:t> 2001–2010 (% change compared with the previous year; average 2001–2010).</a:t>
            </a:r>
            <a:endParaRPr lang="en-US"/>
          </a:p>
        </p:txBody>
      </p:sp>
      <p:sp>
        <p:nvSpPr>
          <p:cNvPr id="4" name="Slide Number Placeholder 3"/>
          <p:cNvSpPr>
            <a:spLocks noGrp="1"/>
          </p:cNvSpPr>
          <p:nvPr>
            <p:ph type="sldNum" sz="quarter" idx="10"/>
          </p:nvPr>
        </p:nvSpPr>
        <p:spPr/>
        <p:txBody>
          <a:bodyPr/>
          <a:lstStyle/>
          <a:p>
            <a:fld id="{C56F9EFE-66E5-EA4C-AC26-3C7EAC8AFC15}" type="slidenum">
              <a:rPr lang="en-US" smtClean="0"/>
              <a:t>13</a:t>
            </a:fld>
            <a:endParaRPr lang="en-US"/>
          </a:p>
        </p:txBody>
      </p:sp>
    </p:spTree>
    <p:extLst>
      <p:ext uri="{BB962C8B-B14F-4D97-AF65-F5344CB8AC3E}">
        <p14:creationId xmlns:p14="http://schemas.microsoft.com/office/powerpoint/2010/main" val="11458840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is-IS" sz="1200" kern="1200">
                <a:solidFill>
                  <a:schemeClr val="tx1"/>
                </a:solidFill>
                <a:effectLst/>
                <a:latin typeface="+mn-lt"/>
                <a:ea typeface="+mn-ea"/>
                <a:cs typeface="+mn-cs"/>
              </a:rPr>
              <a:t>Norris, Floyd (2008). The World’s Banks Could Prove Too Big to Fail — or to Rescue, </a:t>
            </a:r>
            <a:r>
              <a:rPr lang="is-IS" sz="1200" i="1" kern="1200">
                <a:solidFill>
                  <a:schemeClr val="tx1"/>
                </a:solidFill>
                <a:effectLst/>
                <a:latin typeface="+mn-lt"/>
                <a:ea typeface="+mn-ea"/>
                <a:cs typeface="+mn-cs"/>
              </a:rPr>
              <a:t>New York Times</a:t>
            </a:r>
            <a:r>
              <a:rPr lang="is-IS" sz="1200" kern="1200">
                <a:solidFill>
                  <a:schemeClr val="tx1"/>
                </a:solidFill>
                <a:effectLst/>
                <a:latin typeface="+mn-lt"/>
                <a:ea typeface="+mn-ea"/>
                <a:cs typeface="+mn-cs"/>
              </a:rPr>
              <a:t> 10 October. His source is quoted as being Bridgewater Associates.</a:t>
            </a:r>
            <a:endParaRPr lang="en-US" sz="1200" kern="1200">
              <a:solidFill>
                <a:schemeClr val="tx1"/>
              </a:solidFill>
              <a:effectLst/>
              <a:latin typeface="+mn-lt"/>
              <a:ea typeface="+mn-ea"/>
              <a:cs typeface="+mn-cs"/>
            </a:endParaRPr>
          </a:p>
          <a:p>
            <a:endParaRPr lang="en-US"/>
          </a:p>
        </p:txBody>
      </p:sp>
      <p:sp>
        <p:nvSpPr>
          <p:cNvPr id="4" name="Slide Number Placeholder 3"/>
          <p:cNvSpPr>
            <a:spLocks noGrp="1"/>
          </p:cNvSpPr>
          <p:nvPr>
            <p:ph type="sldNum" sz="quarter" idx="10"/>
          </p:nvPr>
        </p:nvSpPr>
        <p:spPr/>
        <p:txBody>
          <a:bodyPr/>
          <a:lstStyle/>
          <a:p>
            <a:fld id="{080E43ED-42FF-9F45-A1EE-D599F5DEF45B}" type="slidenum">
              <a:rPr lang="en-US"/>
              <a:t>15</a:t>
            </a:fld>
            <a:endParaRPr lang="en-US"/>
          </a:p>
        </p:txBody>
      </p:sp>
    </p:spTree>
    <p:extLst>
      <p:ext uri="{BB962C8B-B14F-4D97-AF65-F5344CB8AC3E}">
        <p14:creationId xmlns:p14="http://schemas.microsoft.com/office/powerpoint/2010/main" val="16135309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a:t>Sources: Thorvaldur Gylfason (2011); </a:t>
            </a:r>
            <a:r>
              <a:rPr lang="en-US" baseline="0"/>
              <a:t>Union Bank of Switzerland.</a:t>
            </a:r>
            <a:endParaRPr lang="en-US"/>
          </a:p>
          <a:p>
            <a:endParaRPr lang="en-US"/>
          </a:p>
        </p:txBody>
      </p:sp>
      <p:sp>
        <p:nvSpPr>
          <p:cNvPr id="4" name="Slide Number Placeholder 3"/>
          <p:cNvSpPr>
            <a:spLocks noGrp="1"/>
          </p:cNvSpPr>
          <p:nvPr>
            <p:ph type="sldNum" sz="quarter" idx="10"/>
          </p:nvPr>
        </p:nvSpPr>
        <p:spPr/>
        <p:txBody>
          <a:bodyPr/>
          <a:lstStyle/>
          <a:p>
            <a:fld id="{F4B18091-4614-DF42-9D40-20AFA7557BA2}" type="slidenum">
              <a:t>16</a:t>
            </a:fld>
            <a:endParaRPr lang="en-US"/>
          </a:p>
        </p:txBody>
      </p:sp>
    </p:spTree>
    <p:extLst>
      <p:ext uri="{BB962C8B-B14F-4D97-AF65-F5344CB8AC3E}">
        <p14:creationId xmlns:p14="http://schemas.microsoft.com/office/powerpoint/2010/main" val="35031865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err="1" smtClean="0"/>
              <a:t>Sources</a:t>
            </a:r>
            <a:r>
              <a:rPr lang="en-US" dirty="0" smtClean="0"/>
              <a:t>: Taxpayer support for UK banks. National</a:t>
            </a:r>
            <a:r>
              <a:rPr lang="en-US" baseline="0" dirty="0" smtClean="0"/>
              <a:t> Audit Office. Accessible on the Internet. </a:t>
            </a:r>
            <a:r>
              <a:rPr lang="en-US" i="1" baseline="0" dirty="0" err="1" smtClean="0"/>
              <a:t>Berlingske</a:t>
            </a:r>
            <a:r>
              <a:rPr lang="en-US" i="1" baseline="0" dirty="0" smtClean="0"/>
              <a:t> </a:t>
            </a:r>
            <a:r>
              <a:rPr lang="en-US" i="1" baseline="0" dirty="0" err="1" smtClean="0"/>
              <a:t>Tidende</a:t>
            </a:r>
            <a:r>
              <a:rPr lang="en-US" i="1" baseline="0" dirty="0" smtClean="0"/>
              <a:t> </a:t>
            </a:r>
            <a:r>
              <a:rPr lang="en-US" baseline="0" dirty="0" smtClean="0"/>
              <a:t>12 November 2010. According to Danske Bank homepage, it received a government guarantee 6 October 2008, and a hybrid loan of 24+2 billion DKK in January 2009, and a government guarantee of a DKK 38 billion loan in June and July 2009.   </a:t>
            </a:r>
            <a:endParaRPr lang="en-US" dirty="0"/>
          </a:p>
          <a:p>
            <a:endParaRPr lang="en-US"/>
          </a:p>
        </p:txBody>
      </p:sp>
      <p:sp>
        <p:nvSpPr>
          <p:cNvPr id="4" name="Slide Number Placeholder 3"/>
          <p:cNvSpPr>
            <a:spLocks noGrp="1"/>
          </p:cNvSpPr>
          <p:nvPr>
            <p:ph type="sldNum" sz="quarter" idx="10"/>
          </p:nvPr>
        </p:nvSpPr>
        <p:spPr/>
        <p:txBody>
          <a:bodyPr/>
          <a:lstStyle/>
          <a:p>
            <a:fld id="{F4B18091-4614-DF42-9D40-20AFA7557BA2}" type="slidenum">
              <a:rPr lang="en-US"/>
              <a:t>18</a:t>
            </a:fld>
            <a:endParaRPr lang="en-US"/>
          </a:p>
        </p:txBody>
      </p:sp>
    </p:spTree>
    <p:extLst>
      <p:ext uri="{BB962C8B-B14F-4D97-AF65-F5344CB8AC3E}">
        <p14:creationId xmlns:p14="http://schemas.microsoft.com/office/powerpoint/2010/main" val="13687972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Spiegel online, 11 December 2012. Whistleblower Accusations.</a:t>
            </a:r>
          </a:p>
        </p:txBody>
      </p:sp>
      <p:sp>
        <p:nvSpPr>
          <p:cNvPr id="4" name="Slide Number Placeholder 3"/>
          <p:cNvSpPr>
            <a:spLocks noGrp="1"/>
          </p:cNvSpPr>
          <p:nvPr>
            <p:ph type="sldNum" sz="quarter" idx="10"/>
          </p:nvPr>
        </p:nvSpPr>
        <p:spPr/>
        <p:txBody>
          <a:bodyPr/>
          <a:lstStyle/>
          <a:p>
            <a:fld id="{F4B18091-4614-DF42-9D40-20AFA7557BA2}" type="slidenum">
              <a:rPr lang="en-US"/>
              <a:t>19</a:t>
            </a:fld>
            <a:endParaRPr lang="en-US"/>
          </a:p>
        </p:txBody>
      </p:sp>
    </p:spTree>
    <p:extLst>
      <p:ext uri="{BB962C8B-B14F-4D97-AF65-F5344CB8AC3E}">
        <p14:creationId xmlns:p14="http://schemas.microsoft.com/office/powerpoint/2010/main" val="42537065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is-IS"/>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s-IS"/>
              <a:t>Click to edit Master subtitle style</a:t>
            </a:r>
            <a:endParaRPr lang="en-US"/>
          </a:p>
        </p:txBody>
      </p:sp>
      <p:sp>
        <p:nvSpPr>
          <p:cNvPr id="4" name="Date Placeholder 3"/>
          <p:cNvSpPr>
            <a:spLocks noGrp="1"/>
          </p:cNvSpPr>
          <p:nvPr>
            <p:ph type="dt" sz="half" idx="10"/>
          </p:nvPr>
        </p:nvSpPr>
        <p:spPr/>
        <p:txBody>
          <a:bodyPr/>
          <a:lstStyle/>
          <a:p>
            <a:fld id="{B92940CF-5D0C-4120-916D-F436FDBE728E}" type="datetimeFigureOut">
              <a:rPr lang="is-IS"/>
              <a:pPr/>
              <a:t>11.9.2013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6F6DBA-7FB2-4D93-B2DE-0E392C47FCF7}" type="slidenum">
              <a: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s-IS"/>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is-IS"/>
              <a:t>Click to edit Master text styles</a:t>
            </a:r>
          </a:p>
          <a:p>
            <a:pPr lvl="1"/>
            <a:r>
              <a:rPr lang="is-IS"/>
              <a:t>Second level</a:t>
            </a:r>
          </a:p>
          <a:p>
            <a:pPr lvl="2"/>
            <a:r>
              <a:rPr lang="is-IS"/>
              <a:t>Third level</a:t>
            </a:r>
          </a:p>
          <a:p>
            <a:pPr lvl="3"/>
            <a:r>
              <a:rPr lang="is-IS"/>
              <a:t>Fourth level</a:t>
            </a:r>
          </a:p>
          <a:p>
            <a:pPr lvl="4"/>
            <a:r>
              <a:rPr lang="is-IS"/>
              <a:t>Fifth level</a:t>
            </a:r>
            <a:endParaRPr lang="en-US"/>
          </a:p>
        </p:txBody>
      </p:sp>
      <p:sp>
        <p:nvSpPr>
          <p:cNvPr id="4" name="Date Placeholder 3"/>
          <p:cNvSpPr>
            <a:spLocks noGrp="1"/>
          </p:cNvSpPr>
          <p:nvPr>
            <p:ph type="dt" sz="half" idx="10"/>
          </p:nvPr>
        </p:nvSpPr>
        <p:spPr/>
        <p:txBody>
          <a:bodyPr/>
          <a:lstStyle/>
          <a:p>
            <a:fld id="{B92940CF-5D0C-4120-916D-F436FDBE728E}" type="datetimeFigureOut">
              <a:rPr lang="is-IS"/>
              <a:pPr/>
              <a:t>11.9.2013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6F6DBA-7FB2-4D93-B2DE-0E392C47FCF7}" type="slidenum">
              <a: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is-IS"/>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is-IS"/>
              <a:t>Click to edit Master text styles</a:t>
            </a:r>
          </a:p>
          <a:p>
            <a:pPr lvl="1"/>
            <a:r>
              <a:rPr lang="is-IS"/>
              <a:t>Second level</a:t>
            </a:r>
          </a:p>
          <a:p>
            <a:pPr lvl="2"/>
            <a:r>
              <a:rPr lang="is-IS"/>
              <a:t>Third level</a:t>
            </a:r>
          </a:p>
          <a:p>
            <a:pPr lvl="3"/>
            <a:r>
              <a:rPr lang="is-IS"/>
              <a:t>Fourth level</a:t>
            </a:r>
          </a:p>
          <a:p>
            <a:pPr lvl="4"/>
            <a:r>
              <a:rPr lang="is-IS"/>
              <a:t>Fifth level</a:t>
            </a:r>
            <a:endParaRPr lang="en-US"/>
          </a:p>
        </p:txBody>
      </p:sp>
      <p:sp>
        <p:nvSpPr>
          <p:cNvPr id="4" name="Date Placeholder 3"/>
          <p:cNvSpPr>
            <a:spLocks noGrp="1"/>
          </p:cNvSpPr>
          <p:nvPr>
            <p:ph type="dt" sz="half" idx="10"/>
          </p:nvPr>
        </p:nvSpPr>
        <p:spPr/>
        <p:txBody>
          <a:bodyPr/>
          <a:lstStyle/>
          <a:p>
            <a:fld id="{B92940CF-5D0C-4120-916D-F436FDBE728E}" type="datetimeFigureOut">
              <a:rPr lang="is-IS"/>
              <a:pPr/>
              <a:t>11.9.2013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6F6DBA-7FB2-4D93-B2DE-0E392C47FCF7}" type="slidenum">
              <a: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is-IS"/>
              <a:t>Click to edit Master title style</a:t>
            </a:r>
            <a:endParaRPr lang="en-US"/>
          </a:p>
        </p:txBody>
      </p:sp>
      <p:sp>
        <p:nvSpPr>
          <p:cNvPr id="3" name="Chart Placeholder 2"/>
          <p:cNvSpPr>
            <a:spLocks noGrp="1"/>
          </p:cNvSpPr>
          <p:nvPr>
            <p:ph type="chart" idx="1"/>
          </p:nvPr>
        </p:nvSpPr>
        <p:spPr>
          <a:xfrm>
            <a:off x="685800" y="1981200"/>
            <a:ext cx="7772400" cy="4114800"/>
          </a:xfrm>
        </p:spPr>
        <p:txBody>
          <a:bodyPr/>
          <a:lstStyle/>
          <a:p>
            <a:endParaRPr lang="en-US"/>
          </a:p>
        </p:txBody>
      </p:sp>
      <p:sp>
        <p:nvSpPr>
          <p:cNvPr id="4" name="Date Placeholder 3"/>
          <p:cNvSpPr>
            <a:spLocks noGrp="1"/>
          </p:cNvSpPr>
          <p:nvPr>
            <p:ph type="dt" sz="half" idx="10"/>
          </p:nvPr>
        </p:nvSpPr>
        <p:spPr>
          <a:xfrm>
            <a:off x="685800" y="6248400"/>
            <a:ext cx="1905000" cy="457200"/>
          </a:xfrm>
        </p:spPr>
        <p:txBody>
          <a:bodyPr/>
          <a:lstStyle>
            <a:lvl1pPr>
              <a:defRPr/>
            </a:lvl1pPr>
          </a:lstStyle>
          <a:p>
            <a:endParaRPr lang="en-US"/>
          </a:p>
        </p:txBody>
      </p:sp>
      <p:sp>
        <p:nvSpPr>
          <p:cNvPr id="5" name="Footer Placeholder 4"/>
          <p:cNvSpPr>
            <a:spLocks noGrp="1"/>
          </p:cNvSpPr>
          <p:nvPr>
            <p:ph type="ftr" sz="quarter" idx="11"/>
          </p:nvPr>
        </p:nvSpPr>
        <p:spPr>
          <a:xfrm>
            <a:off x="3124200" y="6248400"/>
            <a:ext cx="2895600" cy="457200"/>
          </a:xfrm>
        </p:spPr>
        <p:txBody>
          <a:bodyPr/>
          <a:lstStyle>
            <a:lvl1pPr>
              <a:defRPr/>
            </a:lvl1pPr>
          </a:lstStyle>
          <a:p>
            <a:endParaRPr lang="en-US"/>
          </a:p>
        </p:txBody>
      </p:sp>
      <p:sp>
        <p:nvSpPr>
          <p:cNvPr id="6" name="Slide Number Placeholder 5"/>
          <p:cNvSpPr>
            <a:spLocks noGrp="1"/>
          </p:cNvSpPr>
          <p:nvPr>
            <p:ph type="sldNum" sz="quarter" idx="12"/>
          </p:nvPr>
        </p:nvSpPr>
        <p:spPr>
          <a:xfrm>
            <a:off x="6553200" y="6248400"/>
            <a:ext cx="1905000" cy="457200"/>
          </a:xfrm>
        </p:spPr>
        <p:txBody>
          <a:bodyPr/>
          <a:lstStyle>
            <a:lvl1pPr>
              <a:defRPr/>
            </a:lvl1pPr>
          </a:lstStyle>
          <a:p>
            <a:fld id="{488042AD-965D-4E2B-89C3-BE857AF9CF68}" type="slidenum">
              <a:rPr lang="en-US"/>
              <a:pPr/>
              <a:t>‹#›</a:t>
            </a:fld>
            <a:endParaRPr lang="en-US"/>
          </a:p>
        </p:txBody>
      </p:sp>
    </p:spTree>
    <p:extLst>
      <p:ext uri="{BB962C8B-B14F-4D97-AF65-F5344CB8AC3E}">
        <p14:creationId xmlns:p14="http://schemas.microsoft.com/office/powerpoint/2010/main" val="11687582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s-IS"/>
              <a:t>Click to edit Master title style</a:t>
            </a:r>
            <a:endParaRPr lang="en-US"/>
          </a:p>
        </p:txBody>
      </p:sp>
      <p:sp>
        <p:nvSpPr>
          <p:cNvPr id="3" name="Content Placeholder 2"/>
          <p:cNvSpPr>
            <a:spLocks noGrp="1"/>
          </p:cNvSpPr>
          <p:nvPr>
            <p:ph idx="1"/>
          </p:nvPr>
        </p:nvSpPr>
        <p:spPr/>
        <p:txBody>
          <a:bodyPr/>
          <a:lstStyle/>
          <a:p>
            <a:pPr lvl="0"/>
            <a:r>
              <a:rPr lang="is-IS"/>
              <a:t>Click to edit Master text styles</a:t>
            </a:r>
          </a:p>
          <a:p>
            <a:pPr lvl="1"/>
            <a:r>
              <a:rPr lang="is-IS"/>
              <a:t>Second level</a:t>
            </a:r>
          </a:p>
          <a:p>
            <a:pPr lvl="2"/>
            <a:r>
              <a:rPr lang="is-IS"/>
              <a:t>Third level</a:t>
            </a:r>
          </a:p>
          <a:p>
            <a:pPr lvl="3"/>
            <a:r>
              <a:rPr lang="is-IS"/>
              <a:t>Fourth level</a:t>
            </a:r>
          </a:p>
          <a:p>
            <a:pPr lvl="4"/>
            <a:r>
              <a:rPr lang="is-IS"/>
              <a:t>Fifth level</a:t>
            </a:r>
            <a:endParaRPr lang="en-US"/>
          </a:p>
        </p:txBody>
      </p:sp>
      <p:sp>
        <p:nvSpPr>
          <p:cNvPr id="4" name="Date Placeholder 3"/>
          <p:cNvSpPr>
            <a:spLocks noGrp="1"/>
          </p:cNvSpPr>
          <p:nvPr>
            <p:ph type="dt" sz="half" idx="10"/>
          </p:nvPr>
        </p:nvSpPr>
        <p:spPr/>
        <p:txBody>
          <a:bodyPr/>
          <a:lstStyle/>
          <a:p>
            <a:fld id="{B92940CF-5D0C-4120-916D-F436FDBE728E}" type="datetimeFigureOut">
              <a:rPr lang="is-IS"/>
              <a:pPr/>
              <a:t>11.9.2013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6F6DBA-7FB2-4D93-B2DE-0E392C47FCF7}" type="slidenum">
              <a: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is-IS"/>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s-IS"/>
              <a:t>Click to edit Master text styles</a:t>
            </a:r>
          </a:p>
        </p:txBody>
      </p:sp>
      <p:sp>
        <p:nvSpPr>
          <p:cNvPr id="4" name="Date Placeholder 3"/>
          <p:cNvSpPr>
            <a:spLocks noGrp="1"/>
          </p:cNvSpPr>
          <p:nvPr>
            <p:ph type="dt" sz="half" idx="10"/>
          </p:nvPr>
        </p:nvSpPr>
        <p:spPr/>
        <p:txBody>
          <a:bodyPr/>
          <a:lstStyle/>
          <a:p>
            <a:fld id="{B92940CF-5D0C-4120-916D-F436FDBE728E}" type="datetimeFigureOut">
              <a:rPr lang="is-IS"/>
              <a:pPr/>
              <a:t>11.9.2013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6F6DBA-7FB2-4D93-B2DE-0E392C47FCF7}" type="slidenum">
              <a: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s-IS"/>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s-IS"/>
              <a:t>Click to edit Master text styles</a:t>
            </a:r>
          </a:p>
          <a:p>
            <a:pPr lvl="1"/>
            <a:r>
              <a:rPr lang="is-IS"/>
              <a:t>Second level</a:t>
            </a:r>
          </a:p>
          <a:p>
            <a:pPr lvl="2"/>
            <a:r>
              <a:rPr lang="is-IS"/>
              <a:t>Third level</a:t>
            </a:r>
          </a:p>
          <a:p>
            <a:pPr lvl="3"/>
            <a:r>
              <a:rPr lang="is-IS"/>
              <a:t>Fourth level</a:t>
            </a:r>
          </a:p>
          <a:p>
            <a:pPr lvl="4"/>
            <a:r>
              <a:rPr lang="is-IS"/>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s-IS"/>
              <a:t>Click to edit Master text styles</a:t>
            </a:r>
          </a:p>
          <a:p>
            <a:pPr lvl="1"/>
            <a:r>
              <a:rPr lang="is-IS"/>
              <a:t>Second level</a:t>
            </a:r>
          </a:p>
          <a:p>
            <a:pPr lvl="2"/>
            <a:r>
              <a:rPr lang="is-IS"/>
              <a:t>Third level</a:t>
            </a:r>
          </a:p>
          <a:p>
            <a:pPr lvl="3"/>
            <a:r>
              <a:rPr lang="is-IS"/>
              <a:t>Fourth level</a:t>
            </a:r>
          </a:p>
          <a:p>
            <a:pPr lvl="4"/>
            <a:r>
              <a:rPr lang="is-IS"/>
              <a:t>Fifth level</a:t>
            </a:r>
            <a:endParaRPr lang="en-US"/>
          </a:p>
        </p:txBody>
      </p:sp>
      <p:sp>
        <p:nvSpPr>
          <p:cNvPr id="5" name="Date Placeholder 4"/>
          <p:cNvSpPr>
            <a:spLocks noGrp="1"/>
          </p:cNvSpPr>
          <p:nvPr>
            <p:ph type="dt" sz="half" idx="10"/>
          </p:nvPr>
        </p:nvSpPr>
        <p:spPr/>
        <p:txBody>
          <a:bodyPr/>
          <a:lstStyle/>
          <a:p>
            <a:fld id="{B92940CF-5D0C-4120-916D-F436FDBE728E}" type="datetimeFigureOut">
              <a:rPr lang="is-IS"/>
              <a:pPr/>
              <a:t>11.9.2013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6F6DBA-7FB2-4D93-B2DE-0E392C47FCF7}" type="slidenum">
              <a: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is-IS"/>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s-I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s-IS"/>
              <a:t>Click to edit Master text styles</a:t>
            </a:r>
          </a:p>
          <a:p>
            <a:pPr lvl="1"/>
            <a:r>
              <a:rPr lang="is-IS"/>
              <a:t>Second level</a:t>
            </a:r>
          </a:p>
          <a:p>
            <a:pPr lvl="2"/>
            <a:r>
              <a:rPr lang="is-IS"/>
              <a:t>Third level</a:t>
            </a:r>
          </a:p>
          <a:p>
            <a:pPr lvl="3"/>
            <a:r>
              <a:rPr lang="is-IS"/>
              <a:t>Fourth level</a:t>
            </a:r>
          </a:p>
          <a:p>
            <a:pPr lvl="4"/>
            <a:r>
              <a:rPr lang="is-IS"/>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s-I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s-IS"/>
              <a:t>Click to edit Master text styles</a:t>
            </a:r>
          </a:p>
          <a:p>
            <a:pPr lvl="1"/>
            <a:r>
              <a:rPr lang="is-IS"/>
              <a:t>Second level</a:t>
            </a:r>
          </a:p>
          <a:p>
            <a:pPr lvl="2"/>
            <a:r>
              <a:rPr lang="is-IS"/>
              <a:t>Third level</a:t>
            </a:r>
          </a:p>
          <a:p>
            <a:pPr lvl="3"/>
            <a:r>
              <a:rPr lang="is-IS"/>
              <a:t>Fourth level</a:t>
            </a:r>
          </a:p>
          <a:p>
            <a:pPr lvl="4"/>
            <a:r>
              <a:rPr lang="is-IS"/>
              <a:t>Fifth level</a:t>
            </a:r>
            <a:endParaRPr lang="en-US"/>
          </a:p>
        </p:txBody>
      </p:sp>
      <p:sp>
        <p:nvSpPr>
          <p:cNvPr id="7" name="Date Placeholder 6"/>
          <p:cNvSpPr>
            <a:spLocks noGrp="1"/>
          </p:cNvSpPr>
          <p:nvPr>
            <p:ph type="dt" sz="half" idx="10"/>
          </p:nvPr>
        </p:nvSpPr>
        <p:spPr/>
        <p:txBody>
          <a:bodyPr/>
          <a:lstStyle/>
          <a:p>
            <a:fld id="{B92940CF-5D0C-4120-916D-F436FDBE728E}" type="datetimeFigureOut">
              <a:rPr lang="is-IS"/>
              <a:pPr/>
              <a:t>11.9.2013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B6F6DBA-7FB2-4D93-B2DE-0E392C47FCF7}" type="slidenum">
              <a: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s-IS"/>
              <a:t>Click to edit Master title style</a:t>
            </a:r>
            <a:endParaRPr lang="en-US"/>
          </a:p>
        </p:txBody>
      </p:sp>
      <p:sp>
        <p:nvSpPr>
          <p:cNvPr id="3" name="Date Placeholder 2"/>
          <p:cNvSpPr>
            <a:spLocks noGrp="1"/>
          </p:cNvSpPr>
          <p:nvPr>
            <p:ph type="dt" sz="half" idx="10"/>
          </p:nvPr>
        </p:nvSpPr>
        <p:spPr/>
        <p:txBody>
          <a:bodyPr/>
          <a:lstStyle/>
          <a:p>
            <a:fld id="{B92940CF-5D0C-4120-916D-F436FDBE728E}" type="datetimeFigureOut">
              <a:rPr lang="is-IS"/>
              <a:pPr/>
              <a:t>11.9.2013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B6F6DBA-7FB2-4D93-B2DE-0E392C47FCF7}" type="slidenum">
              <a: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92940CF-5D0C-4120-916D-F436FDBE728E}" type="datetimeFigureOut">
              <a:rPr lang="is-IS"/>
              <a:pPr/>
              <a:t>11.9.2013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B6F6DBA-7FB2-4D93-B2DE-0E392C47FCF7}" type="slidenum">
              <a: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is-IS"/>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s-IS"/>
              <a:t>Click to edit Master text styles</a:t>
            </a:r>
          </a:p>
          <a:p>
            <a:pPr lvl="1"/>
            <a:r>
              <a:rPr lang="is-IS"/>
              <a:t>Second level</a:t>
            </a:r>
          </a:p>
          <a:p>
            <a:pPr lvl="2"/>
            <a:r>
              <a:rPr lang="is-IS"/>
              <a:t>Third level</a:t>
            </a:r>
          </a:p>
          <a:p>
            <a:pPr lvl="3"/>
            <a:r>
              <a:rPr lang="is-IS"/>
              <a:t>Fourth level</a:t>
            </a:r>
          </a:p>
          <a:p>
            <a:pPr lvl="4"/>
            <a:r>
              <a:rPr lang="is-IS"/>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s-IS"/>
              <a:t>Click to edit Master text styles</a:t>
            </a:r>
          </a:p>
        </p:txBody>
      </p:sp>
      <p:sp>
        <p:nvSpPr>
          <p:cNvPr id="5" name="Date Placeholder 4"/>
          <p:cNvSpPr>
            <a:spLocks noGrp="1"/>
          </p:cNvSpPr>
          <p:nvPr>
            <p:ph type="dt" sz="half" idx="10"/>
          </p:nvPr>
        </p:nvSpPr>
        <p:spPr/>
        <p:txBody>
          <a:bodyPr/>
          <a:lstStyle/>
          <a:p>
            <a:fld id="{B92940CF-5D0C-4120-916D-F436FDBE728E}" type="datetimeFigureOut">
              <a:rPr lang="is-IS"/>
              <a:pPr/>
              <a:t>11.9.2013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6F6DBA-7FB2-4D93-B2DE-0E392C47FCF7}" type="slidenum">
              <a: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is-IS"/>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s-IS"/>
              <a:t>Click to edit Master text styles</a:t>
            </a:r>
          </a:p>
        </p:txBody>
      </p:sp>
      <p:sp>
        <p:nvSpPr>
          <p:cNvPr id="5" name="Date Placeholder 4"/>
          <p:cNvSpPr>
            <a:spLocks noGrp="1"/>
          </p:cNvSpPr>
          <p:nvPr>
            <p:ph type="dt" sz="half" idx="10"/>
          </p:nvPr>
        </p:nvSpPr>
        <p:spPr/>
        <p:txBody>
          <a:bodyPr/>
          <a:lstStyle/>
          <a:p>
            <a:fld id="{B92940CF-5D0C-4120-916D-F436FDBE728E}" type="datetimeFigureOut">
              <a:rPr lang="is-IS"/>
              <a:pPr/>
              <a:t>11.9.2013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6F6DBA-7FB2-4D93-B2DE-0E392C47FCF7}" type="slidenum">
              <a: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s-IS"/>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s-IS"/>
              <a:t>Click to edit Master text styles</a:t>
            </a:r>
          </a:p>
          <a:p>
            <a:pPr lvl="1"/>
            <a:r>
              <a:rPr lang="is-IS"/>
              <a:t>Second level</a:t>
            </a:r>
          </a:p>
          <a:p>
            <a:pPr lvl="2"/>
            <a:r>
              <a:rPr lang="is-IS"/>
              <a:t>Third level</a:t>
            </a:r>
          </a:p>
          <a:p>
            <a:pPr lvl="3"/>
            <a:r>
              <a:rPr lang="is-IS"/>
              <a:t>Fourth level</a:t>
            </a:r>
          </a:p>
          <a:p>
            <a:pPr lvl="4"/>
            <a:r>
              <a:rPr lang="is-IS"/>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92940CF-5D0C-4120-916D-F436FDBE728E}" type="datetimeFigureOut">
              <a:rPr lang="is-IS"/>
              <a:pPr/>
              <a:t>11.9.2013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B6F6DBA-7FB2-4D93-B2DE-0E392C47FCF7}" type="slidenum">
              <a: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chart" Target="../charts/char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chart" Target="../charts/char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chart" Target="../charts/char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chart" Target="../charts/chart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chart" Target="../charts/chart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chart" Target="../charts/chart1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chart" Target="../charts/chart1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chart" Target="../charts/chart1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chart" Target="../charts/chart1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chart" Target="../charts/chart1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chart" Target="../charts/chart1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chart" Target="../charts/char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9.xml"/><Relationship Id="rId3" Type="http://schemas.openxmlformats.org/officeDocument/2006/relationships/chart" Target="../charts/chart1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1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chart" Target="../charts/chart18.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chart" Target="../charts/char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chart" Target="../charts/char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chart" Target="../charts/char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85800" y="2906889"/>
            <a:ext cx="7772400" cy="2060222"/>
          </a:xfrm>
        </p:spPr>
        <p:txBody>
          <a:bodyPr>
            <a:normAutofit fontScale="90000"/>
          </a:bodyPr>
          <a:lstStyle/>
          <a:p>
            <a:r>
              <a:rPr lang="is-IS" altLang="ja-JP" sz="4000" dirty="0">
                <a:ea typeface="ヒラギノ角ゴ Pro W3" charset="-128"/>
                <a:cs typeface="ヒラギノ角ゴ Pro W3" charset="-128"/>
              </a:rPr>
              <a:t>Europe, Iceland and the Four Freedoms</a:t>
            </a:r>
            <a:br>
              <a:rPr lang="is-IS" altLang="ja-JP" sz="4000" dirty="0">
                <a:ea typeface="ヒラギノ角ゴ Pro W3" charset="-128"/>
                <a:cs typeface="ヒラギノ角ゴ Pro W3" charset="-128"/>
              </a:rPr>
            </a:br>
            <a:r>
              <a:rPr lang="is-IS" altLang="ja-JP" sz="3100" dirty="0">
                <a:ea typeface="ヒラギノ角ゴ Pro W3" charset="-128"/>
                <a:cs typeface="ヒラギノ角ゴ Pro W3" charset="-128"/>
              </a:rPr>
              <a:t>Reflections after the 2008 Financial Crisis</a:t>
            </a:r>
            <a:r>
              <a:rPr lang="is-IS" altLang="ja-JP" dirty="0">
                <a:ea typeface="ヒラギノ角ゴ Pro W3" charset="-128"/>
                <a:cs typeface="ヒラギノ角ゴ Pro W3" charset="-128"/>
              </a:rPr>
              <a:t/>
            </a:r>
            <a:br>
              <a:rPr lang="is-IS" altLang="ja-JP" dirty="0">
                <a:ea typeface="ヒラギノ角ゴ Pro W3" charset="-128"/>
                <a:cs typeface="ヒラギノ角ゴ Pro W3" charset="-128"/>
              </a:rPr>
            </a:br>
            <a:endParaRPr lang="is-IS" dirty="0"/>
          </a:p>
        </p:txBody>
      </p:sp>
      <p:sp>
        <p:nvSpPr>
          <p:cNvPr id="2051" name="Rectangle 3"/>
          <p:cNvSpPr>
            <a:spLocks noGrp="1" noChangeArrowheads="1"/>
          </p:cNvSpPr>
          <p:nvPr>
            <p:ph type="subTitle" idx="1"/>
          </p:nvPr>
        </p:nvSpPr>
        <p:spPr>
          <a:xfrm>
            <a:off x="1371600" y="4699000"/>
            <a:ext cx="6400800" cy="1382889"/>
          </a:xfrm>
        </p:spPr>
        <p:txBody>
          <a:bodyPr>
            <a:normAutofit/>
          </a:bodyPr>
          <a:lstStyle/>
          <a:p>
            <a:r>
              <a:rPr lang="is-IS" sz="2400" dirty="0" smtClean="0"/>
              <a:t>Professor Hannes H. Gissurarson</a:t>
            </a:r>
            <a:endParaRPr lang="is-IS" sz="2400" dirty="0"/>
          </a:p>
          <a:p>
            <a:r>
              <a:rPr lang="is-IS" sz="2400" dirty="0" smtClean="0"/>
              <a:t>Vilnius 12 September 2013</a:t>
            </a:r>
            <a:endParaRPr lang="is-IS" sz="2400" dirty="0"/>
          </a:p>
        </p:txBody>
      </p:sp>
      <p:pic>
        <p:nvPicPr>
          <p:cNvPr id="3" name="Picture 2" descr="HI_Logo_positiv_ENG_horiz.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704" y="805091"/>
            <a:ext cx="6962687" cy="2101798"/>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Causes of Financial Crisis (1)</a:t>
            </a:r>
          </a:p>
        </p:txBody>
      </p:sp>
      <p:sp>
        <p:nvSpPr>
          <p:cNvPr id="3" name="Content Placeholder 2"/>
          <p:cNvSpPr>
            <a:spLocks noGrp="1"/>
          </p:cNvSpPr>
          <p:nvPr>
            <p:ph idx="1"/>
          </p:nvPr>
        </p:nvSpPr>
        <p:spPr/>
        <p:txBody>
          <a:bodyPr/>
          <a:lstStyle/>
          <a:p>
            <a:r>
              <a:rPr lang="en-US"/>
              <a:t>Capitalism not “depression-proof” (</a:t>
            </a:r>
            <a:r>
              <a:rPr lang="en-US" i="1"/>
              <a:t>pace</a:t>
            </a:r>
            <a:r>
              <a:rPr lang="en-US"/>
              <a:t> Friedman); subject to economic fluctuations</a:t>
            </a:r>
          </a:p>
          <a:p>
            <a:r>
              <a:rPr lang="en-US"/>
              <a:t>However, more stable, on the whole, than the political environment</a:t>
            </a:r>
          </a:p>
          <a:p>
            <a:r>
              <a:rPr lang="en-US"/>
              <a:t>Government made it worse: subprime loans in US; misguided monetary policy after 2002</a:t>
            </a:r>
          </a:p>
          <a:p>
            <a:r>
              <a:rPr lang="en-US"/>
              <a:t>Basel rules: risk harmonised; government bonds and real estate regarded as not risky </a:t>
            </a:r>
          </a:p>
        </p:txBody>
      </p:sp>
    </p:spTree>
    <p:extLst>
      <p:ext uri="{BB962C8B-B14F-4D97-AF65-F5344CB8AC3E}">
        <p14:creationId xmlns:p14="http://schemas.microsoft.com/office/powerpoint/2010/main" val="2406022305"/>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Causes of Financial Crisis (2)</a:t>
            </a:r>
          </a:p>
        </p:txBody>
      </p:sp>
      <p:sp>
        <p:nvSpPr>
          <p:cNvPr id="3" name="Content Placeholder 2"/>
          <p:cNvSpPr>
            <a:spLocks noGrp="1"/>
          </p:cNvSpPr>
          <p:nvPr>
            <p:ph idx="1"/>
          </p:nvPr>
        </p:nvSpPr>
        <p:spPr/>
        <p:txBody>
          <a:bodyPr/>
          <a:lstStyle/>
          <a:p>
            <a:r>
              <a:rPr lang="en-US"/>
              <a:t>Main cause: moral hazard of “Too Big to Fail”</a:t>
            </a:r>
          </a:p>
          <a:p>
            <a:r>
              <a:rPr lang="en-US"/>
              <a:t>In prosperity, bankers pocket the gain; in adversity, they pass the bill on to taxpayers</a:t>
            </a:r>
          </a:p>
          <a:p>
            <a:r>
              <a:rPr lang="en-US"/>
              <a:t>Recklessness systematic, rather than special to bankers</a:t>
            </a:r>
          </a:p>
          <a:p>
            <a:r>
              <a:rPr lang="en-US"/>
              <a:t>Moreover: new financial techniques were supposed to spread risk, but instead obscured it</a:t>
            </a:r>
          </a:p>
        </p:txBody>
      </p:sp>
    </p:spTree>
    <p:extLst>
      <p:ext uri="{BB962C8B-B14F-4D97-AF65-F5344CB8AC3E}">
        <p14:creationId xmlns:p14="http://schemas.microsoft.com/office/powerpoint/2010/main" val="2653906587"/>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Moral Hazard of Banking</a:t>
            </a:r>
          </a:p>
        </p:txBody>
      </p:sp>
      <p:pic>
        <p:nvPicPr>
          <p:cNvPr id="4" name="Content Placeholder 3" descr="fannie-freddie.jpg"/>
          <p:cNvPicPr>
            <a:picLocks noGrp="1" noChangeAspect="1"/>
          </p:cNvPicPr>
          <p:nvPr>
            <p:ph idx="1"/>
          </p:nvPr>
        </p:nvPicPr>
        <p:blipFill>
          <a:blip r:embed="rId2">
            <a:extLst>
              <a:ext uri="{28A0092B-C50C-407E-A947-70E740481C1C}">
                <a14:useLocalDpi xmlns:a14="http://schemas.microsoft.com/office/drawing/2010/main" val="0"/>
              </a:ext>
            </a:extLst>
          </a:blip>
          <a:srcRect l="-13277" r="-13277"/>
          <a:stretch>
            <a:fillRect/>
          </a:stretch>
        </p:blipFill>
        <p:spPr/>
      </p:pic>
    </p:spTree>
    <p:extLst>
      <p:ext uri="{BB962C8B-B14F-4D97-AF65-F5344CB8AC3E}">
        <p14:creationId xmlns:p14="http://schemas.microsoft.com/office/powerpoint/2010/main" val="3071299025"/>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Seven EU Countries Hit Harder</a:t>
            </a:r>
            <a:endParaRPr lang="en-US"/>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226045086"/>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35450154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graphicEl>
                                              <a:chart seriesIdx="-3" categoryIdx="-3" bldStep="gridLegend"/>
                                            </p:graphicEl>
                                          </p:spTgt>
                                        </p:tgtEl>
                                        <p:attrNameLst>
                                          <p:attrName>style.visibility</p:attrName>
                                        </p:attrNameLst>
                                      </p:cBhvr>
                                      <p:to>
                                        <p:strVal val="visible"/>
                                      </p:to>
                                    </p:set>
                                    <p:animEffect transition="in" filter="wipe(left)">
                                      <p:cBhvr>
                                        <p:cTn id="7" dur="500"/>
                                        <p:tgtEl>
                                          <p:spTgt spid="4">
                                            <p:graphicEl>
                                              <a:chart seriesIdx="-3" categoryIdx="-3" bldStep="gridLegend"/>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graphicEl>
                                              <a:chart seriesIdx="0" categoryIdx="0" bldStep="ptInSeries"/>
                                            </p:graphicEl>
                                          </p:spTgt>
                                        </p:tgtEl>
                                        <p:attrNameLst>
                                          <p:attrName>style.visibility</p:attrName>
                                        </p:attrNameLst>
                                      </p:cBhvr>
                                      <p:to>
                                        <p:strVal val="visible"/>
                                      </p:to>
                                    </p:set>
                                    <p:animEffect transition="in" filter="wipe(left)">
                                      <p:cBhvr>
                                        <p:cTn id="12" dur="500"/>
                                        <p:tgtEl>
                                          <p:spTgt spid="4">
                                            <p:graphicEl>
                                              <a:chart seriesIdx="0" categoryIdx="0" bldStep="ptInSeries"/>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graphicEl>
                                              <a:chart seriesIdx="0" categoryIdx="1" bldStep="ptInSeries"/>
                                            </p:graphicEl>
                                          </p:spTgt>
                                        </p:tgtEl>
                                        <p:attrNameLst>
                                          <p:attrName>style.visibility</p:attrName>
                                        </p:attrNameLst>
                                      </p:cBhvr>
                                      <p:to>
                                        <p:strVal val="visible"/>
                                      </p:to>
                                    </p:set>
                                    <p:animEffect transition="in" filter="wipe(left)">
                                      <p:cBhvr>
                                        <p:cTn id="17" dur="500"/>
                                        <p:tgtEl>
                                          <p:spTgt spid="4">
                                            <p:graphicEl>
                                              <a:chart seriesIdx="0" categoryIdx="1" bldStep="ptInSeries"/>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
                                            <p:graphicEl>
                                              <a:chart seriesIdx="0" categoryIdx="2" bldStep="ptInSeries"/>
                                            </p:graphicEl>
                                          </p:spTgt>
                                        </p:tgtEl>
                                        <p:attrNameLst>
                                          <p:attrName>style.visibility</p:attrName>
                                        </p:attrNameLst>
                                      </p:cBhvr>
                                      <p:to>
                                        <p:strVal val="visible"/>
                                      </p:to>
                                    </p:set>
                                    <p:animEffect transition="in" filter="wipe(left)">
                                      <p:cBhvr>
                                        <p:cTn id="22" dur="500"/>
                                        <p:tgtEl>
                                          <p:spTgt spid="4">
                                            <p:graphicEl>
                                              <a:chart seriesIdx="0" categoryIdx="2" bldStep="ptInSeries"/>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4">
                                            <p:graphicEl>
                                              <a:chart seriesIdx="0" categoryIdx="3" bldStep="ptInSeries"/>
                                            </p:graphicEl>
                                          </p:spTgt>
                                        </p:tgtEl>
                                        <p:attrNameLst>
                                          <p:attrName>style.visibility</p:attrName>
                                        </p:attrNameLst>
                                      </p:cBhvr>
                                      <p:to>
                                        <p:strVal val="visible"/>
                                      </p:to>
                                    </p:set>
                                    <p:animEffect transition="in" filter="wipe(left)">
                                      <p:cBhvr>
                                        <p:cTn id="27" dur="500"/>
                                        <p:tgtEl>
                                          <p:spTgt spid="4">
                                            <p:graphicEl>
                                              <a:chart seriesIdx="0" categoryIdx="3" bldStep="ptInSeries"/>
                                            </p:graphic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4">
                                            <p:graphicEl>
                                              <a:chart seriesIdx="0" categoryIdx="4" bldStep="ptInSeries"/>
                                            </p:graphicEl>
                                          </p:spTgt>
                                        </p:tgtEl>
                                        <p:attrNameLst>
                                          <p:attrName>style.visibility</p:attrName>
                                        </p:attrNameLst>
                                      </p:cBhvr>
                                      <p:to>
                                        <p:strVal val="visible"/>
                                      </p:to>
                                    </p:set>
                                    <p:animEffect transition="in" filter="wipe(left)">
                                      <p:cBhvr>
                                        <p:cTn id="32" dur="500"/>
                                        <p:tgtEl>
                                          <p:spTgt spid="4">
                                            <p:graphicEl>
                                              <a:chart seriesIdx="0" categoryIdx="4" bldStep="ptInSeries"/>
                                            </p:graphic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4">
                                            <p:graphicEl>
                                              <a:chart seriesIdx="0" categoryIdx="5" bldStep="ptInSeries"/>
                                            </p:graphicEl>
                                          </p:spTgt>
                                        </p:tgtEl>
                                        <p:attrNameLst>
                                          <p:attrName>style.visibility</p:attrName>
                                        </p:attrNameLst>
                                      </p:cBhvr>
                                      <p:to>
                                        <p:strVal val="visible"/>
                                      </p:to>
                                    </p:set>
                                    <p:animEffect transition="in" filter="wipe(left)">
                                      <p:cBhvr>
                                        <p:cTn id="37" dur="500"/>
                                        <p:tgtEl>
                                          <p:spTgt spid="4">
                                            <p:graphicEl>
                                              <a:chart seriesIdx="0" categoryIdx="5" bldStep="ptInSeries"/>
                                            </p:graphic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4">
                                            <p:graphicEl>
                                              <a:chart seriesIdx="0" categoryIdx="6" bldStep="ptInSeries"/>
                                            </p:graphicEl>
                                          </p:spTgt>
                                        </p:tgtEl>
                                        <p:attrNameLst>
                                          <p:attrName>style.visibility</p:attrName>
                                        </p:attrNameLst>
                                      </p:cBhvr>
                                      <p:to>
                                        <p:strVal val="visible"/>
                                      </p:to>
                                    </p:set>
                                    <p:animEffect transition="in" filter="wipe(left)">
                                      <p:cBhvr>
                                        <p:cTn id="42" dur="500"/>
                                        <p:tgtEl>
                                          <p:spTgt spid="4">
                                            <p:graphicEl>
                                              <a:chart seriesIdx="0" categoryIdx="6" bldStep="ptInSeries"/>
                                            </p:graphic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4">
                                            <p:graphicEl>
                                              <a:chart seriesIdx="0" categoryIdx="7" bldStep="ptInSeries"/>
                                            </p:graphicEl>
                                          </p:spTgt>
                                        </p:tgtEl>
                                        <p:attrNameLst>
                                          <p:attrName>style.visibility</p:attrName>
                                        </p:attrNameLst>
                                      </p:cBhvr>
                                      <p:to>
                                        <p:strVal val="visible"/>
                                      </p:to>
                                    </p:set>
                                    <p:animEffect transition="in" filter="wipe(left)">
                                      <p:cBhvr>
                                        <p:cTn id="47" dur="500"/>
                                        <p:tgtEl>
                                          <p:spTgt spid="4">
                                            <p:graphicEl>
                                              <a:chart seriesIdx="0" categoryIdx="7" bldStep="ptInSeries"/>
                                            </p:graphic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4">
                                            <p:graphicEl>
                                              <a:chart seriesIdx="0" categoryIdx="8" bldStep="ptInSeries"/>
                                            </p:graphicEl>
                                          </p:spTgt>
                                        </p:tgtEl>
                                        <p:attrNameLst>
                                          <p:attrName>style.visibility</p:attrName>
                                        </p:attrNameLst>
                                      </p:cBhvr>
                                      <p:to>
                                        <p:strVal val="visible"/>
                                      </p:to>
                                    </p:set>
                                    <p:animEffect transition="in" filter="wipe(left)">
                                      <p:cBhvr>
                                        <p:cTn id="52" dur="500"/>
                                        <p:tgtEl>
                                          <p:spTgt spid="4">
                                            <p:graphicEl>
                                              <a:chart seriesIdx="0" categoryIdx="8" bldStep="ptIn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uiExpand="1">
        <p:bldSub>
          <a:bldChart bld="seriesEl"/>
        </p:bldSub>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Three fallacious explanations</a:t>
            </a:r>
          </a:p>
        </p:txBody>
      </p:sp>
      <p:sp>
        <p:nvSpPr>
          <p:cNvPr id="5" name="Text Placeholder 4"/>
          <p:cNvSpPr>
            <a:spLocks noGrp="1"/>
          </p:cNvSpPr>
          <p:nvPr>
            <p:ph type="body" idx="1"/>
          </p:nvPr>
        </p:nvSpPr>
        <p:spPr/>
        <p:txBody>
          <a:bodyPr/>
          <a:lstStyle/>
          <a:p>
            <a:r>
              <a:rPr lang="en-US"/>
              <a:t>Section 3</a:t>
            </a:r>
          </a:p>
        </p:txBody>
      </p:sp>
    </p:spTree>
    <p:extLst>
      <p:ext uri="{BB962C8B-B14F-4D97-AF65-F5344CB8AC3E}">
        <p14:creationId xmlns:p14="http://schemas.microsoft.com/office/powerpoint/2010/main" val="1457507820"/>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No more “Oversized” than others</a:t>
            </a:r>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3850477273"/>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19074648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graphicEl>
                                              <a:chart seriesIdx="-3" categoryIdx="-3" bldStep="gridLegend"/>
                                            </p:graphicEl>
                                          </p:spTgt>
                                        </p:tgtEl>
                                        <p:attrNameLst>
                                          <p:attrName>style.visibility</p:attrName>
                                        </p:attrNameLst>
                                      </p:cBhvr>
                                      <p:to>
                                        <p:strVal val="visible"/>
                                      </p:to>
                                    </p:set>
                                    <p:animEffect transition="in" filter="wipe(left)">
                                      <p:cBhvr>
                                        <p:cTn id="7" dur="500"/>
                                        <p:tgtEl>
                                          <p:spTgt spid="8">
                                            <p:graphicEl>
                                              <a:chart seriesIdx="-3" categoryIdx="-3" bldStep="gridLegend"/>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
                                            <p:graphicEl>
                                              <a:chart seriesIdx="0" categoryIdx="0" bldStep="ptInSeries"/>
                                            </p:graphicEl>
                                          </p:spTgt>
                                        </p:tgtEl>
                                        <p:attrNameLst>
                                          <p:attrName>style.visibility</p:attrName>
                                        </p:attrNameLst>
                                      </p:cBhvr>
                                      <p:to>
                                        <p:strVal val="visible"/>
                                      </p:to>
                                    </p:set>
                                    <p:animEffect transition="in" filter="wipe(left)">
                                      <p:cBhvr>
                                        <p:cTn id="12" dur="500"/>
                                        <p:tgtEl>
                                          <p:spTgt spid="8">
                                            <p:graphicEl>
                                              <a:chart seriesIdx="0" categoryIdx="0" bldStep="ptInSeries"/>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8">
                                            <p:graphicEl>
                                              <a:chart seriesIdx="0" categoryIdx="1" bldStep="ptInSeries"/>
                                            </p:graphicEl>
                                          </p:spTgt>
                                        </p:tgtEl>
                                        <p:attrNameLst>
                                          <p:attrName>style.visibility</p:attrName>
                                        </p:attrNameLst>
                                      </p:cBhvr>
                                      <p:to>
                                        <p:strVal val="visible"/>
                                      </p:to>
                                    </p:set>
                                    <p:animEffect transition="in" filter="wipe(left)">
                                      <p:cBhvr>
                                        <p:cTn id="17" dur="500"/>
                                        <p:tgtEl>
                                          <p:spTgt spid="8">
                                            <p:graphicEl>
                                              <a:chart seriesIdx="0" categoryIdx="1" bldStep="ptInSeries"/>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8">
                                            <p:graphicEl>
                                              <a:chart seriesIdx="0" categoryIdx="2" bldStep="ptInSeries"/>
                                            </p:graphicEl>
                                          </p:spTgt>
                                        </p:tgtEl>
                                        <p:attrNameLst>
                                          <p:attrName>style.visibility</p:attrName>
                                        </p:attrNameLst>
                                      </p:cBhvr>
                                      <p:to>
                                        <p:strVal val="visible"/>
                                      </p:to>
                                    </p:set>
                                    <p:animEffect transition="in" filter="wipe(left)">
                                      <p:cBhvr>
                                        <p:cTn id="22" dur="500"/>
                                        <p:tgtEl>
                                          <p:spTgt spid="8">
                                            <p:graphicEl>
                                              <a:chart seriesIdx="0" categoryIdx="2" bldStep="ptInSeries"/>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8">
                                            <p:graphicEl>
                                              <a:chart seriesIdx="0" categoryIdx="3" bldStep="ptInSeries"/>
                                            </p:graphicEl>
                                          </p:spTgt>
                                        </p:tgtEl>
                                        <p:attrNameLst>
                                          <p:attrName>style.visibility</p:attrName>
                                        </p:attrNameLst>
                                      </p:cBhvr>
                                      <p:to>
                                        <p:strVal val="visible"/>
                                      </p:to>
                                    </p:set>
                                    <p:animEffect transition="in" filter="wipe(left)">
                                      <p:cBhvr>
                                        <p:cTn id="27" dur="500"/>
                                        <p:tgtEl>
                                          <p:spTgt spid="8">
                                            <p:graphicEl>
                                              <a:chart seriesIdx="0" categoryIdx="3" bldStep="ptIn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Sub>
          <a:bldChart bld="seriesEl"/>
        </p:bldSub>
      </p:bldGraphic>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Size of Banking Sector, 1992–2007</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831657098"/>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06096204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graphicEl>
                                              <a:chart seriesIdx="-3" categoryIdx="-3" bldStep="gridLegend"/>
                                            </p:graphicEl>
                                          </p:spTgt>
                                        </p:tgtEl>
                                        <p:attrNameLst>
                                          <p:attrName>style.visibility</p:attrName>
                                        </p:attrNameLst>
                                      </p:cBhvr>
                                      <p:to>
                                        <p:strVal val="visible"/>
                                      </p:to>
                                    </p:set>
                                    <p:animEffect transition="in" filter="wipe(down)">
                                      <p:cBhvr>
                                        <p:cTn id="7" dur="500"/>
                                        <p:tgtEl>
                                          <p:spTgt spid="4">
                                            <p:graphicEl>
                                              <a:chart seriesIdx="-3" categoryIdx="-3" bldStep="gridLegend"/>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graphicEl>
                                              <a:chart seriesIdx="0" categoryIdx="-4" bldStep="series"/>
                                            </p:graphicEl>
                                          </p:spTgt>
                                        </p:tgtEl>
                                        <p:attrNameLst>
                                          <p:attrName>style.visibility</p:attrName>
                                        </p:attrNameLst>
                                      </p:cBhvr>
                                      <p:to>
                                        <p:strVal val="visible"/>
                                      </p:to>
                                    </p:set>
                                    <p:animEffect transition="in" filter="wipe(down)">
                                      <p:cBhvr>
                                        <p:cTn id="12" dur="500"/>
                                        <p:tgtEl>
                                          <p:spTgt spid="4">
                                            <p:graphicEl>
                                              <a:chart seriesIdx="0" categoryIdx="-4" bldStep="series"/>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4">
                                            <p:graphicEl>
                                              <a:chart seriesIdx="1" categoryIdx="-4" bldStep="series"/>
                                            </p:graphicEl>
                                          </p:spTgt>
                                        </p:tgtEl>
                                        <p:attrNameLst>
                                          <p:attrName>style.visibility</p:attrName>
                                        </p:attrNameLst>
                                      </p:cBhvr>
                                      <p:to>
                                        <p:strVal val="visible"/>
                                      </p:to>
                                    </p:set>
                                    <p:animEffect transition="in" filter="wipe(down)">
                                      <p:cBhvr>
                                        <p:cTn id="17" dur="500"/>
                                        <p:tgtEl>
                                          <p:spTgt spid="4">
                                            <p:graphicEl>
                                              <a:chart seriesIdx="1"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Chart bld="series"/>
        </p:bldSub>
      </p:bldGraphic>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Icelandic banks not too big</a:t>
            </a:r>
          </a:p>
        </p:txBody>
      </p:sp>
      <p:sp>
        <p:nvSpPr>
          <p:cNvPr id="3" name="Content Placeholder 2"/>
          <p:cNvSpPr>
            <a:spLocks noGrp="1"/>
          </p:cNvSpPr>
          <p:nvPr>
            <p:ph idx="1"/>
          </p:nvPr>
        </p:nvSpPr>
        <p:spPr/>
        <p:txBody>
          <a:bodyPr/>
          <a:lstStyle/>
          <a:p>
            <a:r>
              <a:rPr lang="en-US"/>
              <a:t>London banks would be too big for Coventry</a:t>
            </a:r>
          </a:p>
          <a:p>
            <a:r>
              <a:rPr lang="en-US"/>
              <a:t>But not too big for the UK, backed by Europe</a:t>
            </a:r>
          </a:p>
          <a:p>
            <a:r>
              <a:rPr lang="en-US"/>
              <a:t>Systemic error: fields of operations, under EEA agreement, whole of Europe, whereas field of insurance or back-up Iceland alone</a:t>
            </a:r>
          </a:p>
          <a:p>
            <a:r>
              <a:rPr lang="en-US"/>
              <a:t>When all refused to help, the banks collapsed</a:t>
            </a:r>
          </a:p>
          <a:p>
            <a:r>
              <a:rPr lang="en-US"/>
              <a:t>Banks not too big; Iceland alone too small</a:t>
            </a:r>
          </a:p>
        </p:txBody>
      </p:sp>
    </p:spTree>
    <p:extLst>
      <p:ext uri="{BB962C8B-B14F-4D97-AF65-F5344CB8AC3E}">
        <p14:creationId xmlns:p14="http://schemas.microsoft.com/office/powerpoint/2010/main" val="2327898783"/>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t>Bankers Elsewhere No Less Reckless</a:t>
            </a:r>
          </a:p>
        </p:txBody>
      </p:sp>
      <p:sp>
        <p:nvSpPr>
          <p:cNvPr id="3" name="Content Placeholder 2"/>
          <p:cNvSpPr>
            <a:spLocks noGrp="1"/>
          </p:cNvSpPr>
          <p:nvPr>
            <p:ph idx="1"/>
          </p:nvPr>
        </p:nvSpPr>
        <p:spPr/>
        <p:txBody>
          <a:bodyPr>
            <a:normAutofit fontScale="92500"/>
          </a:bodyPr>
          <a:lstStyle/>
          <a:p>
            <a:r>
              <a:rPr lang="en-US"/>
              <a:t>If Icelandic bankers reckless, why did they obtain credit abroad? Were their creditors then as reckless?</a:t>
            </a:r>
          </a:p>
          <a:p>
            <a:r>
              <a:rPr lang="en-US"/>
              <a:t>Danske Bank: biggest owner also biggest debtor (A.P. Møller); would have failed in 2008 without government aid; 1998–2008 balance sheet increased sixfold, equity only threefold </a:t>
            </a:r>
          </a:p>
          <a:p>
            <a:r>
              <a:rPr lang="en-US"/>
              <a:t>Royal Bank of Scotland 2007–2011, £256 billion in aid from British government</a:t>
            </a:r>
          </a:p>
        </p:txBody>
      </p:sp>
    </p:spTree>
    <p:extLst>
      <p:ext uri="{BB962C8B-B14F-4D97-AF65-F5344CB8AC3E}">
        <p14:creationId xmlns:p14="http://schemas.microsoft.com/office/powerpoint/2010/main" val="1509342012"/>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Icelandic and Foreign Bankers</a:t>
            </a:r>
          </a:p>
        </p:txBody>
      </p:sp>
      <p:sp>
        <p:nvSpPr>
          <p:cNvPr id="3" name="Content Placeholder 2"/>
          <p:cNvSpPr>
            <a:spLocks noGrp="1"/>
          </p:cNvSpPr>
          <p:nvPr>
            <p:ph idx="1"/>
          </p:nvPr>
        </p:nvSpPr>
        <p:spPr/>
        <p:txBody>
          <a:bodyPr>
            <a:normAutofit fontScale="92500" lnSpcReduction="10000"/>
          </a:bodyPr>
          <a:lstStyle/>
          <a:p>
            <a:r>
              <a:rPr lang="en-US"/>
              <a:t>Barclays fined £290 million June 2012 for fixing libor rates; CEO and chairman resigned, nothing else happened  </a:t>
            </a:r>
          </a:p>
          <a:p>
            <a:r>
              <a:rPr lang="en-US"/>
              <a:t>HSBC fined $1.9 billion, £1.2 billion, December 2012 for money laundering; CEO apologised, nothing else happened</a:t>
            </a:r>
          </a:p>
          <a:p>
            <a:r>
              <a:rPr lang="en-US"/>
              <a:t>Deutsche Bank under investigation for having manipulated books </a:t>
            </a:r>
          </a:p>
          <a:p>
            <a:r>
              <a:rPr lang="en-US"/>
              <a:t>Icelandic bankers arrested, and prosecuted for manipulating share prices</a:t>
            </a:r>
          </a:p>
        </p:txBody>
      </p:sp>
    </p:spTree>
    <p:extLst>
      <p:ext uri="{BB962C8B-B14F-4D97-AF65-F5344CB8AC3E}">
        <p14:creationId xmlns:p14="http://schemas.microsoft.com/office/powerpoint/2010/main" val="2085112001"/>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Topics to Be Discussed</a:t>
            </a:r>
          </a:p>
        </p:txBody>
      </p:sp>
      <p:sp>
        <p:nvSpPr>
          <p:cNvPr id="5" name="Content Placeholder 4"/>
          <p:cNvSpPr>
            <a:spLocks noGrp="1"/>
          </p:cNvSpPr>
          <p:nvPr>
            <p:ph idx="1"/>
          </p:nvPr>
        </p:nvSpPr>
        <p:spPr/>
        <p:txBody>
          <a:bodyPr>
            <a:normAutofit/>
          </a:bodyPr>
          <a:lstStyle/>
          <a:p>
            <a:r>
              <a:rPr lang="en-US"/>
              <a:t>The Big News in beginning of 21</a:t>
            </a:r>
            <a:r>
              <a:rPr lang="en-US" baseline="30000"/>
              <a:t>st</a:t>
            </a:r>
            <a:r>
              <a:rPr lang="en-US"/>
              <a:t> Century</a:t>
            </a:r>
          </a:p>
          <a:p>
            <a:r>
              <a:rPr lang="en-US"/>
              <a:t>Causes of international financial crisis</a:t>
            </a:r>
          </a:p>
          <a:p>
            <a:r>
              <a:rPr lang="en-US"/>
              <a:t>Three fallacious explanations for Icelandic collapse: Overgrown banks; reckless bankers; failed neo-liberal experiment</a:t>
            </a:r>
          </a:p>
          <a:p>
            <a:r>
              <a:rPr lang="en-US"/>
              <a:t>More plausible explanations systemic and historic</a:t>
            </a:r>
          </a:p>
          <a:p>
            <a:r>
              <a:rPr lang="en-US"/>
              <a:t>Which model: Nordic or Anglo-Saxon?</a:t>
            </a:r>
          </a:p>
        </p:txBody>
      </p:sp>
    </p:spTree>
    <p:extLst>
      <p:ext uri="{BB962C8B-B14F-4D97-AF65-F5344CB8AC3E}">
        <p14:creationId xmlns:p14="http://schemas.microsoft.com/office/powerpoint/2010/main" val="721473879"/>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Greed and Self-love</a:t>
            </a:r>
          </a:p>
        </p:txBody>
      </p:sp>
      <p:sp>
        <p:nvSpPr>
          <p:cNvPr id="3" name="Content Placeholder 2"/>
          <p:cNvSpPr>
            <a:spLocks noGrp="1"/>
          </p:cNvSpPr>
          <p:nvPr>
            <p:ph idx="1"/>
          </p:nvPr>
        </p:nvSpPr>
        <p:spPr/>
        <p:txBody>
          <a:bodyPr>
            <a:normAutofit lnSpcReduction="10000"/>
          </a:bodyPr>
          <a:lstStyle/>
          <a:p>
            <a:r>
              <a:rPr lang="en-US"/>
              <a:t>Greed, or avarice, one of the seven deadly sins</a:t>
            </a:r>
          </a:p>
          <a:p>
            <a:r>
              <a:rPr lang="en-US"/>
              <a:t>Nothing however wrong with self-love, or the rational pursuit of self-chosen aims</a:t>
            </a:r>
          </a:p>
          <a:p>
            <a:r>
              <a:rPr lang="en-US"/>
              <a:t>It matters </a:t>
            </a:r>
            <a:r>
              <a:rPr lang="en-US" i="1"/>
              <a:t>which self </a:t>
            </a:r>
            <a:r>
              <a:rPr lang="en-US"/>
              <a:t>one loves</a:t>
            </a:r>
          </a:p>
          <a:p>
            <a:r>
              <a:rPr lang="en-US"/>
              <a:t>Also, to love one’s neighbour doesn’t mean that you have to love him as much as yourself</a:t>
            </a:r>
          </a:p>
          <a:p>
            <a:r>
              <a:rPr lang="en-US"/>
              <a:t>How is that love practised? By obeying the market signals, loss and profit, on how to serve others, satisfy their needs</a:t>
            </a:r>
          </a:p>
        </p:txBody>
      </p:sp>
    </p:spTree>
    <p:extLst>
      <p:ext uri="{BB962C8B-B14F-4D97-AF65-F5344CB8AC3E}">
        <p14:creationId xmlns:p14="http://schemas.microsoft.com/office/powerpoint/2010/main" val="456912467"/>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Ha-Joon Chang:</a:t>
            </a:r>
          </a:p>
        </p:txBody>
      </p:sp>
      <p:sp>
        <p:nvSpPr>
          <p:cNvPr id="3" name="Content Placeholder 2"/>
          <p:cNvSpPr>
            <a:spLocks noGrp="1"/>
          </p:cNvSpPr>
          <p:nvPr>
            <p:ph idx="1"/>
          </p:nvPr>
        </p:nvSpPr>
        <p:spPr/>
        <p:txBody>
          <a:bodyPr/>
          <a:lstStyle/>
          <a:p>
            <a:r>
              <a:rPr lang="en-US"/>
              <a:t>“Between 1998 and 2003, the country [Iceland] privatized state-owned banks and investment funds, while abolishing even the most basic regulations on their activities, such as reserve requirements for the banks.”</a:t>
            </a:r>
          </a:p>
          <a:p>
            <a:r>
              <a:rPr lang="en-US" i="1"/>
              <a:t>23 Things They Don’t Tell You About Capitalism</a:t>
            </a:r>
            <a:r>
              <a:rPr lang="en-US"/>
              <a:t>, p. 233</a:t>
            </a:r>
          </a:p>
        </p:txBody>
      </p:sp>
    </p:spTree>
    <p:extLst>
      <p:ext uri="{BB962C8B-B14F-4D97-AF65-F5344CB8AC3E}">
        <p14:creationId xmlns:p14="http://schemas.microsoft.com/office/powerpoint/2010/main" val="3679394776"/>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Chang is Wrong</a:t>
            </a:r>
          </a:p>
        </p:txBody>
      </p:sp>
      <p:sp>
        <p:nvSpPr>
          <p:cNvPr id="3" name="Content Placeholder 2"/>
          <p:cNvSpPr>
            <a:spLocks noGrp="1"/>
          </p:cNvSpPr>
          <p:nvPr>
            <p:ph idx="1"/>
          </p:nvPr>
        </p:nvSpPr>
        <p:spPr/>
        <p:txBody>
          <a:bodyPr>
            <a:normAutofit lnSpcReduction="10000"/>
          </a:bodyPr>
          <a:lstStyle/>
          <a:p>
            <a:r>
              <a:rPr lang="en-US"/>
              <a:t>Iceland joined EEA in 1994 and operated under the same financial regulation as other member-states (including the 27 EU countries)</a:t>
            </a:r>
          </a:p>
          <a:p>
            <a:r>
              <a:rPr lang="en-US"/>
              <a:t>Reserve requirements were the same as in the other EEA member-states; they were reduced, only to make them equal to those of competing European banks</a:t>
            </a:r>
          </a:p>
          <a:p>
            <a:r>
              <a:rPr lang="en-US"/>
              <a:t>Did not, anyway, make any difference about the collapse of the banks</a:t>
            </a:r>
          </a:p>
          <a:p>
            <a:endParaRPr lang="en-US"/>
          </a:p>
        </p:txBody>
      </p:sp>
    </p:spTree>
    <p:extLst>
      <p:ext uri="{BB962C8B-B14F-4D97-AF65-F5344CB8AC3E}">
        <p14:creationId xmlns:p14="http://schemas.microsoft.com/office/powerpoint/2010/main" val="454993599"/>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First day: 30 April 1991</a:t>
            </a:r>
          </a:p>
        </p:txBody>
      </p:sp>
      <p:pic>
        <p:nvPicPr>
          <p:cNvPr id="4" name="Content Placeholder 3" descr="AstridurKjartanKonaDavidSiggaBjornHannesHolt.jpg"/>
          <p:cNvPicPr>
            <a:picLocks noGrp="1" noChangeAspect="1"/>
          </p:cNvPicPr>
          <p:nvPr>
            <p:ph idx="1"/>
          </p:nvPr>
        </p:nvPicPr>
        <p:blipFill>
          <a:blip r:embed="rId2">
            <a:extLst>
              <a:ext uri="{28A0092B-C50C-407E-A947-70E740481C1C}">
                <a14:useLocalDpi xmlns:a14="http://schemas.microsoft.com/office/drawing/2010/main" val="0"/>
              </a:ext>
            </a:extLst>
          </a:blip>
          <a:srcRect t="5287" b="5287"/>
          <a:stretch>
            <a:fillRect/>
          </a:stretch>
        </p:blipFill>
        <p:spPr/>
      </p:pic>
    </p:spTree>
    <p:extLst>
      <p:ext uri="{BB962C8B-B14F-4D97-AF65-F5344CB8AC3E}">
        <p14:creationId xmlns:p14="http://schemas.microsoft.com/office/powerpoint/2010/main" val="1544793233"/>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Liberal Reforms 1991–2004</a:t>
            </a:r>
          </a:p>
        </p:txBody>
      </p:sp>
      <p:sp>
        <p:nvSpPr>
          <p:cNvPr id="3" name="Content Placeholder 2"/>
          <p:cNvSpPr>
            <a:spLocks noGrp="1"/>
          </p:cNvSpPr>
          <p:nvPr>
            <p:ph idx="1"/>
          </p:nvPr>
        </p:nvSpPr>
        <p:spPr/>
        <p:txBody>
          <a:bodyPr>
            <a:normAutofit/>
          </a:bodyPr>
          <a:lstStyle/>
          <a:p>
            <a:r>
              <a:rPr lang="en-US"/>
              <a:t>Not a “Neo-Liberal” experiment, but moving economy in the direction of neighbours</a:t>
            </a:r>
          </a:p>
          <a:p>
            <a:r>
              <a:rPr lang="en-US"/>
              <a:t>Member of EEA since 1994</a:t>
            </a:r>
          </a:p>
          <a:p>
            <a:r>
              <a:rPr lang="en-US"/>
              <a:t>Liberalisation and deregulation, adaptation of European legal framework</a:t>
            </a:r>
          </a:p>
          <a:p>
            <a:r>
              <a:rPr lang="en-US"/>
              <a:t>Privatisation and reduction of taxes</a:t>
            </a:r>
          </a:p>
          <a:p>
            <a:r>
              <a:rPr lang="en-US"/>
              <a:t>Successful system of fisheries management</a:t>
            </a:r>
          </a:p>
          <a:p>
            <a:r>
              <a:rPr lang="en-US"/>
              <a:t>Sustainable and strong pension system</a:t>
            </a:r>
          </a:p>
        </p:txBody>
      </p:sp>
    </p:spTree>
    <p:extLst>
      <p:ext uri="{BB962C8B-B14F-4D97-AF65-F5344CB8AC3E}">
        <p14:creationId xmlns:p14="http://schemas.microsoft.com/office/powerpoint/2010/main" val="4045011361"/>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Economic Freedom in Iceland</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964119850"/>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36357427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graphicEl>
                                              <a:chart seriesIdx="-3" categoryIdx="-3" bldStep="gridLegend"/>
                                            </p:graphicEl>
                                          </p:spTgt>
                                        </p:tgtEl>
                                        <p:attrNameLst>
                                          <p:attrName>style.visibility</p:attrName>
                                        </p:attrNameLst>
                                      </p:cBhvr>
                                      <p:to>
                                        <p:strVal val="visible"/>
                                      </p:to>
                                    </p:set>
                                    <p:animEffect transition="in" filter="wipe(left)">
                                      <p:cBhvr>
                                        <p:cTn id="7" dur="500"/>
                                        <p:tgtEl>
                                          <p:spTgt spid="4">
                                            <p:graphicEl>
                                              <a:chart seriesIdx="-3" categoryIdx="-3" bldStep="gridLegend"/>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graphicEl>
                                              <a:chart seriesIdx="0" categoryIdx="-4" bldStep="series"/>
                                            </p:graphicEl>
                                          </p:spTgt>
                                        </p:tgtEl>
                                        <p:attrNameLst>
                                          <p:attrName>style.visibility</p:attrName>
                                        </p:attrNameLst>
                                      </p:cBhvr>
                                      <p:to>
                                        <p:strVal val="visible"/>
                                      </p:to>
                                    </p:set>
                                    <p:animEffect transition="in" filter="wipe(left)">
                                      <p:cBhvr>
                                        <p:cTn id="12" dur="900"/>
                                        <p:tgtEl>
                                          <p:spTgt spid="4">
                                            <p:graphicEl>
                                              <a:chart seriesIdx="0"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Chart bld="series"/>
        </p:bldSub>
      </p:bldGraphic>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t>More Revenue with Lower Rate</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993593381"/>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93985568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graphicEl>
                                              <a:chart seriesIdx="-3" categoryIdx="-3" bldStep="gridLegend"/>
                                            </p:graphicEl>
                                          </p:spTgt>
                                        </p:tgtEl>
                                        <p:attrNameLst>
                                          <p:attrName>style.visibility</p:attrName>
                                        </p:attrNameLst>
                                      </p:cBhvr>
                                      <p:to>
                                        <p:strVal val="visible"/>
                                      </p:to>
                                    </p:set>
                                    <p:animEffect transition="in" filter="wipe(left)">
                                      <p:cBhvr>
                                        <p:cTn id="7" dur="500"/>
                                        <p:tgtEl>
                                          <p:spTgt spid="4">
                                            <p:graphicEl>
                                              <a:chart seriesIdx="-3" categoryIdx="-3" bldStep="gridLegend"/>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graphicEl>
                                              <a:chart seriesIdx="0" categoryIdx="-4" bldStep="series"/>
                                            </p:graphicEl>
                                          </p:spTgt>
                                        </p:tgtEl>
                                        <p:attrNameLst>
                                          <p:attrName>style.visibility</p:attrName>
                                        </p:attrNameLst>
                                      </p:cBhvr>
                                      <p:to>
                                        <p:strVal val="visible"/>
                                      </p:to>
                                    </p:set>
                                    <p:animEffect transition="in" filter="wipe(left)">
                                      <p:cBhvr>
                                        <p:cTn id="12" dur="500"/>
                                        <p:tgtEl>
                                          <p:spTgt spid="4">
                                            <p:graphicEl>
                                              <a:chart seriesIdx="0" categoryIdx="-4" bldStep="series"/>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graphicEl>
                                              <a:chart seriesIdx="1" categoryIdx="-4" bldStep="series"/>
                                            </p:graphicEl>
                                          </p:spTgt>
                                        </p:tgtEl>
                                        <p:attrNameLst>
                                          <p:attrName>style.visibility</p:attrName>
                                        </p:attrNameLst>
                                      </p:cBhvr>
                                      <p:to>
                                        <p:strVal val="visible"/>
                                      </p:to>
                                    </p:set>
                                    <p:animEffect transition="in" filter="wipe(left)">
                                      <p:cBhvr>
                                        <p:cTn id="17" dur="500"/>
                                        <p:tgtEl>
                                          <p:spTgt spid="4">
                                            <p:graphicEl>
                                              <a:chart seriesIdx="1"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Chart bld="series"/>
        </p:bldSub>
      </p:bldGraphic>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Iceland in 2004</a:t>
            </a:r>
          </a:p>
        </p:txBody>
      </p:sp>
      <p:sp>
        <p:nvSpPr>
          <p:cNvPr id="3" name="Content Placeholder 2"/>
          <p:cNvSpPr>
            <a:spLocks noGrp="1"/>
          </p:cNvSpPr>
          <p:nvPr>
            <p:ph idx="1"/>
          </p:nvPr>
        </p:nvSpPr>
        <p:spPr/>
        <p:txBody>
          <a:bodyPr/>
          <a:lstStyle/>
          <a:p>
            <a:r>
              <a:rPr lang="en-US"/>
              <a:t>Relative poverty negligible (only Sweden with lower poverty rate)</a:t>
            </a:r>
          </a:p>
          <a:p>
            <a:r>
              <a:rPr lang="en-US"/>
              <a:t>Absolute poverty probably smallest in world</a:t>
            </a:r>
          </a:p>
          <a:p>
            <a:r>
              <a:rPr lang="en-US"/>
              <a:t>Unemployment much less than in other OECD countries; more opportunity to leave poverty</a:t>
            </a:r>
          </a:p>
          <a:p>
            <a:r>
              <a:rPr lang="en-US"/>
              <a:t>First on happiness index, one of highest on human development index</a:t>
            </a:r>
          </a:p>
          <a:p>
            <a:r>
              <a:rPr lang="en-US"/>
              <a:t>Fiscal and monetary stability</a:t>
            </a:r>
          </a:p>
        </p:txBody>
      </p:sp>
    </p:spTree>
    <p:extLst>
      <p:ext uri="{BB962C8B-B14F-4D97-AF65-F5344CB8AC3E}">
        <p14:creationId xmlns:p14="http://schemas.microsoft.com/office/powerpoint/2010/main" val="1864492105"/>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Last day: 15 September 2004</a:t>
            </a:r>
          </a:p>
        </p:txBody>
      </p:sp>
      <p:pic>
        <p:nvPicPr>
          <p:cNvPr id="4" name="Content Placeholder 3" descr="HannesGiBjBjAstrDOKJaGun.jpg"/>
          <p:cNvPicPr>
            <a:picLocks noGrp="1" noChangeAspect="1"/>
          </p:cNvPicPr>
          <p:nvPr>
            <p:ph idx="1"/>
          </p:nvPr>
        </p:nvPicPr>
        <p:blipFill>
          <a:blip r:embed="rId2">
            <a:extLst>
              <a:ext uri="{28A0092B-C50C-407E-A947-70E740481C1C}">
                <a14:useLocalDpi xmlns:a14="http://schemas.microsoft.com/office/drawing/2010/main" val="0"/>
              </a:ext>
            </a:extLst>
          </a:blip>
          <a:srcRect t="2044" b="2044"/>
          <a:stretch>
            <a:fillRect/>
          </a:stretch>
        </p:blipFill>
        <p:spPr/>
      </p:pic>
    </p:spTree>
    <p:extLst>
      <p:ext uri="{BB962C8B-B14F-4D97-AF65-F5344CB8AC3E}">
        <p14:creationId xmlns:p14="http://schemas.microsoft.com/office/powerpoint/2010/main" val="3130885470"/>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External Debt: After 2004</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673433404"/>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11697510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graphicEl>
                                              <a:chart seriesIdx="-3" categoryIdx="-3" bldStep="gridLegend"/>
                                            </p:graphicEl>
                                          </p:spTgt>
                                        </p:tgtEl>
                                        <p:attrNameLst>
                                          <p:attrName>style.visibility</p:attrName>
                                        </p:attrNameLst>
                                      </p:cBhvr>
                                      <p:to>
                                        <p:strVal val="visible"/>
                                      </p:to>
                                    </p:set>
                                    <p:animEffect transition="in" filter="wipe(left)">
                                      <p:cBhvr>
                                        <p:cTn id="7" dur="500"/>
                                        <p:tgtEl>
                                          <p:spTgt spid="4">
                                            <p:graphicEl>
                                              <a:chart seriesIdx="-3" categoryIdx="-3" bldStep="gridLegend"/>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graphicEl>
                                              <a:chart seriesIdx="0" categoryIdx="-4" bldStep="series"/>
                                            </p:graphicEl>
                                          </p:spTgt>
                                        </p:tgtEl>
                                        <p:attrNameLst>
                                          <p:attrName>style.visibility</p:attrName>
                                        </p:attrNameLst>
                                      </p:cBhvr>
                                      <p:to>
                                        <p:strVal val="visible"/>
                                      </p:to>
                                    </p:set>
                                    <p:animEffect transition="in" filter="wipe(left)">
                                      <p:cBhvr>
                                        <p:cTn id="12" dur="500"/>
                                        <p:tgtEl>
                                          <p:spTgt spid="4">
                                            <p:graphicEl>
                                              <a:chart seriesIdx="0"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Chart bld="series"/>
        </p:bldSub>
      </p:bldGraphic>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What is the Big News?</a:t>
            </a:r>
          </a:p>
        </p:txBody>
      </p:sp>
      <p:sp>
        <p:nvSpPr>
          <p:cNvPr id="5" name="Text Placeholder 4"/>
          <p:cNvSpPr>
            <a:spLocks noGrp="1"/>
          </p:cNvSpPr>
          <p:nvPr>
            <p:ph type="body" idx="1"/>
          </p:nvPr>
        </p:nvSpPr>
        <p:spPr/>
        <p:txBody>
          <a:bodyPr/>
          <a:lstStyle/>
          <a:p>
            <a:r>
              <a:rPr lang="en-US"/>
              <a:t>Section 1</a:t>
            </a:r>
          </a:p>
        </p:txBody>
      </p:sp>
    </p:spTree>
    <p:extLst>
      <p:ext uri="{BB962C8B-B14F-4D97-AF65-F5344CB8AC3E}">
        <p14:creationId xmlns:p14="http://schemas.microsoft.com/office/powerpoint/2010/main" val="7980825"/>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From Market to Crony Capitalism</a:t>
            </a:r>
          </a:p>
        </p:txBody>
      </p:sp>
      <p:sp>
        <p:nvSpPr>
          <p:cNvPr id="3" name="Content Placeholder 2"/>
          <p:cNvSpPr>
            <a:spLocks noGrp="1"/>
          </p:cNvSpPr>
          <p:nvPr>
            <p:ph idx="1"/>
          </p:nvPr>
        </p:nvSpPr>
        <p:spPr/>
        <p:txBody>
          <a:bodyPr/>
          <a:lstStyle/>
          <a:p>
            <a:r>
              <a:rPr lang="en-US"/>
              <a:t>1991–2004 market capitalism: competition, independent judiciary, free media, economic power separate from political power</a:t>
            </a:r>
          </a:p>
          <a:p>
            <a:r>
              <a:rPr lang="en-US"/>
              <a:t>2004 David was beaten by Goliath, in the battle about media law </a:t>
            </a:r>
          </a:p>
          <a:p>
            <a:r>
              <a:rPr lang="en-US"/>
              <a:t>2004–2008 crony capitalism: oligopoly, oligarchs own media, supported by politicans (and supporting them), cooperative judiciary </a:t>
            </a:r>
          </a:p>
        </p:txBody>
      </p:sp>
    </p:spTree>
    <p:extLst>
      <p:ext uri="{BB962C8B-B14F-4D97-AF65-F5344CB8AC3E}">
        <p14:creationId xmlns:p14="http://schemas.microsoft.com/office/powerpoint/2010/main" val="2176085936"/>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101: Private Jet of Main Oligarch</a:t>
            </a:r>
            <a:endParaRPr lang="en-US"/>
          </a:p>
        </p:txBody>
      </p:sp>
      <p:pic>
        <p:nvPicPr>
          <p:cNvPr id="5" name="Content Placeholder 4" descr="EinkaþotaJónsÁsgeirs.jpg"/>
          <p:cNvPicPr>
            <a:picLocks noGrp="1" noChangeAspect="1"/>
          </p:cNvPicPr>
          <p:nvPr>
            <p:ph idx="1"/>
          </p:nvPr>
        </p:nvPicPr>
        <p:blipFill>
          <a:blip r:embed="rId2">
            <a:extLst>
              <a:ext uri="{28A0092B-C50C-407E-A947-70E740481C1C}">
                <a14:useLocalDpi xmlns:a14="http://schemas.microsoft.com/office/drawing/2010/main" val="0"/>
              </a:ext>
            </a:extLst>
          </a:blip>
          <a:srcRect l="-10550" r="-10550"/>
          <a:stretch>
            <a:fillRect/>
          </a:stretch>
        </p:blipFill>
        <p:spPr/>
      </p:pic>
    </p:spTree>
    <p:extLst>
      <p:ext uri="{BB962C8B-B14F-4D97-AF65-F5344CB8AC3E}">
        <p14:creationId xmlns:p14="http://schemas.microsoft.com/office/powerpoint/2010/main" val="3515436393"/>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101: Private Yacht of Main Oligarch</a:t>
            </a:r>
            <a:endParaRPr lang="en-US"/>
          </a:p>
        </p:txBody>
      </p:sp>
      <p:pic>
        <p:nvPicPr>
          <p:cNvPr id="4" name="Content Placeholder 3" descr="Snekkja101Rvík.jpg"/>
          <p:cNvPicPr>
            <a:picLocks noGrp="1" noChangeAspect="1"/>
          </p:cNvPicPr>
          <p:nvPr>
            <p:ph idx="1"/>
          </p:nvPr>
        </p:nvPicPr>
        <p:blipFill>
          <a:blip r:embed="rId2">
            <a:extLst>
              <a:ext uri="{28A0092B-C50C-407E-A947-70E740481C1C}">
                <a14:useLocalDpi xmlns:a14="http://schemas.microsoft.com/office/drawing/2010/main" val="0"/>
              </a:ext>
            </a:extLst>
          </a:blip>
          <a:srcRect l="-10550" r="-10550"/>
          <a:stretch>
            <a:fillRect/>
          </a:stretch>
        </p:blipFill>
        <p:spPr/>
      </p:pic>
    </p:spTree>
    <p:extLst>
      <p:ext uri="{BB962C8B-B14F-4D97-AF65-F5344CB8AC3E}">
        <p14:creationId xmlns:p14="http://schemas.microsoft.com/office/powerpoint/2010/main" val="4059989639"/>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It was a Baugur Bubble</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933269548"/>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92439290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graphicEl>
                                              <a:chart seriesIdx="-3" categoryIdx="-3" bldStep="gridLegend"/>
                                            </p:graphicEl>
                                          </p:spTgt>
                                        </p:tgtEl>
                                        <p:attrNameLst>
                                          <p:attrName>style.visibility</p:attrName>
                                        </p:attrNameLst>
                                      </p:cBhvr>
                                      <p:to>
                                        <p:strVal val="visible"/>
                                      </p:to>
                                    </p:set>
                                    <p:animEffect transition="in" filter="wipe(left)">
                                      <p:cBhvr>
                                        <p:cTn id="7" dur="500"/>
                                        <p:tgtEl>
                                          <p:spTgt spid="4">
                                            <p:graphicEl>
                                              <a:chart seriesIdx="-3" categoryIdx="-3" bldStep="gridLegend"/>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graphicEl>
                                              <a:chart seriesIdx="0" categoryIdx="-4" bldStep="series"/>
                                            </p:graphicEl>
                                          </p:spTgt>
                                        </p:tgtEl>
                                        <p:attrNameLst>
                                          <p:attrName>style.visibility</p:attrName>
                                        </p:attrNameLst>
                                      </p:cBhvr>
                                      <p:to>
                                        <p:strVal val="visible"/>
                                      </p:to>
                                    </p:set>
                                    <p:animEffect transition="in" filter="wipe(left)">
                                      <p:cBhvr>
                                        <p:cTn id="12" dur="500"/>
                                        <p:tgtEl>
                                          <p:spTgt spid="4">
                                            <p:graphicEl>
                                              <a:chart seriesIdx="0" categoryIdx="-4" bldStep="series"/>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graphicEl>
                                              <a:chart seriesIdx="1" categoryIdx="-4" bldStep="series"/>
                                            </p:graphicEl>
                                          </p:spTgt>
                                        </p:tgtEl>
                                        <p:attrNameLst>
                                          <p:attrName>style.visibility</p:attrName>
                                        </p:attrNameLst>
                                      </p:cBhvr>
                                      <p:to>
                                        <p:strVal val="visible"/>
                                      </p:to>
                                    </p:set>
                                    <p:animEffect transition="in" filter="wipe(left)">
                                      <p:cBhvr>
                                        <p:cTn id="17" dur="500"/>
                                        <p:tgtEl>
                                          <p:spTgt spid="4">
                                            <p:graphicEl>
                                              <a:chart seriesIdx="1" categoryIdx="-4" bldStep="series"/>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
                                            <p:graphicEl>
                                              <a:chart seriesIdx="2" categoryIdx="-4" bldStep="series"/>
                                            </p:graphicEl>
                                          </p:spTgt>
                                        </p:tgtEl>
                                        <p:attrNameLst>
                                          <p:attrName>style.visibility</p:attrName>
                                        </p:attrNameLst>
                                      </p:cBhvr>
                                      <p:to>
                                        <p:strVal val="visible"/>
                                      </p:to>
                                    </p:set>
                                    <p:animEffect transition="in" filter="wipe(left)">
                                      <p:cBhvr>
                                        <p:cTn id="22" dur="500"/>
                                        <p:tgtEl>
                                          <p:spTgt spid="4">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Chart bld="series"/>
        </p:bldSub>
      </p:bldGraphic>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Real explanations of Collapse</a:t>
            </a:r>
          </a:p>
        </p:txBody>
      </p:sp>
      <p:sp>
        <p:nvSpPr>
          <p:cNvPr id="5" name="Text Placeholder 4"/>
          <p:cNvSpPr>
            <a:spLocks noGrp="1"/>
          </p:cNvSpPr>
          <p:nvPr>
            <p:ph type="body" idx="1"/>
          </p:nvPr>
        </p:nvSpPr>
        <p:spPr/>
        <p:txBody>
          <a:bodyPr/>
          <a:lstStyle/>
          <a:p>
            <a:r>
              <a:rPr lang="en-US"/>
              <a:t>Section 4</a:t>
            </a:r>
          </a:p>
        </p:txBody>
      </p:sp>
    </p:spTree>
    <p:extLst>
      <p:ext uri="{BB962C8B-B14F-4D97-AF65-F5344CB8AC3E}">
        <p14:creationId xmlns:p14="http://schemas.microsoft.com/office/powerpoint/2010/main" val="4193321925"/>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Three Systemic Risks</a:t>
            </a:r>
          </a:p>
        </p:txBody>
      </p:sp>
      <p:sp>
        <p:nvSpPr>
          <p:cNvPr id="3" name="Content Placeholder 2"/>
          <p:cNvSpPr>
            <a:spLocks noGrp="1"/>
          </p:cNvSpPr>
          <p:nvPr>
            <p:ph idx="1"/>
          </p:nvPr>
        </p:nvSpPr>
        <p:spPr/>
        <p:txBody>
          <a:bodyPr/>
          <a:lstStyle/>
          <a:p>
            <a:r>
              <a:rPr lang="en-US"/>
              <a:t>The general international risk: moral hazard because of the “Too Big to Fail” idea</a:t>
            </a:r>
          </a:p>
          <a:p>
            <a:r>
              <a:rPr lang="en-US"/>
              <a:t>Additional risk for Iceland: field of operations all of EEA; field of institutional support Iceland alone</a:t>
            </a:r>
          </a:p>
          <a:p>
            <a:r>
              <a:rPr lang="en-US"/>
              <a:t>Additional risk for Iceland: too much cross-ownership, overvalued assets, Jon Asgeir Johannesson and his cronies</a:t>
            </a:r>
          </a:p>
        </p:txBody>
      </p:sp>
    </p:spTree>
    <p:extLst>
      <p:ext uri="{BB962C8B-B14F-4D97-AF65-F5344CB8AC3E}">
        <p14:creationId xmlns:p14="http://schemas.microsoft.com/office/powerpoint/2010/main" val="415816811"/>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Three crucial decisions, historic</a:t>
            </a:r>
          </a:p>
        </p:txBody>
      </p:sp>
      <p:sp>
        <p:nvSpPr>
          <p:cNvPr id="3" name="Content Placeholder 2"/>
          <p:cNvSpPr>
            <a:spLocks noGrp="1"/>
          </p:cNvSpPr>
          <p:nvPr>
            <p:ph idx="1"/>
          </p:nvPr>
        </p:nvSpPr>
        <p:spPr/>
        <p:txBody>
          <a:bodyPr/>
          <a:lstStyle/>
          <a:p>
            <a:r>
              <a:rPr lang="en-US"/>
              <a:t>The Fed refused to make currency swap agreements with Iceland, at the same time as it did it with Nordic countries</a:t>
            </a:r>
          </a:p>
          <a:p>
            <a:r>
              <a:rPr lang="en-US"/>
              <a:t>The British Labour government closed the two Icelandic-owned banks in England, at the same time as it bailed out all others</a:t>
            </a:r>
          </a:p>
          <a:p>
            <a:r>
              <a:rPr lang="en-US"/>
              <a:t>The British Labour government used anti-terrorism law against Icelandic companies</a:t>
            </a:r>
          </a:p>
        </p:txBody>
      </p:sp>
    </p:spTree>
    <p:extLst>
      <p:ext uri="{BB962C8B-B14F-4D97-AF65-F5344CB8AC3E}">
        <p14:creationId xmlns:p14="http://schemas.microsoft.com/office/powerpoint/2010/main" val="1743453209"/>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The British as Bullies </a:t>
            </a:r>
          </a:p>
        </p:txBody>
      </p:sp>
      <p:sp>
        <p:nvSpPr>
          <p:cNvPr id="3" name="Content Placeholder 2"/>
          <p:cNvSpPr>
            <a:spLocks noGrp="1"/>
          </p:cNvSpPr>
          <p:nvPr>
            <p:ph idx="1"/>
          </p:nvPr>
        </p:nvSpPr>
        <p:spPr/>
        <p:txBody>
          <a:bodyPr>
            <a:normAutofit lnSpcReduction="10000"/>
          </a:bodyPr>
          <a:lstStyle/>
          <a:p>
            <a:r>
              <a:rPr lang="en-US"/>
              <a:t>FSA closed down Singer&amp;Friedlander (Kaupthing) and Heritable Bank (Landsbanki) and froze Icelandic assets in the UK</a:t>
            </a:r>
          </a:p>
          <a:p>
            <a:r>
              <a:rPr lang="en-US"/>
              <a:t>Put Landsbanki, and Ministry of Finance and Central Bank on list of terrorist organisations</a:t>
            </a:r>
          </a:p>
          <a:p>
            <a:r>
              <a:rPr lang="en-US"/>
              <a:t>All transfers to and from Iceland stopped immediately, creating an emergency</a:t>
            </a:r>
          </a:p>
          <a:p>
            <a:r>
              <a:rPr lang="en-US"/>
              <a:t>As a result, bank assets fell in value, the situation became unmanageable</a:t>
            </a:r>
          </a:p>
        </p:txBody>
      </p:sp>
    </p:spTree>
    <p:extLst>
      <p:ext uri="{BB962C8B-B14F-4D97-AF65-F5344CB8AC3E}">
        <p14:creationId xmlns:p14="http://schemas.microsoft.com/office/powerpoint/2010/main" val="4067323220"/>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Why?</a:t>
            </a:r>
          </a:p>
        </p:txBody>
      </p:sp>
      <p:sp>
        <p:nvSpPr>
          <p:cNvPr id="3" name="Content Placeholder 2"/>
          <p:cNvSpPr>
            <a:spLocks noGrp="1"/>
          </p:cNvSpPr>
          <p:nvPr>
            <p:ph idx="1"/>
          </p:nvPr>
        </p:nvSpPr>
        <p:spPr/>
        <p:txBody>
          <a:bodyPr>
            <a:normAutofit lnSpcReduction="10000"/>
          </a:bodyPr>
          <a:lstStyle/>
          <a:p>
            <a:r>
              <a:rPr lang="en-US"/>
              <a:t>The British falsely thought that an illegitimate money transfer had been made from Kaupthing London to Kaupthing Iceland</a:t>
            </a:r>
          </a:p>
          <a:p>
            <a:r>
              <a:rPr lang="en-US"/>
              <a:t>They also confused different deposit accounts operated by Icelandic banks:</a:t>
            </a:r>
          </a:p>
          <a:p>
            <a:pPr marL="514350" indent="-514350">
              <a:buFont typeface="+mj-lt"/>
              <a:buAutoNum type="arabicPeriod"/>
            </a:pPr>
            <a:r>
              <a:rPr lang="en-US"/>
              <a:t>Kaupthing had affiliates, supervised by financial agencies in host countries </a:t>
            </a:r>
          </a:p>
          <a:p>
            <a:pPr marL="514350" indent="-514350">
              <a:buFont typeface="+mj-lt"/>
              <a:buAutoNum type="arabicPeriod"/>
            </a:pPr>
            <a:r>
              <a:rPr lang="en-US"/>
              <a:t>Landsbanki had branches, supervised by Icelandic Financial Supervisory Agency</a:t>
            </a:r>
          </a:p>
        </p:txBody>
      </p:sp>
    </p:spTree>
    <p:extLst>
      <p:ext uri="{BB962C8B-B14F-4D97-AF65-F5344CB8AC3E}">
        <p14:creationId xmlns:p14="http://schemas.microsoft.com/office/powerpoint/2010/main" val="1153829632"/>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Unnecessary losses</a:t>
            </a:r>
          </a:p>
        </p:txBody>
      </p:sp>
      <p:sp>
        <p:nvSpPr>
          <p:cNvPr id="3" name="Content Placeholder 2"/>
          <p:cNvSpPr>
            <a:spLocks noGrp="1"/>
          </p:cNvSpPr>
          <p:nvPr>
            <p:ph idx="1"/>
          </p:nvPr>
        </p:nvSpPr>
        <p:spPr/>
        <p:txBody>
          <a:bodyPr>
            <a:normAutofit fontScale="92500" lnSpcReduction="10000"/>
          </a:bodyPr>
          <a:lstStyle/>
          <a:p>
            <a:r>
              <a:rPr lang="en-US"/>
              <a:t>Asset management section of Singer &amp; Friedlander sold for £5 million, real value sixfold (£30 million)</a:t>
            </a:r>
          </a:p>
          <a:p>
            <a:r>
              <a:rPr lang="en-US"/>
              <a:t>Glitnir Norway sold for NOK 300 million, had been bought year before for 3.1 billion</a:t>
            </a:r>
          </a:p>
          <a:p>
            <a:r>
              <a:rPr lang="en-US"/>
              <a:t>Finn Haugan, chairman of Norwegian Guarantee Fund, also leader of savings banks buying Glitnir Norway!</a:t>
            </a:r>
          </a:p>
          <a:p>
            <a:r>
              <a:rPr lang="en-US"/>
              <a:t>Glitnir Sweden sold for SEK 60 million, had been bought 4 years before for 380 million</a:t>
            </a:r>
          </a:p>
        </p:txBody>
      </p:sp>
    </p:spTree>
    <p:extLst>
      <p:ext uri="{BB962C8B-B14F-4D97-AF65-F5344CB8AC3E}">
        <p14:creationId xmlns:p14="http://schemas.microsoft.com/office/powerpoint/2010/main" val="3647745061"/>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a:t>Capitalism Still Alive and Kicking!</a:t>
            </a:r>
            <a:endParaRPr lang="en-US" dirty="0"/>
          </a:p>
        </p:txBody>
      </p:sp>
      <p:sp>
        <p:nvSpPr>
          <p:cNvPr id="3" name="Content Placeholder 2"/>
          <p:cNvSpPr>
            <a:spLocks noGrp="1"/>
          </p:cNvSpPr>
          <p:nvPr>
            <p:ph idx="1"/>
          </p:nvPr>
        </p:nvSpPr>
        <p:spPr/>
        <p:txBody>
          <a:bodyPr>
            <a:normAutofit lnSpcReduction="10000"/>
          </a:bodyPr>
          <a:lstStyle/>
          <a:p>
            <a:r>
              <a:rPr lang="en-US" dirty="0" err="1"/>
              <a:t>Big News: not financial crisis since </a:t>
            </a:r>
            <a:r>
              <a:rPr lang="en-US" dirty="0" smtClean="0"/>
              <a:t>2008</a:t>
            </a:r>
          </a:p>
          <a:p>
            <a:r>
              <a:rPr lang="en-US" dirty="0" err="1" smtClean="0"/>
              <a:t>Rather: BRIC countries, comprising almost half the earth’s population, joined the world economy, participating in international capitalism </a:t>
            </a:r>
          </a:p>
          <a:p>
            <a:r>
              <a:rPr lang="en-US" err="1" smtClean="0"/>
              <a:t>With economic growth, hundreds of millions migrating into middle class</a:t>
            </a:r>
            <a:endParaRPr lang="en-US" dirty="0" smtClean="0"/>
          </a:p>
          <a:p>
            <a:r>
              <a:rPr lang="en-US" dirty="0" err="1"/>
              <a:t>Economic freedom on average not decreased, after a rapid earlier increase</a:t>
            </a:r>
            <a:endParaRPr lang="en-US" dirty="0" smtClean="0"/>
          </a:p>
        </p:txBody>
      </p:sp>
    </p:spTree>
    <p:extLst>
      <p:ext uri="{BB962C8B-B14F-4D97-AF65-F5344CB8AC3E}">
        <p14:creationId xmlns:p14="http://schemas.microsoft.com/office/powerpoint/2010/main" val="3603863858"/>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Iceland Taken Down?</a:t>
            </a:r>
          </a:p>
        </p:txBody>
      </p:sp>
      <p:sp>
        <p:nvSpPr>
          <p:cNvPr id="3" name="Content Placeholder 2"/>
          <p:cNvSpPr>
            <a:spLocks noGrp="1"/>
          </p:cNvSpPr>
          <p:nvPr>
            <p:ph idx="1"/>
          </p:nvPr>
        </p:nvSpPr>
        <p:spPr/>
        <p:txBody>
          <a:bodyPr>
            <a:normAutofit lnSpcReduction="10000"/>
          </a:bodyPr>
          <a:lstStyle/>
          <a:p>
            <a:r>
              <a:rPr lang="en-US"/>
              <a:t>Icesave and Edge accounts could offer better rates, because cheaper to operate</a:t>
            </a:r>
          </a:p>
          <a:p>
            <a:r>
              <a:rPr lang="en-US"/>
              <a:t>Icelandic banks flexible and efficient, but reckless (even more than others)</a:t>
            </a:r>
          </a:p>
          <a:p>
            <a:r>
              <a:rPr lang="en-US"/>
              <a:t>New kids on the block, antipathy from old players, unpopular with other banks</a:t>
            </a:r>
          </a:p>
          <a:p>
            <a:r>
              <a:rPr lang="en-US"/>
              <a:t>Governments did not like the idea of tax competition: a new Luxembourg, Liechtenstein, Isle of Man or Guernsey</a:t>
            </a:r>
          </a:p>
        </p:txBody>
      </p:sp>
    </p:spTree>
    <p:extLst>
      <p:ext uri="{BB962C8B-B14F-4D97-AF65-F5344CB8AC3E}">
        <p14:creationId xmlns:p14="http://schemas.microsoft.com/office/powerpoint/2010/main" val="1622825584"/>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t>Others Helped: Currency swap lines</a:t>
            </a:r>
          </a:p>
        </p:txBody>
      </p:sp>
      <p:sp>
        <p:nvSpPr>
          <p:cNvPr id="3" name="Content Placeholder 2"/>
          <p:cNvSpPr>
            <a:spLocks noGrp="1"/>
          </p:cNvSpPr>
          <p:nvPr>
            <p:ph idx="1"/>
          </p:nvPr>
        </p:nvSpPr>
        <p:spPr/>
        <p:txBody>
          <a:bodyPr>
            <a:normAutofit lnSpcReduction="10000"/>
          </a:bodyPr>
          <a:lstStyle/>
          <a:p>
            <a:r>
              <a:rPr lang="en-US"/>
              <a:t>Aggregate transactions with CBs: $10,057 bn</a:t>
            </a:r>
          </a:p>
          <a:p>
            <a:r>
              <a:rPr lang="en-US"/>
              <a:t>ECB $8,011 (79.7% of total)</a:t>
            </a:r>
          </a:p>
          <a:p>
            <a:r>
              <a:rPr lang="en-US"/>
              <a:t>CB of the UK $919 bn</a:t>
            </a:r>
          </a:p>
          <a:p>
            <a:r>
              <a:rPr lang="en-US"/>
              <a:t>CB of Switzerland $466 bn</a:t>
            </a:r>
          </a:p>
          <a:p>
            <a:r>
              <a:rPr lang="en-US"/>
              <a:t>CB of Denmark $73 bn</a:t>
            </a:r>
          </a:p>
          <a:p>
            <a:r>
              <a:rPr lang="en-US"/>
              <a:t>CB of Sweden $67 bn</a:t>
            </a:r>
          </a:p>
          <a:p>
            <a:r>
              <a:rPr lang="en-US"/>
              <a:t>CB of Norway $30 bn</a:t>
            </a:r>
          </a:p>
          <a:p>
            <a:r>
              <a:rPr lang="en-US"/>
              <a:t>Also CBs of Japan, Korea and Mexico</a:t>
            </a:r>
          </a:p>
        </p:txBody>
      </p:sp>
    </p:spTree>
    <p:extLst>
      <p:ext uri="{BB962C8B-B14F-4D97-AF65-F5344CB8AC3E}">
        <p14:creationId xmlns:p14="http://schemas.microsoft.com/office/powerpoint/2010/main" val="368486680"/>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t>Transactions, 2007–10, in $ billions</a:t>
            </a:r>
          </a:p>
        </p:txBody>
      </p:sp>
      <p:sp>
        <p:nvSpPr>
          <p:cNvPr id="3" name="Content Placeholder 2"/>
          <p:cNvSpPr>
            <a:spLocks noGrp="1"/>
          </p:cNvSpPr>
          <p:nvPr>
            <p:ph sz="half" idx="1"/>
          </p:nvPr>
        </p:nvSpPr>
        <p:spPr/>
        <p:txBody>
          <a:bodyPr/>
          <a:lstStyle/>
          <a:p>
            <a:r>
              <a:rPr lang="en-US"/>
              <a:t>Citigroup 2,513</a:t>
            </a:r>
          </a:p>
          <a:p>
            <a:r>
              <a:rPr lang="en-US"/>
              <a:t>Morgan Stanley 2,041</a:t>
            </a:r>
          </a:p>
          <a:p>
            <a:r>
              <a:rPr lang="en-US"/>
              <a:t>Merrill Lynch 1,949</a:t>
            </a:r>
          </a:p>
          <a:p>
            <a:r>
              <a:rPr lang="en-US"/>
              <a:t>Bank of America 1,344</a:t>
            </a:r>
          </a:p>
          <a:p>
            <a:r>
              <a:rPr lang="en-US"/>
              <a:t>Barclays 868</a:t>
            </a:r>
          </a:p>
          <a:p>
            <a:r>
              <a:rPr lang="en-US"/>
              <a:t>Bear Stearns 853</a:t>
            </a:r>
          </a:p>
          <a:p>
            <a:r>
              <a:rPr lang="en-US"/>
              <a:t>Goldman Sachs 814</a:t>
            </a:r>
          </a:p>
          <a:p>
            <a:r>
              <a:rPr lang="en-US"/>
              <a:t>RBS 541 </a:t>
            </a:r>
          </a:p>
        </p:txBody>
      </p:sp>
      <p:sp>
        <p:nvSpPr>
          <p:cNvPr id="4" name="Content Placeholder 3"/>
          <p:cNvSpPr>
            <a:spLocks noGrp="1"/>
          </p:cNvSpPr>
          <p:nvPr>
            <p:ph sz="half" idx="2"/>
          </p:nvPr>
        </p:nvSpPr>
        <p:spPr/>
        <p:txBody>
          <a:bodyPr/>
          <a:lstStyle/>
          <a:p>
            <a:r>
              <a:rPr lang="en-US"/>
              <a:t>Deutsche Bank 354</a:t>
            </a:r>
          </a:p>
          <a:p>
            <a:r>
              <a:rPr lang="en-US"/>
              <a:t>UBS 287</a:t>
            </a:r>
          </a:p>
          <a:p>
            <a:r>
              <a:rPr lang="en-US"/>
              <a:t>JP Morgan Chase 391</a:t>
            </a:r>
          </a:p>
          <a:p>
            <a:r>
              <a:rPr lang="en-US"/>
              <a:t>Credit Suisse 262</a:t>
            </a:r>
          </a:p>
          <a:p>
            <a:r>
              <a:rPr lang="en-US"/>
              <a:t>Lehman Brothers 183</a:t>
            </a:r>
          </a:p>
          <a:p>
            <a:r>
              <a:rPr lang="en-US"/>
              <a:t>Bank of Scotland 181</a:t>
            </a:r>
          </a:p>
          <a:p>
            <a:r>
              <a:rPr lang="en-US"/>
              <a:t>BNP Paribas 175</a:t>
            </a:r>
          </a:p>
          <a:p>
            <a:r>
              <a:rPr lang="en-US"/>
              <a:t>Wells Fargo 159</a:t>
            </a:r>
          </a:p>
        </p:txBody>
      </p:sp>
    </p:spTree>
    <p:extLst>
      <p:ext uri="{BB962C8B-B14F-4D97-AF65-F5344CB8AC3E}">
        <p14:creationId xmlns:p14="http://schemas.microsoft.com/office/powerpoint/2010/main" val="3596763116"/>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Nordic or anglo-saxon?</a:t>
            </a:r>
          </a:p>
        </p:txBody>
      </p:sp>
      <p:sp>
        <p:nvSpPr>
          <p:cNvPr id="5" name="Text Placeholder 4"/>
          <p:cNvSpPr>
            <a:spLocks noGrp="1"/>
          </p:cNvSpPr>
          <p:nvPr>
            <p:ph type="body" idx="1"/>
          </p:nvPr>
        </p:nvSpPr>
        <p:spPr/>
        <p:txBody>
          <a:bodyPr/>
          <a:lstStyle/>
          <a:p>
            <a:r>
              <a:rPr lang="en-US"/>
              <a:t>Section 5</a:t>
            </a:r>
          </a:p>
        </p:txBody>
      </p:sp>
    </p:spTree>
    <p:extLst>
      <p:ext uri="{BB962C8B-B14F-4D97-AF65-F5344CB8AC3E}">
        <p14:creationId xmlns:p14="http://schemas.microsoft.com/office/powerpoint/2010/main" val="1215133403"/>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Challenges Facing the EU</a:t>
            </a:r>
          </a:p>
        </p:txBody>
      </p:sp>
      <p:sp>
        <p:nvSpPr>
          <p:cNvPr id="5" name="Content Placeholder 4"/>
          <p:cNvSpPr>
            <a:spLocks noGrp="1"/>
          </p:cNvSpPr>
          <p:nvPr>
            <p:ph idx="1"/>
          </p:nvPr>
        </p:nvSpPr>
        <p:spPr/>
        <p:txBody>
          <a:bodyPr/>
          <a:lstStyle/>
          <a:p>
            <a:r>
              <a:rPr lang="en-US"/>
              <a:t>EU a continental, rather than European, project</a:t>
            </a:r>
          </a:p>
          <a:p>
            <a:r>
              <a:rPr lang="en-US"/>
              <a:t>To be applauded: French and Germans abandon their wars; Central and Eastern Europeans enjoy increased security</a:t>
            </a:r>
          </a:p>
          <a:p>
            <a:r>
              <a:rPr lang="en-US"/>
              <a:t>But whither? Open market or closed state?</a:t>
            </a:r>
          </a:p>
          <a:p>
            <a:r>
              <a:rPr lang="en-US"/>
              <a:t>Challenges from North America and the BRICs</a:t>
            </a:r>
          </a:p>
          <a:p>
            <a:r>
              <a:rPr lang="en-US"/>
              <a:t>Two models: Nordic and Anglo-Saxon</a:t>
            </a:r>
          </a:p>
        </p:txBody>
      </p:sp>
    </p:spTree>
    <p:extLst>
      <p:ext uri="{BB962C8B-B14F-4D97-AF65-F5344CB8AC3E}">
        <p14:creationId xmlns:p14="http://schemas.microsoft.com/office/powerpoint/2010/main" val="1231261729"/>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t>Seven Nordic economies 2010</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451364116"/>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49620917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graphicEl>
                                              <a:chart seriesIdx="-3" categoryIdx="-3" bldStep="gridLegend"/>
                                            </p:graphicEl>
                                          </p:spTgt>
                                        </p:tgtEl>
                                        <p:attrNameLst>
                                          <p:attrName>style.visibility</p:attrName>
                                        </p:attrNameLst>
                                      </p:cBhvr>
                                      <p:to>
                                        <p:strVal val="visible"/>
                                      </p:to>
                                    </p:set>
                                    <p:animEffect transition="in" filter="wipe(left)">
                                      <p:cBhvr>
                                        <p:cTn id="7" dur="500"/>
                                        <p:tgtEl>
                                          <p:spTgt spid="4">
                                            <p:graphicEl>
                                              <a:chart seriesIdx="-3" categoryIdx="-3" bldStep="gridLegend"/>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graphicEl>
                                              <a:chart seriesIdx="0" categoryIdx="0" bldStep="ptInSeries"/>
                                            </p:graphicEl>
                                          </p:spTgt>
                                        </p:tgtEl>
                                        <p:attrNameLst>
                                          <p:attrName>style.visibility</p:attrName>
                                        </p:attrNameLst>
                                      </p:cBhvr>
                                      <p:to>
                                        <p:strVal val="visible"/>
                                      </p:to>
                                    </p:set>
                                    <p:animEffect transition="in" filter="wipe(left)">
                                      <p:cBhvr>
                                        <p:cTn id="12" dur="500"/>
                                        <p:tgtEl>
                                          <p:spTgt spid="4">
                                            <p:graphicEl>
                                              <a:chart seriesIdx="0" categoryIdx="0" bldStep="ptInSeries"/>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graphicEl>
                                              <a:chart seriesIdx="0" categoryIdx="1" bldStep="ptInSeries"/>
                                            </p:graphicEl>
                                          </p:spTgt>
                                        </p:tgtEl>
                                        <p:attrNameLst>
                                          <p:attrName>style.visibility</p:attrName>
                                        </p:attrNameLst>
                                      </p:cBhvr>
                                      <p:to>
                                        <p:strVal val="visible"/>
                                      </p:to>
                                    </p:set>
                                    <p:animEffect transition="in" filter="wipe(left)">
                                      <p:cBhvr>
                                        <p:cTn id="17" dur="500"/>
                                        <p:tgtEl>
                                          <p:spTgt spid="4">
                                            <p:graphicEl>
                                              <a:chart seriesIdx="0" categoryIdx="1" bldStep="ptInSeries"/>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
                                            <p:graphicEl>
                                              <a:chart seriesIdx="0" categoryIdx="2" bldStep="ptInSeries"/>
                                            </p:graphicEl>
                                          </p:spTgt>
                                        </p:tgtEl>
                                        <p:attrNameLst>
                                          <p:attrName>style.visibility</p:attrName>
                                        </p:attrNameLst>
                                      </p:cBhvr>
                                      <p:to>
                                        <p:strVal val="visible"/>
                                      </p:to>
                                    </p:set>
                                    <p:animEffect transition="in" filter="wipe(left)">
                                      <p:cBhvr>
                                        <p:cTn id="22" dur="500"/>
                                        <p:tgtEl>
                                          <p:spTgt spid="4">
                                            <p:graphicEl>
                                              <a:chart seriesIdx="0" categoryIdx="2" bldStep="ptInSeries"/>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4">
                                            <p:graphicEl>
                                              <a:chart seriesIdx="0" categoryIdx="3" bldStep="ptInSeries"/>
                                            </p:graphicEl>
                                          </p:spTgt>
                                        </p:tgtEl>
                                        <p:attrNameLst>
                                          <p:attrName>style.visibility</p:attrName>
                                        </p:attrNameLst>
                                      </p:cBhvr>
                                      <p:to>
                                        <p:strVal val="visible"/>
                                      </p:to>
                                    </p:set>
                                    <p:animEffect transition="in" filter="wipe(left)">
                                      <p:cBhvr>
                                        <p:cTn id="27" dur="500"/>
                                        <p:tgtEl>
                                          <p:spTgt spid="4">
                                            <p:graphicEl>
                                              <a:chart seriesIdx="0" categoryIdx="3" bldStep="ptInSeries"/>
                                            </p:graphic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4">
                                            <p:graphicEl>
                                              <a:chart seriesIdx="0" categoryIdx="4" bldStep="ptInSeries"/>
                                            </p:graphicEl>
                                          </p:spTgt>
                                        </p:tgtEl>
                                        <p:attrNameLst>
                                          <p:attrName>style.visibility</p:attrName>
                                        </p:attrNameLst>
                                      </p:cBhvr>
                                      <p:to>
                                        <p:strVal val="visible"/>
                                      </p:to>
                                    </p:set>
                                    <p:animEffect transition="in" filter="wipe(left)">
                                      <p:cBhvr>
                                        <p:cTn id="32" dur="500"/>
                                        <p:tgtEl>
                                          <p:spTgt spid="4">
                                            <p:graphicEl>
                                              <a:chart seriesIdx="0" categoryIdx="4" bldStep="ptInSeries"/>
                                            </p:graphic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4">
                                            <p:graphicEl>
                                              <a:chart seriesIdx="0" categoryIdx="5" bldStep="ptInSeries"/>
                                            </p:graphicEl>
                                          </p:spTgt>
                                        </p:tgtEl>
                                        <p:attrNameLst>
                                          <p:attrName>style.visibility</p:attrName>
                                        </p:attrNameLst>
                                      </p:cBhvr>
                                      <p:to>
                                        <p:strVal val="visible"/>
                                      </p:to>
                                    </p:set>
                                    <p:animEffect transition="in" filter="wipe(left)">
                                      <p:cBhvr>
                                        <p:cTn id="37" dur="500"/>
                                        <p:tgtEl>
                                          <p:spTgt spid="4">
                                            <p:graphicEl>
                                              <a:chart seriesIdx="0" categoryIdx="5" bldStep="ptInSeries"/>
                                            </p:graphic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4">
                                            <p:graphicEl>
                                              <a:chart seriesIdx="0" categoryIdx="6" bldStep="ptInSeries"/>
                                            </p:graphicEl>
                                          </p:spTgt>
                                        </p:tgtEl>
                                        <p:attrNameLst>
                                          <p:attrName>style.visibility</p:attrName>
                                        </p:attrNameLst>
                                      </p:cBhvr>
                                      <p:to>
                                        <p:strVal val="visible"/>
                                      </p:to>
                                    </p:set>
                                    <p:animEffect transition="in" filter="wipe(left)">
                                      <p:cBhvr>
                                        <p:cTn id="42" dur="500"/>
                                        <p:tgtEl>
                                          <p:spTgt spid="4">
                                            <p:graphicEl>
                                              <a:chart seriesIdx="0" categoryIdx="6" bldStep="ptIn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Chart bld="seriesEl"/>
        </p:bldSub>
      </p:bldGraphic>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Swedes in Different Economies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635707471"/>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55812095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graphicEl>
                                              <a:chart seriesIdx="-3" categoryIdx="-3" bldStep="gridLegend"/>
                                            </p:graphicEl>
                                          </p:spTgt>
                                        </p:tgtEl>
                                        <p:attrNameLst>
                                          <p:attrName>style.visibility</p:attrName>
                                        </p:attrNameLst>
                                      </p:cBhvr>
                                      <p:to>
                                        <p:strVal val="visible"/>
                                      </p:to>
                                    </p:set>
                                    <p:animEffect transition="in" filter="wipe(left)">
                                      <p:cBhvr>
                                        <p:cTn id="7" dur="500"/>
                                        <p:tgtEl>
                                          <p:spTgt spid="4">
                                            <p:graphicEl>
                                              <a:chart seriesIdx="-3" categoryIdx="-3" bldStep="gridLegend"/>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graphicEl>
                                              <a:chart seriesIdx="0" categoryIdx="0" bldStep="ptInSeries"/>
                                            </p:graphicEl>
                                          </p:spTgt>
                                        </p:tgtEl>
                                        <p:attrNameLst>
                                          <p:attrName>style.visibility</p:attrName>
                                        </p:attrNameLst>
                                      </p:cBhvr>
                                      <p:to>
                                        <p:strVal val="visible"/>
                                      </p:to>
                                    </p:set>
                                    <p:animEffect transition="in" filter="wipe(left)">
                                      <p:cBhvr>
                                        <p:cTn id="12" dur="500"/>
                                        <p:tgtEl>
                                          <p:spTgt spid="4">
                                            <p:graphicEl>
                                              <a:chart seriesIdx="0" categoryIdx="0" bldStep="ptInSeries"/>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graphicEl>
                                              <a:chart seriesIdx="0" categoryIdx="1" bldStep="ptInSeries"/>
                                            </p:graphicEl>
                                          </p:spTgt>
                                        </p:tgtEl>
                                        <p:attrNameLst>
                                          <p:attrName>style.visibility</p:attrName>
                                        </p:attrNameLst>
                                      </p:cBhvr>
                                      <p:to>
                                        <p:strVal val="visible"/>
                                      </p:to>
                                    </p:set>
                                    <p:animEffect transition="in" filter="wipe(left)">
                                      <p:cBhvr>
                                        <p:cTn id="17" dur="500"/>
                                        <p:tgtEl>
                                          <p:spTgt spid="4">
                                            <p:graphicEl>
                                              <a:chart seriesIdx="0" categoryIdx="1" bldStep="ptInSeries"/>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
                                            <p:graphicEl>
                                              <a:chart seriesIdx="0" categoryIdx="2" bldStep="ptInSeries"/>
                                            </p:graphicEl>
                                          </p:spTgt>
                                        </p:tgtEl>
                                        <p:attrNameLst>
                                          <p:attrName>style.visibility</p:attrName>
                                        </p:attrNameLst>
                                      </p:cBhvr>
                                      <p:to>
                                        <p:strVal val="visible"/>
                                      </p:to>
                                    </p:set>
                                    <p:animEffect transition="in" filter="wipe(left)">
                                      <p:cBhvr>
                                        <p:cTn id="22" dur="500"/>
                                        <p:tgtEl>
                                          <p:spTgt spid="4">
                                            <p:graphicEl>
                                              <a:chart seriesIdx="0" categoryIdx="2" bldStep="ptIn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Chart bld="seriesEl"/>
        </p:bldSub>
      </p:bldGraphic>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Less, Not More Regulation</a:t>
            </a:r>
          </a:p>
        </p:txBody>
      </p:sp>
      <p:sp>
        <p:nvSpPr>
          <p:cNvPr id="4" name="Content Placeholder 3"/>
          <p:cNvSpPr>
            <a:spLocks noGrp="1"/>
          </p:cNvSpPr>
          <p:nvPr>
            <p:ph idx="1"/>
          </p:nvPr>
        </p:nvSpPr>
        <p:spPr/>
        <p:txBody>
          <a:bodyPr>
            <a:normAutofit/>
          </a:bodyPr>
          <a:lstStyle/>
          <a:p>
            <a:r>
              <a:rPr lang="en-US"/>
              <a:t>Extensive regulation did not hinder the financial crisis</a:t>
            </a:r>
          </a:p>
          <a:p>
            <a:r>
              <a:rPr lang="en-US"/>
              <a:t>Regulation of financial markets create false security</a:t>
            </a:r>
          </a:p>
          <a:p>
            <a:r>
              <a:rPr lang="en-US"/>
              <a:t>Harmonisation of financial companies create an additional systemic risk, all eggs in the same basket</a:t>
            </a:r>
          </a:p>
          <a:p>
            <a:r>
              <a:rPr lang="en-US"/>
              <a:t>The only realistic strategy: economic growth</a:t>
            </a:r>
          </a:p>
        </p:txBody>
      </p:sp>
    </p:spTree>
    <p:extLst>
      <p:ext uri="{BB962C8B-B14F-4D97-AF65-F5344CB8AC3E}">
        <p14:creationId xmlns:p14="http://schemas.microsoft.com/office/powerpoint/2010/main" val="1234769373"/>
      </p:ext>
    </p:extLst>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t>Parting Ways: Australia and Argentina</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29758508"/>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92789738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graphicEl>
                                              <a:chart seriesIdx="-3" categoryIdx="-3" bldStep="gridLegend"/>
                                            </p:graphicEl>
                                          </p:spTgt>
                                        </p:tgtEl>
                                        <p:attrNameLst>
                                          <p:attrName>style.visibility</p:attrName>
                                        </p:attrNameLst>
                                      </p:cBhvr>
                                      <p:to>
                                        <p:strVal val="visible"/>
                                      </p:to>
                                    </p:set>
                                    <p:animEffect transition="in" filter="wipe(left)">
                                      <p:cBhvr>
                                        <p:cTn id="7" dur="500"/>
                                        <p:tgtEl>
                                          <p:spTgt spid="4">
                                            <p:graphicEl>
                                              <a:chart seriesIdx="-3" categoryIdx="-3" bldStep="gridLegend"/>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graphicEl>
                                              <a:chart seriesIdx="0" categoryIdx="-4" bldStep="series"/>
                                            </p:graphicEl>
                                          </p:spTgt>
                                        </p:tgtEl>
                                        <p:attrNameLst>
                                          <p:attrName>style.visibility</p:attrName>
                                        </p:attrNameLst>
                                      </p:cBhvr>
                                      <p:to>
                                        <p:strVal val="visible"/>
                                      </p:to>
                                    </p:set>
                                    <p:animEffect transition="in" filter="wipe(left)">
                                      <p:cBhvr>
                                        <p:cTn id="12" dur="500"/>
                                        <p:tgtEl>
                                          <p:spTgt spid="4">
                                            <p:graphicEl>
                                              <a:chart seriesIdx="0" categoryIdx="-4" bldStep="series"/>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graphicEl>
                                              <a:chart seriesIdx="1" categoryIdx="-4" bldStep="series"/>
                                            </p:graphicEl>
                                          </p:spTgt>
                                        </p:tgtEl>
                                        <p:attrNameLst>
                                          <p:attrName>style.visibility</p:attrName>
                                        </p:attrNameLst>
                                      </p:cBhvr>
                                      <p:to>
                                        <p:strVal val="visible"/>
                                      </p:to>
                                    </p:set>
                                    <p:animEffect transition="in" filter="wipe(left)">
                                      <p:cBhvr>
                                        <p:cTn id="17" dur="500"/>
                                        <p:tgtEl>
                                          <p:spTgt spid="4">
                                            <p:graphicEl>
                                              <a:chart seriesIdx="1"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Chart bld="series"/>
        </p:bldSub>
      </p:bldGraphic>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t>Laffer Curve: Useful Simplification</a:t>
            </a:r>
          </a:p>
        </p:txBody>
      </p:sp>
      <p:graphicFrame>
        <p:nvGraphicFramePr>
          <p:cNvPr id="4" name="Chart Placeholder 3"/>
          <p:cNvGraphicFramePr>
            <a:graphicFrameLocks noGrp="1"/>
          </p:cNvGraphicFramePr>
          <p:nvPr>
            <p:ph type="chart" idx="1"/>
            <p:extLst>
              <p:ext uri="{D42A27DB-BD31-4B8C-83A1-F6EECF244321}">
                <p14:modId xmlns:p14="http://schemas.microsoft.com/office/powerpoint/2010/main" val="3345264567"/>
              </p:ext>
            </p:extLst>
          </p:nvPr>
        </p:nvGraphicFramePr>
        <p:xfrm>
          <a:off x="922338" y="1981200"/>
          <a:ext cx="7193482" cy="41148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76762147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graphicEl>
                                              <a:chart seriesIdx="-3" categoryIdx="-3" bldStep="gridLegend"/>
                                            </p:graphicEl>
                                          </p:spTgt>
                                        </p:tgtEl>
                                        <p:attrNameLst>
                                          <p:attrName>style.visibility</p:attrName>
                                        </p:attrNameLst>
                                      </p:cBhvr>
                                      <p:to>
                                        <p:strVal val="visible"/>
                                      </p:to>
                                    </p:set>
                                    <p:animEffect transition="in" filter="wipe(left)">
                                      <p:cBhvr>
                                        <p:cTn id="7" dur="500"/>
                                        <p:tgtEl>
                                          <p:spTgt spid="4">
                                            <p:graphicEl>
                                              <a:chart seriesIdx="-3" categoryIdx="-3" bldStep="gridLegend"/>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graphicEl>
                                              <a:chart seriesIdx="0" categoryIdx="-4" bldStep="series"/>
                                            </p:graphicEl>
                                          </p:spTgt>
                                        </p:tgtEl>
                                        <p:attrNameLst>
                                          <p:attrName>style.visibility</p:attrName>
                                        </p:attrNameLst>
                                      </p:cBhvr>
                                      <p:to>
                                        <p:strVal val="visible"/>
                                      </p:to>
                                    </p:set>
                                    <p:animEffect transition="in" filter="wipe(left)">
                                      <p:cBhvr>
                                        <p:cTn id="12" dur="500"/>
                                        <p:tgtEl>
                                          <p:spTgt spid="4">
                                            <p:graphicEl>
                                              <a:chart seriesIdx="0"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Chart bld="series"/>
        </p:bldSub>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smtClean="0"/>
              <a:t>Untimely Death Announcement</a:t>
            </a:r>
            <a:endParaRPr lang="en-US" dirty="0"/>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4128706507"/>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28060092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graphicEl>
                                              <a:chart seriesIdx="-3" categoryIdx="-3" bldStep="gridLegend"/>
                                            </p:graphicEl>
                                          </p:spTgt>
                                        </p:tgtEl>
                                        <p:attrNameLst>
                                          <p:attrName>style.visibility</p:attrName>
                                        </p:attrNameLst>
                                      </p:cBhvr>
                                      <p:to>
                                        <p:strVal val="visible"/>
                                      </p:to>
                                    </p:set>
                                    <p:animEffect transition="in" filter="wipe(down)">
                                      <p:cBhvr>
                                        <p:cTn id="7" dur="500"/>
                                        <p:tgtEl>
                                          <p:spTgt spid="8">
                                            <p:graphicEl>
                                              <a:chart seriesIdx="-3" categoryIdx="-3" bldStep="gridLegend"/>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
                                            <p:graphicEl>
                                              <a:chart seriesIdx="0" categoryIdx="-4" bldStep="series"/>
                                            </p:graphicEl>
                                          </p:spTgt>
                                        </p:tgtEl>
                                        <p:attrNameLst>
                                          <p:attrName>style.visibility</p:attrName>
                                        </p:attrNameLst>
                                      </p:cBhvr>
                                      <p:to>
                                        <p:strVal val="visible"/>
                                      </p:to>
                                    </p:set>
                                    <p:animEffect transition="in" filter="wipe(down)">
                                      <p:cBhvr>
                                        <p:cTn id="12" dur="500"/>
                                        <p:tgtEl>
                                          <p:spTgt spid="8">
                                            <p:graphicEl>
                                              <a:chart seriesIdx="0"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Sub>
          <a:bldChart bld="series"/>
        </p:bldSub>
      </p:bldGraphic>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t>Switzerland, Sweden: Laffer Curve</a:t>
            </a:r>
          </a:p>
        </p:txBody>
      </p:sp>
      <p:graphicFrame>
        <p:nvGraphicFramePr>
          <p:cNvPr id="4" name="Chart Placeholder 3"/>
          <p:cNvGraphicFramePr>
            <a:graphicFrameLocks noGrp="1"/>
          </p:cNvGraphicFramePr>
          <p:nvPr>
            <p:ph type="chart" idx="1"/>
            <p:extLst>
              <p:ext uri="{D42A27DB-BD31-4B8C-83A1-F6EECF244321}">
                <p14:modId xmlns:p14="http://schemas.microsoft.com/office/powerpoint/2010/main" val="731100251"/>
              </p:ext>
            </p:extLst>
          </p:nvPr>
        </p:nvGraphicFramePr>
        <p:xfrm>
          <a:off x="685800" y="1981200"/>
          <a:ext cx="7772400" cy="41148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65115976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graphicEl>
                                              <a:chart seriesIdx="-3" categoryIdx="-3" bldStep="gridLegend"/>
                                            </p:graphicEl>
                                          </p:spTgt>
                                        </p:tgtEl>
                                        <p:attrNameLst>
                                          <p:attrName>style.visibility</p:attrName>
                                        </p:attrNameLst>
                                      </p:cBhvr>
                                      <p:to>
                                        <p:strVal val="visible"/>
                                      </p:to>
                                    </p:set>
                                    <p:animEffect transition="in" filter="wipe(left)">
                                      <p:cBhvr>
                                        <p:cTn id="7" dur="500"/>
                                        <p:tgtEl>
                                          <p:spTgt spid="4">
                                            <p:graphicEl>
                                              <a:chart seriesIdx="-3" categoryIdx="-3" bldStep="gridLegend"/>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graphicEl>
                                              <a:chart seriesIdx="0" categoryIdx="-4" bldStep="series"/>
                                            </p:graphicEl>
                                          </p:spTgt>
                                        </p:tgtEl>
                                        <p:attrNameLst>
                                          <p:attrName>style.visibility</p:attrName>
                                        </p:attrNameLst>
                                      </p:cBhvr>
                                      <p:to>
                                        <p:strVal val="visible"/>
                                      </p:to>
                                    </p:set>
                                    <p:animEffect transition="in" filter="wipe(left)">
                                      <p:cBhvr>
                                        <p:cTn id="12" dur="500"/>
                                        <p:tgtEl>
                                          <p:spTgt spid="4">
                                            <p:graphicEl>
                                              <a:chart seriesIdx="0"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Chart bld="series"/>
        </p:bldSub>
      </p:bldGraphic>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Slow Growth, Low Income</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789477205"/>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89123905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graphicEl>
                                              <a:chart seriesIdx="-3" categoryIdx="-3" bldStep="gridLegend"/>
                                            </p:graphicEl>
                                          </p:spTgt>
                                        </p:tgtEl>
                                        <p:attrNameLst>
                                          <p:attrName>style.visibility</p:attrName>
                                        </p:attrNameLst>
                                      </p:cBhvr>
                                      <p:to>
                                        <p:strVal val="visible"/>
                                      </p:to>
                                    </p:set>
                                    <p:animEffect transition="in" filter="wipe(left)">
                                      <p:cBhvr>
                                        <p:cTn id="7" dur="500"/>
                                        <p:tgtEl>
                                          <p:spTgt spid="4">
                                            <p:graphicEl>
                                              <a:chart seriesIdx="-3" categoryIdx="-3" bldStep="gridLegend"/>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graphicEl>
                                              <a:chart seriesIdx="0" categoryIdx="0" bldStep="ptInSeries"/>
                                            </p:graphicEl>
                                          </p:spTgt>
                                        </p:tgtEl>
                                        <p:attrNameLst>
                                          <p:attrName>style.visibility</p:attrName>
                                        </p:attrNameLst>
                                      </p:cBhvr>
                                      <p:to>
                                        <p:strVal val="visible"/>
                                      </p:to>
                                    </p:set>
                                    <p:animEffect transition="in" filter="wipe(left)">
                                      <p:cBhvr>
                                        <p:cTn id="12" dur="500"/>
                                        <p:tgtEl>
                                          <p:spTgt spid="4">
                                            <p:graphicEl>
                                              <a:chart seriesIdx="0" categoryIdx="0" bldStep="ptInSeries"/>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graphicEl>
                                              <a:chart seriesIdx="0" categoryIdx="1" bldStep="ptInSeries"/>
                                            </p:graphicEl>
                                          </p:spTgt>
                                        </p:tgtEl>
                                        <p:attrNameLst>
                                          <p:attrName>style.visibility</p:attrName>
                                        </p:attrNameLst>
                                      </p:cBhvr>
                                      <p:to>
                                        <p:strVal val="visible"/>
                                      </p:to>
                                    </p:set>
                                    <p:animEffect transition="in" filter="wipe(left)">
                                      <p:cBhvr>
                                        <p:cTn id="17" dur="500"/>
                                        <p:tgtEl>
                                          <p:spTgt spid="4">
                                            <p:graphicEl>
                                              <a:chart seriesIdx="0" categoryIdx="1" bldStep="ptInSeries"/>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
                                            <p:graphicEl>
                                              <a:chart seriesIdx="0" categoryIdx="2" bldStep="ptInSeries"/>
                                            </p:graphicEl>
                                          </p:spTgt>
                                        </p:tgtEl>
                                        <p:attrNameLst>
                                          <p:attrName>style.visibility</p:attrName>
                                        </p:attrNameLst>
                                      </p:cBhvr>
                                      <p:to>
                                        <p:strVal val="visible"/>
                                      </p:to>
                                    </p:set>
                                    <p:animEffect transition="in" filter="wipe(left)">
                                      <p:cBhvr>
                                        <p:cTn id="22" dur="500"/>
                                        <p:tgtEl>
                                          <p:spTgt spid="4">
                                            <p:graphicEl>
                                              <a:chart seriesIdx="0" categoryIdx="2" bldStep="ptInSeries"/>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4">
                                            <p:graphicEl>
                                              <a:chart seriesIdx="0" categoryIdx="3" bldStep="ptInSeries"/>
                                            </p:graphicEl>
                                          </p:spTgt>
                                        </p:tgtEl>
                                        <p:attrNameLst>
                                          <p:attrName>style.visibility</p:attrName>
                                        </p:attrNameLst>
                                      </p:cBhvr>
                                      <p:to>
                                        <p:strVal val="visible"/>
                                      </p:to>
                                    </p:set>
                                    <p:animEffect transition="in" filter="wipe(left)">
                                      <p:cBhvr>
                                        <p:cTn id="27" dur="500"/>
                                        <p:tgtEl>
                                          <p:spTgt spid="4">
                                            <p:graphicEl>
                                              <a:chart seriesIdx="0" categoryIdx="3" bldStep="ptInSeries"/>
                                            </p:graphic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4">
                                            <p:graphicEl>
                                              <a:chart seriesIdx="0" categoryIdx="4" bldStep="ptInSeries"/>
                                            </p:graphicEl>
                                          </p:spTgt>
                                        </p:tgtEl>
                                        <p:attrNameLst>
                                          <p:attrName>style.visibility</p:attrName>
                                        </p:attrNameLst>
                                      </p:cBhvr>
                                      <p:to>
                                        <p:strVal val="visible"/>
                                      </p:to>
                                    </p:set>
                                    <p:animEffect transition="in" filter="wipe(left)">
                                      <p:cBhvr>
                                        <p:cTn id="32" dur="500"/>
                                        <p:tgtEl>
                                          <p:spTgt spid="4">
                                            <p:graphicEl>
                                              <a:chart seriesIdx="0" categoryIdx="4" bldStep="ptIn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Chart bld="seriesEl"/>
        </p:bldSub>
      </p:bldGraphic>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prstGeom prst="rect">
            <a:avLst/>
          </a:prstGeom>
        </p:spPr>
        <p:txBody>
          <a:bodyPr>
            <a:normAutofit/>
          </a:bodyPr>
          <a:lstStyle/>
          <a:p>
            <a:r>
              <a:rPr lang="en-US"/>
              <a:t>Maximize Growth, not Revenue</a:t>
            </a:r>
          </a:p>
        </p:txBody>
      </p:sp>
      <p:graphicFrame>
        <p:nvGraphicFramePr>
          <p:cNvPr id="4" name="Chart Placeholder 3"/>
          <p:cNvGraphicFramePr>
            <a:graphicFrameLocks noGrp="1"/>
          </p:cNvGraphicFramePr>
          <p:nvPr>
            <p:ph type="chart" idx="1"/>
            <p:extLst>
              <p:ext uri="{D42A27DB-BD31-4B8C-83A1-F6EECF244321}">
                <p14:modId xmlns:p14="http://schemas.microsoft.com/office/powerpoint/2010/main" val="1586435116"/>
              </p:ext>
            </p:extLst>
          </p:nvPr>
        </p:nvGraphicFramePr>
        <p:xfrm>
          <a:off x="922338" y="1981200"/>
          <a:ext cx="7193482" cy="41148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192730071"/>
      </p:ext>
    </p:extLst>
  </p:cSld>
  <p:clrMapOvr>
    <a:masterClrMapping/>
  </p:clrMapOvr>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Final comments</a:t>
            </a:r>
          </a:p>
        </p:txBody>
      </p:sp>
      <p:sp>
        <p:nvSpPr>
          <p:cNvPr id="4" name="Content Placeholder 3"/>
          <p:cNvSpPr>
            <a:spLocks noGrp="1"/>
          </p:cNvSpPr>
          <p:nvPr>
            <p:ph idx="1"/>
          </p:nvPr>
        </p:nvSpPr>
        <p:spPr/>
        <p:txBody>
          <a:bodyPr>
            <a:normAutofit lnSpcReduction="10000"/>
          </a:bodyPr>
          <a:lstStyle/>
          <a:p>
            <a:r>
              <a:rPr lang="en-US"/>
              <a:t>Was the revival of economic freedom a return to the pre-1914 world?</a:t>
            </a:r>
          </a:p>
          <a:p>
            <a:r>
              <a:rPr lang="en-US"/>
              <a:t>Two causes for optimism: new technology repeatedly proves pessimists wrong; more world trade, with the BRICs, creates wealth</a:t>
            </a:r>
          </a:p>
          <a:p>
            <a:r>
              <a:rPr lang="en-US"/>
              <a:t>Two causes for pessimism: the pre-1914 world did’nt have extensive welfare obligations (to those who do not create or contribute), and it had sound money, based on the gold standard</a:t>
            </a:r>
          </a:p>
        </p:txBody>
      </p:sp>
    </p:spTree>
    <p:extLst>
      <p:ext uri="{BB962C8B-B14F-4D97-AF65-F5344CB8AC3E}">
        <p14:creationId xmlns:p14="http://schemas.microsoft.com/office/powerpoint/2010/main" val="2712617158"/>
      </p:ext>
    </p:extLst>
  </p:cSld>
  <p:clrMapOvr>
    <a:masterClrMapping/>
  </p:clrMapOvr>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lum bright="-20000"/>
          </a:blip>
          <a:srcRect/>
          <a:stretch>
            <a:fillRect/>
          </a:stretch>
        </p:blipFill>
        <p:spPr bwMode="auto">
          <a:xfrm>
            <a:off x="2782888" y="2873375"/>
            <a:ext cx="3581400" cy="911225"/>
          </a:xfrm>
          <a:prstGeom prst="rect">
            <a:avLst/>
          </a:prstGeom>
          <a:noFill/>
        </p:spPr>
      </p:pic>
    </p:spTree>
    <p:extLst>
      <p:ext uri="{BB962C8B-B14F-4D97-AF65-F5344CB8AC3E}">
        <p14:creationId xmlns:p14="http://schemas.microsoft.com/office/powerpoint/2010/main" val="449109909"/>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Economic Freedom in China and India</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875494884"/>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0385962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graphicEl>
                                              <a:chart seriesIdx="-3" categoryIdx="-3" bldStep="gridLegend"/>
                                            </p:graphicEl>
                                          </p:spTgt>
                                        </p:tgtEl>
                                        <p:attrNameLst>
                                          <p:attrName>style.visibility</p:attrName>
                                        </p:attrNameLst>
                                      </p:cBhvr>
                                      <p:to>
                                        <p:strVal val="visible"/>
                                      </p:to>
                                    </p:set>
                                    <p:animEffect transition="in" filter="wipe(down)">
                                      <p:cBhvr>
                                        <p:cTn id="7" dur="500"/>
                                        <p:tgtEl>
                                          <p:spTgt spid="4">
                                            <p:graphicEl>
                                              <a:chart seriesIdx="-3" categoryIdx="-3" bldStep="gridLegend"/>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graphicEl>
                                              <a:chart seriesIdx="0" categoryIdx="-4" bldStep="series"/>
                                            </p:graphicEl>
                                          </p:spTgt>
                                        </p:tgtEl>
                                        <p:attrNameLst>
                                          <p:attrName>style.visibility</p:attrName>
                                        </p:attrNameLst>
                                      </p:cBhvr>
                                      <p:to>
                                        <p:strVal val="visible"/>
                                      </p:to>
                                    </p:set>
                                    <p:animEffect transition="in" filter="wipe(down)">
                                      <p:cBhvr>
                                        <p:cTn id="12" dur="500"/>
                                        <p:tgtEl>
                                          <p:spTgt spid="4">
                                            <p:graphicEl>
                                              <a:chart seriesIdx="0" categoryIdx="-4" bldStep="series"/>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4">
                                            <p:graphicEl>
                                              <a:chart seriesIdx="1" categoryIdx="-4" bldStep="series"/>
                                            </p:graphicEl>
                                          </p:spTgt>
                                        </p:tgtEl>
                                        <p:attrNameLst>
                                          <p:attrName>style.visibility</p:attrName>
                                        </p:attrNameLst>
                                      </p:cBhvr>
                                      <p:to>
                                        <p:strVal val="visible"/>
                                      </p:to>
                                    </p:set>
                                    <p:animEffect transition="in" filter="wipe(down)">
                                      <p:cBhvr>
                                        <p:cTn id="17" dur="500"/>
                                        <p:tgtEl>
                                          <p:spTgt spid="4">
                                            <p:graphicEl>
                                              <a:chart seriesIdx="1"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Chart bld="series"/>
        </p:bldSub>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smtClean="0"/>
              <a:t>Four Chinese Economies </a:t>
            </a:r>
            <a:r>
              <a:rPr lang="en-US" dirty="0" smtClean="0"/>
              <a:t>2011</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641683134"/>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59266261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graphicEl>
                                              <a:chart seriesIdx="-3" categoryIdx="-3" bldStep="gridLegend"/>
                                            </p:graphicEl>
                                          </p:spTgt>
                                        </p:tgtEl>
                                        <p:attrNameLst>
                                          <p:attrName>style.visibility</p:attrName>
                                        </p:attrNameLst>
                                      </p:cBhvr>
                                      <p:to>
                                        <p:strVal val="visible"/>
                                      </p:to>
                                    </p:set>
                                    <p:animEffect transition="in" filter="wipe(left)">
                                      <p:cBhvr>
                                        <p:cTn id="7" dur="500"/>
                                        <p:tgtEl>
                                          <p:spTgt spid="4">
                                            <p:graphicEl>
                                              <a:chart seriesIdx="-3" categoryIdx="-3" bldStep="gridLegend"/>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graphicEl>
                                              <a:chart seriesIdx="0" categoryIdx="0" bldStep="ptInSeries"/>
                                            </p:graphicEl>
                                          </p:spTgt>
                                        </p:tgtEl>
                                        <p:attrNameLst>
                                          <p:attrName>style.visibility</p:attrName>
                                        </p:attrNameLst>
                                      </p:cBhvr>
                                      <p:to>
                                        <p:strVal val="visible"/>
                                      </p:to>
                                    </p:set>
                                    <p:animEffect transition="in" filter="wipe(left)">
                                      <p:cBhvr>
                                        <p:cTn id="12" dur="500"/>
                                        <p:tgtEl>
                                          <p:spTgt spid="4">
                                            <p:graphicEl>
                                              <a:chart seriesIdx="0" categoryIdx="0" bldStep="ptInSeries"/>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graphicEl>
                                              <a:chart seriesIdx="0" categoryIdx="1" bldStep="ptInSeries"/>
                                            </p:graphicEl>
                                          </p:spTgt>
                                        </p:tgtEl>
                                        <p:attrNameLst>
                                          <p:attrName>style.visibility</p:attrName>
                                        </p:attrNameLst>
                                      </p:cBhvr>
                                      <p:to>
                                        <p:strVal val="visible"/>
                                      </p:to>
                                    </p:set>
                                    <p:animEffect transition="in" filter="wipe(left)">
                                      <p:cBhvr>
                                        <p:cTn id="17" dur="500"/>
                                        <p:tgtEl>
                                          <p:spTgt spid="4">
                                            <p:graphicEl>
                                              <a:chart seriesIdx="0" categoryIdx="1" bldStep="ptInSeries"/>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
                                            <p:graphicEl>
                                              <a:chart seriesIdx="0" categoryIdx="2" bldStep="ptInSeries"/>
                                            </p:graphicEl>
                                          </p:spTgt>
                                        </p:tgtEl>
                                        <p:attrNameLst>
                                          <p:attrName>style.visibility</p:attrName>
                                        </p:attrNameLst>
                                      </p:cBhvr>
                                      <p:to>
                                        <p:strVal val="visible"/>
                                      </p:to>
                                    </p:set>
                                    <p:animEffect transition="in" filter="wipe(left)">
                                      <p:cBhvr>
                                        <p:cTn id="22" dur="500"/>
                                        <p:tgtEl>
                                          <p:spTgt spid="4">
                                            <p:graphicEl>
                                              <a:chart seriesIdx="0" categoryIdx="2" bldStep="ptInSeries"/>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4">
                                            <p:graphicEl>
                                              <a:chart seriesIdx="0" categoryIdx="3" bldStep="ptInSeries"/>
                                            </p:graphicEl>
                                          </p:spTgt>
                                        </p:tgtEl>
                                        <p:attrNameLst>
                                          <p:attrName>style.visibility</p:attrName>
                                        </p:attrNameLst>
                                      </p:cBhvr>
                                      <p:to>
                                        <p:strVal val="visible"/>
                                      </p:to>
                                    </p:set>
                                    <p:animEffect transition="in" filter="wipe(left)">
                                      <p:cBhvr>
                                        <p:cTn id="27" dur="500"/>
                                        <p:tgtEl>
                                          <p:spTgt spid="4">
                                            <p:graphicEl>
                                              <a:chart seriesIdx="0" categoryIdx="3" bldStep="ptInSeries"/>
                                            </p:graphic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4">
                                            <p:graphicEl>
                                              <a:chart seriesIdx="0" categoryIdx="4" bldStep="ptInSeries"/>
                                            </p:graphicEl>
                                          </p:spTgt>
                                        </p:tgtEl>
                                        <p:attrNameLst>
                                          <p:attrName>style.visibility</p:attrName>
                                        </p:attrNameLst>
                                      </p:cBhvr>
                                      <p:to>
                                        <p:strVal val="visible"/>
                                      </p:to>
                                    </p:set>
                                    <p:animEffect transition="in" filter="wipe(left)">
                                      <p:cBhvr>
                                        <p:cTn id="32" dur="500"/>
                                        <p:tgtEl>
                                          <p:spTgt spid="4">
                                            <p:graphicEl>
                                              <a:chart seriesIdx="0" categoryIdx="4" bldStep="ptInSeries"/>
                                            </p:graphic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4">
                                            <p:graphicEl>
                                              <a:chart seriesIdx="0" categoryIdx="5" bldStep="ptInSeries"/>
                                            </p:graphicEl>
                                          </p:spTgt>
                                        </p:tgtEl>
                                        <p:attrNameLst>
                                          <p:attrName>style.visibility</p:attrName>
                                        </p:attrNameLst>
                                      </p:cBhvr>
                                      <p:to>
                                        <p:strVal val="visible"/>
                                      </p:to>
                                    </p:set>
                                    <p:animEffect transition="in" filter="wipe(left)">
                                      <p:cBhvr>
                                        <p:cTn id="37" dur="500"/>
                                        <p:tgtEl>
                                          <p:spTgt spid="4">
                                            <p:graphicEl>
                                              <a:chart seriesIdx="0" categoryIdx="5" bldStep="ptIn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Chart bld="seriesEl"/>
        </p:bldSub>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t>The Big Challenge</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295525072"/>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92632738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graphicEl>
                                              <a:chart seriesIdx="-3" categoryIdx="-3" bldStep="gridLegend"/>
                                            </p:graphicEl>
                                          </p:spTgt>
                                        </p:tgtEl>
                                        <p:attrNameLst>
                                          <p:attrName>style.visibility</p:attrName>
                                        </p:attrNameLst>
                                      </p:cBhvr>
                                      <p:to>
                                        <p:strVal val="visible"/>
                                      </p:to>
                                    </p:set>
                                    <p:animEffect transition="in" filter="wipe(left)">
                                      <p:cBhvr>
                                        <p:cTn id="7" dur="500"/>
                                        <p:tgtEl>
                                          <p:spTgt spid="6">
                                            <p:graphicEl>
                                              <a:chart seriesIdx="-3" categoryIdx="-3" bldStep="gridLegend"/>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graphicEl>
                                              <a:chart seriesIdx="0" categoryIdx="-4" bldStep="series"/>
                                            </p:graphicEl>
                                          </p:spTgt>
                                        </p:tgtEl>
                                        <p:attrNameLst>
                                          <p:attrName>style.visibility</p:attrName>
                                        </p:attrNameLst>
                                      </p:cBhvr>
                                      <p:to>
                                        <p:strVal val="visible"/>
                                      </p:to>
                                    </p:set>
                                    <p:animEffect transition="in" filter="wipe(left)">
                                      <p:cBhvr>
                                        <p:cTn id="12" dur="500"/>
                                        <p:tgtEl>
                                          <p:spTgt spid="6">
                                            <p:graphicEl>
                                              <a:chart seriesIdx="0" categoryIdx="-4" bldStep="series"/>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
                                            <p:graphicEl>
                                              <a:chart seriesIdx="1" categoryIdx="-4" bldStep="series"/>
                                            </p:graphicEl>
                                          </p:spTgt>
                                        </p:tgtEl>
                                        <p:attrNameLst>
                                          <p:attrName>style.visibility</p:attrName>
                                        </p:attrNameLst>
                                      </p:cBhvr>
                                      <p:to>
                                        <p:strVal val="visible"/>
                                      </p:to>
                                    </p:set>
                                    <p:animEffect transition="in" filter="wipe(left)">
                                      <p:cBhvr>
                                        <p:cTn id="17" dur="500"/>
                                        <p:tgtEl>
                                          <p:spTgt spid="6">
                                            <p:graphicEl>
                                              <a:chart seriesIdx="1" categoryIdx="-4" bldStep="series"/>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
                                            <p:graphicEl>
                                              <a:chart seriesIdx="2" categoryIdx="-4" bldStep="series"/>
                                            </p:graphicEl>
                                          </p:spTgt>
                                        </p:tgtEl>
                                        <p:attrNameLst>
                                          <p:attrName>style.visibility</p:attrName>
                                        </p:attrNameLst>
                                      </p:cBhvr>
                                      <p:to>
                                        <p:strVal val="visible"/>
                                      </p:to>
                                    </p:set>
                                    <p:animEffect transition="in" filter="wipe(left)">
                                      <p:cBhvr>
                                        <p:cTn id="22" dur="500"/>
                                        <p:tgtEl>
                                          <p:spTgt spid="6">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Chart bld="series"/>
        </p:bldSub>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Main Causes of financial crisis</a:t>
            </a:r>
          </a:p>
        </p:txBody>
      </p:sp>
      <p:sp>
        <p:nvSpPr>
          <p:cNvPr id="5" name="Text Placeholder 4"/>
          <p:cNvSpPr>
            <a:spLocks noGrp="1"/>
          </p:cNvSpPr>
          <p:nvPr>
            <p:ph type="body" idx="1"/>
          </p:nvPr>
        </p:nvSpPr>
        <p:spPr/>
        <p:txBody>
          <a:bodyPr/>
          <a:lstStyle/>
          <a:p>
            <a:r>
              <a:rPr lang="en-US"/>
              <a:t>Section 2</a:t>
            </a:r>
          </a:p>
        </p:txBody>
      </p:sp>
    </p:spTree>
    <p:extLst>
      <p:ext uri="{BB962C8B-B14F-4D97-AF65-F5344CB8AC3E}">
        <p14:creationId xmlns:p14="http://schemas.microsoft.com/office/powerpoint/2010/main" val="2106563312"/>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8118</TotalTime>
  <Words>2381</Words>
  <Application>Microsoft Macintosh PowerPoint</Application>
  <PresentationFormat>On-screen Show (4:3)</PresentationFormat>
  <Paragraphs>230</Paragraphs>
  <Slides>54</Slides>
  <Notes>19</Notes>
  <HiddenSlides>0</HiddenSlides>
  <MMClips>0</MMClips>
  <ScaleCrop>false</ScaleCrop>
  <HeadingPairs>
    <vt:vector size="4" baseType="variant">
      <vt:variant>
        <vt:lpstr>Theme</vt:lpstr>
      </vt:variant>
      <vt:variant>
        <vt:i4>1</vt:i4>
      </vt:variant>
      <vt:variant>
        <vt:lpstr>Slide Titles</vt:lpstr>
      </vt:variant>
      <vt:variant>
        <vt:i4>54</vt:i4>
      </vt:variant>
    </vt:vector>
  </HeadingPairs>
  <TitlesOfParts>
    <vt:vector size="55" baseType="lpstr">
      <vt:lpstr>Office Theme</vt:lpstr>
      <vt:lpstr>Europe, Iceland and the Four Freedoms Reflections after the 2008 Financial Crisis </vt:lpstr>
      <vt:lpstr>Topics to Be Discussed</vt:lpstr>
      <vt:lpstr>What is the Big News?</vt:lpstr>
      <vt:lpstr>Capitalism Still Alive and Kicking!</vt:lpstr>
      <vt:lpstr>Untimely Death Announcement</vt:lpstr>
      <vt:lpstr>Economic Freedom in China and India</vt:lpstr>
      <vt:lpstr>Four Chinese Economies 2011</vt:lpstr>
      <vt:lpstr>The Big Challenge</vt:lpstr>
      <vt:lpstr>Main Causes of financial crisis</vt:lpstr>
      <vt:lpstr>Causes of Financial Crisis (1)</vt:lpstr>
      <vt:lpstr>Causes of Financial Crisis (2)</vt:lpstr>
      <vt:lpstr>Moral Hazard of Banking</vt:lpstr>
      <vt:lpstr>Seven EU Countries Hit Harder</vt:lpstr>
      <vt:lpstr>Three fallacious explanations</vt:lpstr>
      <vt:lpstr>No more “Oversized” than others</vt:lpstr>
      <vt:lpstr>Size of Banking Sector, 1992–2007</vt:lpstr>
      <vt:lpstr>Icelandic banks not too big</vt:lpstr>
      <vt:lpstr>Bankers Elsewhere No Less Reckless</vt:lpstr>
      <vt:lpstr>Icelandic and Foreign Bankers</vt:lpstr>
      <vt:lpstr>Greed and Self-love</vt:lpstr>
      <vt:lpstr>Ha-Joon Chang:</vt:lpstr>
      <vt:lpstr>Chang is Wrong</vt:lpstr>
      <vt:lpstr>First day: 30 April 1991</vt:lpstr>
      <vt:lpstr>Liberal Reforms 1991–2004</vt:lpstr>
      <vt:lpstr>Economic Freedom in Iceland</vt:lpstr>
      <vt:lpstr>More Revenue with Lower Rate</vt:lpstr>
      <vt:lpstr>Iceland in 2004</vt:lpstr>
      <vt:lpstr>Last day: 15 September 2004</vt:lpstr>
      <vt:lpstr>External Debt: After 2004</vt:lpstr>
      <vt:lpstr>From Market to Crony Capitalism</vt:lpstr>
      <vt:lpstr>101: Private Jet of Main Oligarch</vt:lpstr>
      <vt:lpstr>101: Private Yacht of Main Oligarch</vt:lpstr>
      <vt:lpstr>It was a Baugur Bubble</vt:lpstr>
      <vt:lpstr>Real explanations of Collapse</vt:lpstr>
      <vt:lpstr>Three Systemic Risks</vt:lpstr>
      <vt:lpstr>Three crucial decisions, historic</vt:lpstr>
      <vt:lpstr>The British as Bullies </vt:lpstr>
      <vt:lpstr>Why?</vt:lpstr>
      <vt:lpstr>Unnecessary losses</vt:lpstr>
      <vt:lpstr>Iceland Taken Down?</vt:lpstr>
      <vt:lpstr>Others Helped: Currency swap lines</vt:lpstr>
      <vt:lpstr>Transactions, 2007–10, in $ billions</vt:lpstr>
      <vt:lpstr>Nordic or anglo-saxon?</vt:lpstr>
      <vt:lpstr>Challenges Facing the EU</vt:lpstr>
      <vt:lpstr>Seven Nordic economies 2010</vt:lpstr>
      <vt:lpstr>Swedes in Different Economies</vt:lpstr>
      <vt:lpstr>Less, Not More Regulation</vt:lpstr>
      <vt:lpstr>Parting Ways: Australia and Argentina</vt:lpstr>
      <vt:lpstr>Laffer Curve: Useful Simplification</vt:lpstr>
      <vt:lpstr>Switzerland, Sweden: Laffer Curve</vt:lpstr>
      <vt:lpstr>Slow Growth, Low Income</vt:lpstr>
      <vt:lpstr>Maximize Growth, not Revenue</vt:lpstr>
      <vt:lpstr>Final comments</vt:lpstr>
      <vt:lpstr>PowerPoint Presentation</vt:lpstr>
    </vt:vector>
  </TitlesOfParts>
  <Company>University of Iceland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Starfsmaður Háskóla Íslands</dc:creator>
  <cp:lastModifiedBy>Starfsmaður Háskóla Íslands</cp:lastModifiedBy>
  <cp:revision>346</cp:revision>
  <dcterms:created xsi:type="dcterms:W3CDTF">2012-10-12T16:24:43Z</dcterms:created>
  <dcterms:modified xsi:type="dcterms:W3CDTF">2013-09-11T08:57:23Z</dcterms:modified>
</cp:coreProperties>
</file>