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xlsx" ContentType="application/vnd.openxmlformats-officedocument.spreadsheetml.sheet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313" r:id="rId3"/>
    <p:sldId id="257" r:id="rId4"/>
    <p:sldId id="258" r:id="rId5"/>
    <p:sldId id="260" r:id="rId6"/>
    <p:sldId id="261" r:id="rId7"/>
    <p:sldId id="288" r:id="rId8"/>
    <p:sldId id="269" r:id="rId9"/>
    <p:sldId id="263" r:id="rId10"/>
    <p:sldId id="293" r:id="rId11"/>
    <p:sldId id="268" r:id="rId12"/>
    <p:sldId id="291" r:id="rId13"/>
    <p:sldId id="266" r:id="rId14"/>
    <p:sldId id="267" r:id="rId15"/>
    <p:sldId id="315" r:id="rId16"/>
    <p:sldId id="271" r:id="rId17"/>
    <p:sldId id="278" r:id="rId18"/>
    <p:sldId id="295" r:id="rId19"/>
    <p:sldId id="300" r:id="rId20"/>
    <p:sldId id="274" r:id="rId21"/>
    <p:sldId id="276" r:id="rId22"/>
    <p:sldId id="289" r:id="rId23"/>
    <p:sldId id="329" r:id="rId24"/>
    <p:sldId id="290" r:id="rId25"/>
    <p:sldId id="312" r:id="rId26"/>
    <p:sldId id="311" r:id="rId27"/>
    <p:sldId id="308" r:id="rId28"/>
    <p:sldId id="309" r:id="rId29"/>
    <p:sldId id="310" r:id="rId30"/>
    <p:sldId id="281" r:id="rId31"/>
    <p:sldId id="301" r:id="rId32"/>
    <p:sldId id="317" r:id="rId33"/>
    <p:sldId id="318" r:id="rId34"/>
    <p:sldId id="328" r:id="rId35"/>
    <p:sldId id="319" r:id="rId36"/>
    <p:sldId id="320" r:id="rId37"/>
    <p:sldId id="321" r:id="rId38"/>
    <p:sldId id="296" r:id="rId39"/>
    <p:sldId id="287" r:id="rId40"/>
    <p:sldId id="323" r:id="rId41"/>
    <p:sldId id="324" r:id="rId42"/>
    <p:sldId id="302" r:id="rId43"/>
    <p:sldId id="316" r:id="rId44"/>
    <p:sldId id="299" r:id="rId45"/>
    <p:sldId id="330" r:id="rId46"/>
    <p:sldId id="298" r:id="rId47"/>
    <p:sldId id="297" r:id="rId48"/>
    <p:sldId id="327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96" y="-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GDP/capita</c:v>
                </c:pt>
              </c:strCache>
            </c:strRef>
          </c:tx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5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6"/>
            <c:invertIfNegative val="0"/>
            <c:bubble3D val="0"/>
            <c:spPr>
              <a:solidFill>
                <a:schemeClr val="accent2"/>
              </a:solidFill>
            </c:spPr>
          </c:dPt>
          <c:cat>
            <c:strRef>
              <c:f>Sheet1!$A$2:$A$8</c:f>
              <c:strCache>
                <c:ptCount val="7"/>
                <c:pt idx="0">
                  <c:v>Minnesota</c:v>
                </c:pt>
                <c:pt idx="1">
                  <c:v>South Dakota</c:v>
                </c:pt>
                <c:pt idx="2">
                  <c:v>Manitoba</c:v>
                </c:pt>
                <c:pt idx="3">
                  <c:v>Sweden</c:v>
                </c:pt>
                <c:pt idx="4">
                  <c:v>Iceland</c:v>
                </c:pt>
                <c:pt idx="5">
                  <c:v>Denmark</c:v>
                </c:pt>
                <c:pt idx="6">
                  <c:v>Finland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50582.0</c:v>
                </c:pt>
                <c:pt idx="1">
                  <c:v>46451.0</c:v>
                </c:pt>
                <c:pt idx="2">
                  <c:v>42810.0</c:v>
                </c:pt>
                <c:pt idx="3">
                  <c:v>39300.0</c:v>
                </c:pt>
                <c:pt idx="4">
                  <c:v>37300.0</c:v>
                </c:pt>
                <c:pt idx="5">
                  <c:v>36900.0</c:v>
                </c:pt>
                <c:pt idx="6">
                  <c:v>35200.0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5328824"/>
        <c:axId val="2125289496"/>
      </c:barChart>
      <c:catAx>
        <c:axId val="2125328824"/>
        <c:scaling>
          <c:orientation val="minMax"/>
        </c:scaling>
        <c:delete val="0"/>
        <c:axPos val="l"/>
        <c:majorTickMark val="out"/>
        <c:minorTickMark val="none"/>
        <c:tickLblPos val="nextTo"/>
        <c:crossAx val="2125289496"/>
        <c:crosses val="autoZero"/>
        <c:auto val="1"/>
        <c:lblAlgn val="ctr"/>
        <c:lblOffset val="100"/>
        <c:noMultiLvlLbl val="0"/>
      </c:catAx>
      <c:valAx>
        <c:axId val="212528949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1253288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F0BE0-7023-9A47-AD9E-4AAF701DB4AB}" type="datetimeFigureOut">
              <a:t>10.9.2013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7E9F3-4DB4-0342-9C5B-63C69C9A0F9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80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Sources: Figures from Canada </a:t>
            </a:r>
            <a:r>
              <a:rPr lang="en-US" baseline="0" dirty="0" err="1" smtClean="0"/>
              <a:t>(Table A.34 gross domestic product per capita, provinces and territories, in current dollars)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from </a:t>
            </a:r>
            <a:r>
              <a:rPr lang="en-US" baseline="0" dirty="0" smtClean="0"/>
              <a:t>Canada Statistics </a:t>
            </a:r>
            <a:r>
              <a:rPr lang="en-US" baseline="0" dirty="0" err="1" smtClean="0"/>
              <a:t>for </a:t>
            </a:r>
            <a:r>
              <a:rPr lang="en-US" baseline="0" dirty="0" smtClean="0"/>
              <a:t>2009–2010. </a:t>
            </a:r>
            <a:r>
              <a:rPr lang="en-US" baseline="0" dirty="0" err="1" smtClean="0"/>
              <a:t>In Canadian dollars which was then about the same as US dollars</a:t>
            </a:r>
            <a:r>
              <a:rPr lang="en-US" baseline="0" dirty="0" smtClean="0"/>
              <a:t>. Website www.statcan.gc.ca </a:t>
            </a:r>
            <a:r>
              <a:rPr lang="en-US" baseline="0" dirty="0" err="1" smtClean="0"/>
              <a:t>Figures from Nordic countries, </a:t>
            </a:r>
            <a:r>
              <a:rPr lang="en-US" baseline="0" dirty="0" smtClean="0"/>
              <a:t>CIA World </a:t>
            </a:r>
            <a:r>
              <a:rPr lang="en-US" baseline="0" dirty="0" err="1" smtClean="0"/>
              <a:t>Factbook</a:t>
            </a:r>
            <a:r>
              <a:rPr lang="en-US" baseline="0" dirty="0" smtClean="0"/>
              <a:t> (GDP per Capita, PPP, USD) </a:t>
            </a:r>
            <a:r>
              <a:rPr lang="en-US" baseline="0" dirty="0" err="1" smtClean="0"/>
              <a:t>for</a:t>
            </a:r>
            <a:r>
              <a:rPr lang="en-US" baseline="0" dirty="0" smtClean="0"/>
              <a:t> 2010. </a:t>
            </a:r>
            <a:r>
              <a:rPr lang="en-US" baseline="0" dirty="0" err="1" smtClean="0"/>
              <a:t>Figures from USA, </a:t>
            </a:r>
            <a:r>
              <a:rPr lang="en-US" baseline="0" dirty="0" smtClean="0"/>
              <a:t>Avery, J.E., Siebeneck, T.P., og Tate, R.P. 2011. Gross Domestic Product by State. Advance Statistics for 2010 and Revised Statistics for 2007–2009. Price level 2010. Bureau of Economic Analysis. Website www.bea.gov</a:t>
            </a:r>
            <a:endParaRPr lang="en-US" dirty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F9EFE-66E5-EA4C-AC26-3C7EAC8AFC1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977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s-I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81A9-27CD-4041-8976-E3EDE6755CA8}" type="datetimeFigureOut">
              <a:t>9.9.2013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CE2E-55CC-7A41-8E50-151D4C6533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49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81A9-27CD-4041-8976-E3EDE6755CA8}" type="datetimeFigureOut">
              <a:t>9.9.2013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CE2E-55CC-7A41-8E50-151D4C6533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44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81A9-27CD-4041-8976-E3EDE6755CA8}" type="datetimeFigureOut">
              <a:t>9.9.2013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CE2E-55CC-7A41-8E50-151D4C6533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17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81A9-27CD-4041-8976-E3EDE6755CA8}" type="datetimeFigureOut">
              <a:t>9.9.2013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CE2E-55CC-7A41-8E50-151D4C6533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82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81A9-27CD-4041-8976-E3EDE6755CA8}" type="datetimeFigureOut">
              <a:t>9.9.2013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CE2E-55CC-7A41-8E50-151D4C6533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94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81A9-27CD-4041-8976-E3EDE6755CA8}" type="datetimeFigureOut">
              <a:t>9.9.2013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CE2E-55CC-7A41-8E50-151D4C6533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79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81A9-27CD-4041-8976-E3EDE6755CA8}" type="datetimeFigureOut">
              <a:t>9.9.2013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CE2E-55CC-7A41-8E50-151D4C6533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06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81A9-27CD-4041-8976-E3EDE6755CA8}" type="datetimeFigureOut">
              <a:t>9.9.2013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CE2E-55CC-7A41-8E50-151D4C6533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67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81A9-27CD-4041-8976-E3EDE6755CA8}" type="datetimeFigureOut">
              <a:t>9.9.2013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CE2E-55CC-7A41-8E50-151D4C6533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70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81A9-27CD-4041-8976-E3EDE6755CA8}" type="datetimeFigureOut">
              <a:t>9.9.2013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CE2E-55CC-7A41-8E50-151D4C6533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81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81A9-27CD-4041-8976-E3EDE6755CA8}" type="datetimeFigureOut">
              <a:t>9.9.2013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CE2E-55CC-7A41-8E50-151D4C6533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99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681A9-27CD-4041-8976-E3EDE6755CA8}" type="datetimeFigureOut">
              <a:t>9.9.2013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CCE2E-55CC-7A41-8E50-151D4C6533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57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t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61692"/>
            <a:ext cx="7772400" cy="1124507"/>
          </a:xfrm>
        </p:spPr>
        <p:txBody>
          <a:bodyPr>
            <a:normAutofit fontScale="90000"/>
          </a:bodyPr>
          <a:lstStyle/>
          <a:p>
            <a:r>
              <a:rPr lang="en-US"/>
              <a:t>Three Liberal Thinkers:</a:t>
            </a:r>
            <a:br>
              <a:rPr lang="en-US"/>
            </a:br>
            <a:r>
              <a:rPr lang="en-US"/>
              <a:t>Hayek, Popper and Friedman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48667"/>
            <a:ext cx="6400800" cy="1806235"/>
          </a:xfrm>
        </p:spPr>
        <p:txBody>
          <a:bodyPr>
            <a:normAutofit/>
          </a:bodyPr>
          <a:lstStyle/>
          <a:p>
            <a:r>
              <a:rPr lang="en-US"/>
              <a:t>Personal Recollections</a:t>
            </a:r>
          </a:p>
          <a:p>
            <a:r>
              <a:rPr lang="en-US"/>
              <a:t>Professor Hannes H. Gissurarson</a:t>
            </a:r>
          </a:p>
          <a:p>
            <a:r>
              <a:rPr lang="en-US"/>
              <a:t>Vilnius, 13 September 2013</a:t>
            </a:r>
          </a:p>
        </p:txBody>
      </p:sp>
      <p:pic>
        <p:nvPicPr>
          <p:cNvPr id="5" name="Picture 4" descr="HI_Logo_positiv_ENG_hori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32" y="729245"/>
            <a:ext cx="7112001" cy="205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87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Enduring Rain at Thingvellir</a:t>
            </a:r>
          </a:p>
        </p:txBody>
      </p:sp>
      <p:pic>
        <p:nvPicPr>
          <p:cNvPr id="4" name="Content Placeholder 3" descr="HHG, FvH og GeirH Þingv. 8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88" r="-147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1542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Hayek looks at newspapers 1980</a:t>
            </a:r>
          </a:p>
        </p:txBody>
      </p:sp>
      <p:pic>
        <p:nvPicPr>
          <p:cNvPr id="4" name="Content Placeholder 3" descr="HHG og FvH apríl 198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99" r="-99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6388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Hayek in Oxford in 1985</a:t>
            </a:r>
          </a:p>
        </p:txBody>
      </p:sp>
      <p:pic>
        <p:nvPicPr>
          <p:cNvPr id="4" name="Content Placeholder 3" descr="Hayek and Oxford students 198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5" b="75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270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Hayek at the Ritz in 1985</a:t>
            </a:r>
          </a:p>
        </p:txBody>
      </p:sp>
      <p:pic>
        <p:nvPicPr>
          <p:cNvPr id="4" name="Content Placeholder 3" descr="HHG og Hayek Ritz198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87" r="-218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42208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Dinner in spring </a:t>
            </a:r>
            <a:r>
              <a:rPr lang="en-US"/>
              <a:t>1985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Collected him at the R</a:t>
            </a:r>
            <a:r>
              <a:rPr lang="en-US"/>
              <a:t>eform Club in Pall Mall</a:t>
            </a:r>
          </a:p>
          <a:p>
            <a:r>
              <a:rPr lang="en-US"/>
              <a:t>Told us about four presidents: Coolidge, Hoover, Kennedy and Reagan</a:t>
            </a:r>
          </a:p>
          <a:p>
            <a:r>
              <a:rPr lang="en-US"/>
              <a:t>Told us how Thatcher disarmed him at the door of 10 Downing Street</a:t>
            </a:r>
          </a:p>
          <a:p>
            <a:r>
              <a:rPr lang="en-US"/>
              <a:t>Sang “City of the Dreams” with the musicians</a:t>
            </a:r>
          </a:p>
          <a:p>
            <a:r>
              <a:rPr lang="en-US"/>
              <a:t>Said: “Liberty” opposite of “Liberation”</a:t>
            </a:r>
          </a:p>
          <a:p>
            <a:r>
              <a:rPr lang="en-US"/>
              <a:t>Asked us not to become “Hayekians”</a:t>
            </a:r>
          </a:p>
        </p:txBody>
      </p:sp>
    </p:spTree>
    <p:extLst>
      <p:ext uri="{BB962C8B-B14F-4D97-AF65-F5344CB8AC3E}">
        <p14:creationId xmlns:p14="http://schemas.microsoft.com/office/powerpoint/2010/main" val="4093857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Hayek Society: Indianapolis 1986</a:t>
            </a:r>
          </a:p>
        </p:txBody>
      </p:sp>
      <p:pic>
        <p:nvPicPr>
          <p:cNvPr id="4" name="Content Placeholder 3" descr="hayekso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51" r="-143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6382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Mont Pelerin Society 1947</a:t>
            </a:r>
          </a:p>
        </p:txBody>
      </p:sp>
      <p:pic>
        <p:nvPicPr>
          <p:cNvPr id="4" name="Content Placeholder 3" descr="Hayek o. fl. Mont Pel.4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92" r="-133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8317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Hayek at the MPS 1947</a:t>
            </a:r>
          </a:p>
        </p:txBody>
      </p:sp>
      <p:pic>
        <p:nvPicPr>
          <p:cNvPr id="4" name="Content Placeholder 3" descr="Hayek 1947.t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08" r="-13308"/>
          <a:stretch>
            <a:fillRect/>
          </a:stretch>
        </p:blipFill>
        <p:spPr>
          <a:xfrm>
            <a:off x="457200" y="1600201"/>
            <a:ext cx="3539840" cy="3967014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997040" y="1600200"/>
            <a:ext cx="4689760" cy="4525963"/>
          </a:xfrm>
        </p:spPr>
        <p:txBody>
          <a:bodyPr>
            <a:normAutofit/>
          </a:bodyPr>
          <a:lstStyle/>
          <a:p>
            <a:r>
              <a:rPr lang="en-US"/>
              <a:t>President MPS 1947–1961</a:t>
            </a:r>
          </a:p>
          <a:p>
            <a:r>
              <a:rPr lang="en-US"/>
              <a:t>Nobel Prizes: Hayek, Friedman, Stigler, Coase, Becker, Allais, Smith (Vernon), Buchanan</a:t>
            </a:r>
          </a:p>
          <a:p>
            <a:r>
              <a:rPr lang="en-US"/>
              <a:t>President Einaudi of Italy, Chancellor Erhard, Otto von Habsburg, Vaclav Klaus, George Shultz, etc.</a:t>
            </a:r>
          </a:p>
        </p:txBody>
      </p:sp>
    </p:spTree>
    <p:extLst>
      <p:ext uri="{BB962C8B-B14F-4D97-AF65-F5344CB8AC3E}">
        <p14:creationId xmlns:p14="http://schemas.microsoft.com/office/powerpoint/2010/main" val="262848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Friedman 1947</a:t>
            </a:r>
          </a:p>
        </p:txBody>
      </p:sp>
      <p:pic>
        <p:nvPicPr>
          <p:cNvPr id="4" name="Content Placeholder 3" descr="Friedman194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87" r="-179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1681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Popper and Mises 1947</a:t>
            </a:r>
          </a:p>
        </p:txBody>
      </p:sp>
      <p:pic>
        <p:nvPicPr>
          <p:cNvPr id="4" name="Content Placeholder 3" descr="Popper-Mises 1947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8" r="-13138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4191000" cy="4525963"/>
          </a:xfrm>
        </p:spPr>
        <p:txBody>
          <a:bodyPr>
            <a:normAutofit lnSpcReduction="10000"/>
          </a:bodyPr>
          <a:lstStyle/>
          <a:p>
            <a:r>
              <a:rPr lang="en-US"/>
              <a:t>Popper and Mises founding members MPS</a:t>
            </a:r>
          </a:p>
          <a:p>
            <a:r>
              <a:rPr lang="en-US"/>
              <a:t>When someone supported progressive taxation, Mises: “You are all a bunch of socialists!”</a:t>
            </a:r>
          </a:p>
          <a:p>
            <a:r>
              <a:rPr lang="en-US"/>
              <a:t>When Machlup doubted gold standard, Mises did not speak to him for three years</a:t>
            </a:r>
          </a:p>
        </p:txBody>
      </p:sp>
    </p:spTree>
    <p:extLst>
      <p:ext uri="{BB962C8B-B14F-4D97-AF65-F5344CB8AC3E}">
        <p14:creationId xmlns:p14="http://schemas.microsoft.com/office/powerpoint/2010/main" val="475504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Friedrich A. von Hayek, 1899–1992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482035" cy="4525963"/>
          </a:xfrm>
        </p:spPr>
        <p:txBody>
          <a:bodyPr/>
          <a:lstStyle/>
          <a:p>
            <a:r>
              <a:rPr lang="en-US"/>
              <a:t>Born in Vienna, of Austrian nobility</a:t>
            </a:r>
          </a:p>
          <a:p>
            <a:r>
              <a:rPr lang="en-US"/>
              <a:t>Wittgenstein’s cousin</a:t>
            </a:r>
          </a:p>
          <a:p>
            <a:r>
              <a:rPr lang="en-US"/>
              <a:t>Professor LSE 1931–50</a:t>
            </a:r>
          </a:p>
          <a:p>
            <a:r>
              <a:rPr lang="en-US"/>
              <a:t>Professor Chicago 1950–62</a:t>
            </a:r>
          </a:p>
          <a:p>
            <a:r>
              <a:rPr lang="en-US"/>
              <a:t>Freiburg and Salzburg</a:t>
            </a:r>
          </a:p>
          <a:p>
            <a:r>
              <a:rPr lang="en-US" i="1"/>
              <a:t>Road to Serfdom </a:t>
            </a:r>
            <a:r>
              <a:rPr lang="en-US"/>
              <a:t>1944</a:t>
            </a:r>
          </a:p>
          <a:p>
            <a:r>
              <a:rPr lang="en-US"/>
              <a:t>„The Kiss of Death“</a:t>
            </a:r>
          </a:p>
        </p:txBody>
      </p:sp>
      <p:pic>
        <p:nvPicPr>
          <p:cNvPr id="6" name="Content Placeholder 5" descr="Hayek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67" r="-11967"/>
          <a:stretch>
            <a:fillRect/>
          </a:stretch>
        </p:blipFill>
        <p:spPr>
          <a:xfrm>
            <a:off x="5146960" y="1600201"/>
            <a:ext cx="3539840" cy="3967014"/>
          </a:xfrm>
        </p:spPr>
      </p:pic>
    </p:spTree>
    <p:extLst>
      <p:ext uri="{BB962C8B-B14F-4D97-AF65-F5344CB8AC3E}">
        <p14:creationId xmlns:p14="http://schemas.microsoft.com/office/powerpoint/2010/main" val="4089882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Stockholm 1981</a:t>
            </a:r>
          </a:p>
        </p:txBody>
      </p:sp>
      <p:pic>
        <p:nvPicPr>
          <p:cNvPr id="4" name="Content Placeholder 3" descr="Hayek.Stockholm.1981.b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32" r="-14032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Met Hayek in Stockholm 1981</a:t>
            </a:r>
          </a:p>
          <a:p>
            <a:r>
              <a:rPr lang="en-US"/>
              <a:t>West-Berlin 1982</a:t>
            </a:r>
          </a:p>
          <a:p>
            <a:r>
              <a:rPr lang="en-US"/>
              <a:t>Paris 1984</a:t>
            </a:r>
          </a:p>
          <a:p>
            <a:r>
              <a:rPr lang="en-US"/>
              <a:t>Last in Cambridge 1984</a:t>
            </a:r>
          </a:p>
          <a:p>
            <a:r>
              <a:rPr lang="en-US"/>
              <a:t>Spoke myself Sydney 1985 and St. Vincent (Italy) 1986, Hayek not there</a:t>
            </a:r>
          </a:p>
        </p:txBody>
      </p:sp>
    </p:spTree>
    <p:extLst>
      <p:ext uri="{BB962C8B-B14F-4D97-AF65-F5344CB8AC3E}">
        <p14:creationId xmlns:p14="http://schemas.microsoft.com/office/powerpoint/2010/main" val="303677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Hayek with von Weiszäcker 1982</a:t>
            </a:r>
          </a:p>
        </p:txBody>
      </p:sp>
      <p:pic>
        <p:nvPicPr>
          <p:cNvPr id="4" name="Content Placeholder 3" descr="Hayek_og_W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87" r="-154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3502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Chirac, Lord Harris and Hayek 1984</a:t>
            </a:r>
          </a:p>
        </p:txBody>
      </p:sp>
      <p:pic>
        <p:nvPicPr>
          <p:cNvPr id="6" name="Content Placeholder 5" descr="Hayek, Chirac og Harris 198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31" r="-114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4302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Cambridge 1984</a:t>
            </a:r>
          </a:p>
        </p:txBody>
      </p:sp>
      <p:pic>
        <p:nvPicPr>
          <p:cNvPr id="6" name="Content Placeholder 5" descr="HHG.Cambridge.1984.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0" b="107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6523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Reagan, Hayek and Ed Feulner</a:t>
            </a:r>
          </a:p>
        </p:txBody>
      </p:sp>
      <p:pic>
        <p:nvPicPr>
          <p:cNvPr id="4" name="Content Placeholder 3" descr="hayek_og_reaga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32" r="-127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5014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Karl Popper, 1902–1994</a:t>
            </a:r>
          </a:p>
        </p:txBody>
      </p:sp>
      <p:pic>
        <p:nvPicPr>
          <p:cNvPr id="4" name="Content Placeholder 3" descr="Karl_Popper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83" r="-7183"/>
          <a:stretch>
            <a:fillRect/>
          </a:stretch>
        </p:blipFill>
        <p:spPr>
          <a:xfrm>
            <a:off x="457200" y="1600201"/>
            <a:ext cx="3109313" cy="3484533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771781" y="1600200"/>
            <a:ext cx="4915020" cy="4525963"/>
          </a:xfrm>
        </p:spPr>
        <p:txBody>
          <a:bodyPr>
            <a:normAutofit/>
          </a:bodyPr>
          <a:lstStyle/>
          <a:p>
            <a:r>
              <a:rPr lang="en-US"/>
              <a:t>Born in Vienna, from a family of Jewish intellectuals</a:t>
            </a:r>
          </a:p>
          <a:p>
            <a:r>
              <a:rPr lang="en-US" i="1"/>
              <a:t>Logik der Forschung</a:t>
            </a:r>
          </a:p>
          <a:p>
            <a:r>
              <a:rPr lang="en-US"/>
              <a:t>Professor New Zealand 1937</a:t>
            </a:r>
          </a:p>
          <a:p>
            <a:r>
              <a:rPr lang="en-US"/>
              <a:t>LSE 1946</a:t>
            </a:r>
          </a:p>
          <a:p>
            <a:r>
              <a:rPr lang="en-US"/>
              <a:t>Hitler’s </a:t>
            </a:r>
            <a:r>
              <a:rPr lang="en-US" i="1"/>
              <a:t>Anschluß</a:t>
            </a:r>
            <a:r>
              <a:rPr lang="en-US"/>
              <a:t> of Austria: Wrote </a:t>
            </a:r>
            <a:r>
              <a:rPr lang="en-US" i="1"/>
              <a:t>The Open Society and Its Enemies</a:t>
            </a:r>
          </a:p>
        </p:txBody>
      </p:sp>
    </p:spTree>
    <p:extLst>
      <p:ext uri="{BB962C8B-B14F-4D97-AF65-F5344CB8AC3E}">
        <p14:creationId xmlns:p14="http://schemas.microsoft.com/office/powerpoint/2010/main" val="1507146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Popper and Wittgenstein 1946</a:t>
            </a:r>
          </a:p>
        </p:txBody>
      </p:sp>
      <p:pic>
        <p:nvPicPr>
          <p:cNvPr id="4" name="Content Placeholder 3" descr="KarlPopp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69" r="-457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8173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Popper and Hayek</a:t>
            </a:r>
          </a:p>
        </p:txBody>
      </p:sp>
      <p:pic>
        <p:nvPicPr>
          <p:cNvPr id="4" name="Content Placeholder 3" descr="Hayek and Popp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23" r="-208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6032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Visited Popper 31 January 1985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Science and pseudo-science: Refutability</a:t>
            </a:r>
          </a:p>
          <a:p>
            <a:r>
              <a:rPr lang="en-US"/>
              <a:t>Enemies of open society: Plato, Marx, Hegel</a:t>
            </a:r>
          </a:p>
          <a:p>
            <a:r>
              <a:rPr lang="en-US"/>
              <a:t>Was Popper fair to Hegel?</a:t>
            </a:r>
          </a:p>
          <a:p>
            <a:r>
              <a:rPr lang="en-US"/>
              <a:t>Plamenatz: Popper on political technology, Hegel on moderate interventionism </a:t>
            </a:r>
          </a:p>
          <a:p>
            <a:r>
              <a:rPr lang="en-US"/>
              <a:t>Showed me photos from first MPS meeting</a:t>
            </a:r>
          </a:p>
          <a:p>
            <a:r>
              <a:rPr lang="en-US"/>
              <a:t>Liberalism endless struggle against identifiable problems</a:t>
            </a:r>
          </a:p>
          <a:p>
            <a:r>
              <a:rPr lang="en-US"/>
              <a:t>Tension or Paradox in Liberalism: Power</a:t>
            </a:r>
          </a:p>
        </p:txBody>
      </p:sp>
    </p:spTree>
    <p:extLst>
      <p:ext uri="{BB962C8B-B14F-4D97-AF65-F5344CB8AC3E}">
        <p14:creationId xmlns:p14="http://schemas.microsoft.com/office/powerpoint/2010/main" val="1653794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Iceland, Industrialisation, Churchill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Iceland the only nation state which Popper could think of of (but could not defend itself) </a:t>
            </a:r>
          </a:p>
          <a:p>
            <a:r>
              <a:rPr lang="en-US"/>
              <a:t>In Vienna, the Poppers read about Viking discoveries and Greenland settlement</a:t>
            </a:r>
          </a:p>
          <a:p>
            <a:r>
              <a:rPr lang="en-US"/>
              <a:t>Showed me books by Elizabeth Gaskell: </a:t>
            </a:r>
            <a:r>
              <a:rPr lang="en-US" i="1"/>
              <a:t>Mary Barton </a:t>
            </a:r>
            <a:r>
              <a:rPr lang="en-US"/>
              <a:t>and</a:t>
            </a:r>
            <a:r>
              <a:rPr lang="en-US"/>
              <a:t> </a:t>
            </a:r>
            <a:r>
              <a:rPr lang="en-US" i="1"/>
              <a:t>North and South</a:t>
            </a:r>
          </a:p>
          <a:p>
            <a:r>
              <a:rPr lang="en-US"/>
              <a:t>Admired Churchill and Thatcher</a:t>
            </a:r>
          </a:p>
        </p:txBody>
      </p:sp>
    </p:spTree>
    <p:extLst>
      <p:ext uri="{BB962C8B-B14F-4D97-AF65-F5344CB8AC3E}">
        <p14:creationId xmlns:p14="http://schemas.microsoft.com/office/powerpoint/2010/main" val="3688726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Hayek in Iceland, 1980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Influenced me with </a:t>
            </a:r>
            <a:r>
              <a:rPr lang="en-US" i="1"/>
              <a:t>Road to Serfdom</a:t>
            </a:r>
          </a:p>
          <a:p>
            <a:r>
              <a:rPr lang="en-US"/>
              <a:t>Founded Libertarian Association on his 80</a:t>
            </a:r>
            <a:r>
              <a:rPr lang="en-US" baseline="30000"/>
              <a:t>th</a:t>
            </a:r>
            <a:r>
              <a:rPr lang="en-US"/>
              <a:t> birthday, 8 May 1979, wrote to him</a:t>
            </a:r>
          </a:p>
          <a:p>
            <a:r>
              <a:rPr lang="en-US"/>
              <a:t>Responded: Could visit in April </a:t>
            </a:r>
            <a:r>
              <a:rPr lang="en-US"/>
              <a:t>1980</a:t>
            </a:r>
          </a:p>
          <a:p>
            <a:r>
              <a:rPr lang="en-US"/>
              <a:t>Lecture 2 April, Monetary Order</a:t>
            </a:r>
          </a:p>
          <a:p>
            <a:r>
              <a:rPr lang="en-US"/>
              <a:t>Lecture 5 April, The Muddle of the Middle</a:t>
            </a:r>
            <a:endParaRPr lang="en-US"/>
          </a:p>
          <a:p>
            <a:r>
              <a:rPr lang="en-US"/>
              <a:t>Interviewed by newspapers and television news</a:t>
            </a:r>
          </a:p>
        </p:txBody>
      </p:sp>
    </p:spTree>
    <p:extLst>
      <p:ext uri="{BB962C8B-B14F-4D97-AF65-F5344CB8AC3E}">
        <p14:creationId xmlns:p14="http://schemas.microsoft.com/office/powerpoint/2010/main" val="490410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Milton Friedman, 1912–2006</a:t>
            </a:r>
          </a:p>
        </p:txBody>
      </p:sp>
      <p:pic>
        <p:nvPicPr>
          <p:cNvPr id="4" name="Content Placeholder 3" descr="Friedman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95" r="-14695"/>
          <a:stretch>
            <a:fillRect/>
          </a:stretch>
        </p:blipFill>
        <p:spPr>
          <a:xfrm>
            <a:off x="457200" y="1600200"/>
            <a:ext cx="2892228" cy="3241251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349428" y="1600200"/>
            <a:ext cx="5337372" cy="4525963"/>
          </a:xfrm>
        </p:spPr>
        <p:txBody>
          <a:bodyPr>
            <a:normAutofit/>
          </a:bodyPr>
          <a:lstStyle/>
          <a:p>
            <a:r>
              <a:rPr lang="en-US"/>
              <a:t>Born in Brooklyn, son of poor immigrants from Ukraine </a:t>
            </a:r>
          </a:p>
          <a:p>
            <a:r>
              <a:rPr lang="en-US"/>
              <a:t>Doctorate from Columbia, NY</a:t>
            </a:r>
          </a:p>
          <a:p>
            <a:r>
              <a:rPr lang="en-US"/>
              <a:t>Disciple of Frank Knight</a:t>
            </a:r>
          </a:p>
          <a:p>
            <a:r>
              <a:rPr lang="en-US"/>
              <a:t>Professor at Chicago</a:t>
            </a:r>
          </a:p>
          <a:p>
            <a:r>
              <a:rPr lang="en-US"/>
              <a:t>Scholar at Hoover Institution at Stanford</a:t>
            </a:r>
          </a:p>
        </p:txBody>
      </p:sp>
    </p:spTree>
    <p:extLst>
      <p:ext uri="{BB962C8B-B14F-4D97-AF65-F5344CB8AC3E}">
        <p14:creationId xmlns:p14="http://schemas.microsoft.com/office/powerpoint/2010/main" val="3395735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Friedman 1980 and 1982</a:t>
            </a:r>
          </a:p>
        </p:txBody>
      </p:sp>
      <p:pic>
        <p:nvPicPr>
          <p:cNvPr id="4" name="Content Placeholder 3" descr="Friedman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0" r="-18000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/>
              <a:t>1980: „Don’t defend me! Defend our ideas!“</a:t>
            </a:r>
          </a:p>
          <a:p>
            <a:r>
              <a:rPr lang="en-US"/>
              <a:t>On the way to China</a:t>
            </a:r>
          </a:p>
          <a:p>
            <a:r>
              <a:rPr lang="en-US"/>
              <a:t>Pointed to the model of Hong Kong</a:t>
            </a:r>
          </a:p>
          <a:p>
            <a:r>
              <a:rPr lang="en-US"/>
              <a:t>I t</a:t>
            </a:r>
            <a:r>
              <a:rPr lang="en-US"/>
              <a:t>ranslated </a:t>
            </a:r>
            <a:r>
              <a:rPr lang="en-US" i="1"/>
              <a:t>Capitalism and Freedom</a:t>
            </a:r>
          </a:p>
          <a:p>
            <a:r>
              <a:rPr lang="en-US"/>
              <a:t>1982: Friedman in West Berlin</a:t>
            </a:r>
          </a:p>
        </p:txBody>
      </p:sp>
    </p:spTree>
    <p:extLst>
      <p:ext uri="{BB962C8B-B14F-4D97-AF65-F5344CB8AC3E}">
        <p14:creationId xmlns:p14="http://schemas.microsoft.com/office/powerpoint/2010/main" val="255926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Socialists celebrating in 1984</a:t>
            </a:r>
          </a:p>
        </p:txBody>
      </p:sp>
      <p:pic>
        <p:nvPicPr>
          <p:cNvPr id="6" name="Content Placeholder 5" descr="Friedman.Þjv.1984.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75" r="-201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4153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Specialists asked to comment …</a:t>
            </a:r>
          </a:p>
        </p:txBody>
      </p:sp>
      <p:pic>
        <p:nvPicPr>
          <p:cNvPr id="4" name="Content Placeholder 3" descr="Friedman.Þjv.11.01.198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22" r="-48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3921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socialists laughed …</a:t>
            </a:r>
          </a:p>
        </p:txBody>
      </p:sp>
      <p:pic>
        <p:nvPicPr>
          <p:cNvPr id="4" name="Content Placeholder 3" descr="HHG og Össur 198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239" r="-602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850087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and declared the party over …</a:t>
            </a:r>
          </a:p>
        </p:txBody>
      </p:sp>
      <p:pic>
        <p:nvPicPr>
          <p:cNvPr id="4" name="Content Placeholder 3" descr="Friedman.Þjv.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75" r="-26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9372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… and talked about screaming silence</a:t>
            </a:r>
          </a:p>
        </p:txBody>
      </p:sp>
      <p:pic>
        <p:nvPicPr>
          <p:cNvPr id="4" name="Content Placeholder 3" descr="Friedman.Þjv.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02" r="-293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6769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It was all wrong!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Read Hendry’s paper, did not find any basis there for allegations in </a:t>
            </a:r>
            <a:r>
              <a:rPr lang="en-US" i="1"/>
              <a:t>Guardian</a:t>
            </a:r>
          </a:p>
          <a:p>
            <a:r>
              <a:rPr lang="en-US"/>
              <a:t>Wrote to Hendry</a:t>
            </a:r>
          </a:p>
          <a:p>
            <a:r>
              <a:rPr lang="en-US"/>
              <a:t>He replied: Friedman honest scholar, only debate about statistical methods, e.g. time periods relevant and averages</a:t>
            </a:r>
          </a:p>
          <a:p>
            <a:r>
              <a:rPr lang="en-US"/>
              <a:t>Copied to Friedman; he sent a strongly worded letter to Hendry asking him why he had never corrected the media interpretation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27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Do you have a solution in one word?</a:t>
            </a:r>
          </a:p>
        </p:txBody>
      </p:sp>
      <p:pic>
        <p:nvPicPr>
          <p:cNvPr id="4" name="Content Placeholder 3" descr="adfong,2000,30,5-01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08" r="-115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6594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Lecture 1 September 1984</a:t>
            </a:r>
          </a:p>
        </p:txBody>
      </p:sp>
      <p:pic>
        <p:nvPicPr>
          <p:cNvPr id="4" name="Content Placeholder 3" descr="MFriedm 1 sept 84 Hótel Sag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15" r="-103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46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Social 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Geir Haarde and I with him first evening</a:t>
            </a:r>
          </a:p>
          <a:p>
            <a:r>
              <a:rPr lang="en-US"/>
              <a:t>Liked Icelandic food, drank Burgundy</a:t>
            </a:r>
            <a:endParaRPr lang="en-US"/>
          </a:p>
          <a:p>
            <a:r>
              <a:rPr lang="en-US"/>
              <a:t>Reported his last discussion with Keynes:„Oh, they are just fools.“</a:t>
            </a:r>
          </a:p>
          <a:p>
            <a:r>
              <a:rPr lang="en-US"/>
              <a:t>Dinner with Central Bank governors and others</a:t>
            </a:r>
          </a:p>
          <a:p>
            <a:r>
              <a:rPr lang="en-US"/>
              <a:t>Reception at home of former Prime Minister Geir Hallgrimsson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21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Lunch at the Government Mansion</a:t>
            </a:r>
          </a:p>
        </p:txBody>
      </p:sp>
      <p:pic>
        <p:nvPicPr>
          <p:cNvPr id="4" name="Content Placeholder 3" descr="adfong,2000,30,5-01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23" r="-106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9017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Visit to Fishing Firm Grandi</a:t>
            </a:r>
          </a:p>
        </p:txBody>
      </p:sp>
      <p:pic>
        <p:nvPicPr>
          <p:cNvPr id="4" name="Content Placeholder 3" descr="adfong,2000,30,5-02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85" r="-11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2049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Social 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Famous television debate with socialists Olafur R. Grimsson and S. Olafsson</a:t>
            </a:r>
          </a:p>
          <a:p>
            <a:r>
              <a:rPr lang="en-US"/>
              <a:t>Cocktail Party at home of P. Bjornsson</a:t>
            </a:r>
          </a:p>
          <a:p>
            <a:r>
              <a:rPr lang="en-US"/>
              <a:t>Dinner at home of I. Sigfusson</a:t>
            </a:r>
          </a:p>
          <a:p>
            <a:r>
              <a:rPr lang="en-US"/>
              <a:t>Lunch in Government Mansion, introduced him to Central Bank governor; Friedman’s response </a:t>
            </a:r>
          </a:p>
          <a:p>
            <a:r>
              <a:rPr lang="en-US"/>
              <a:t>Dinner at Chamber of Commerce: “Look into a mirror!”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50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Taylor Street and Sea Ranch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Lived in high-rise building 1750 Taylor Street, No. 1901, in San Francisco</a:t>
            </a:r>
          </a:p>
          <a:p>
            <a:r>
              <a:rPr lang="en-US"/>
              <a:t>Went out to dinner or had a pizza sent in</a:t>
            </a:r>
            <a:endParaRPr lang="en-US"/>
          </a:p>
          <a:p>
            <a:r>
              <a:rPr lang="en-US"/>
              <a:t>Summer house 2 hours north of San Francisco </a:t>
            </a:r>
          </a:p>
          <a:p>
            <a:r>
              <a:rPr lang="en-US"/>
              <a:t>Core of liberalism: tolerance, human fallibility, quoted Cromwell </a:t>
            </a:r>
          </a:p>
          <a:p>
            <a:r>
              <a:rPr lang="en-US"/>
              <a:t>Lent me the book about Ayn Rand by Barbara Branden, shook his head and laughed over her intolerance </a:t>
            </a:r>
          </a:p>
          <a:p>
            <a:r>
              <a:rPr lang="en-US"/>
              <a:t>Wondered what to say about Arthur Burns</a:t>
            </a:r>
          </a:p>
        </p:txBody>
      </p:sp>
    </p:spTree>
    <p:extLst>
      <p:ext uri="{BB962C8B-B14F-4D97-AF65-F5344CB8AC3E}">
        <p14:creationId xmlns:p14="http://schemas.microsoft.com/office/powerpoint/2010/main" val="1034753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Tokyo 1988</a:t>
            </a:r>
          </a:p>
        </p:txBody>
      </p:sp>
      <p:pic>
        <p:nvPicPr>
          <p:cNvPr id="4" name="Content Placeholder 3" descr="MFr, RFr og HHG Tokyo 1988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34" r="-14534"/>
          <a:stretch>
            <a:fillRect/>
          </a:stretch>
        </p:blipFill>
        <p:spPr>
          <a:xfrm>
            <a:off x="457200" y="1600201"/>
            <a:ext cx="3913243" cy="4385478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370443" y="1600200"/>
            <a:ext cx="4316357" cy="4525963"/>
          </a:xfrm>
        </p:spPr>
        <p:txBody>
          <a:bodyPr>
            <a:normAutofit lnSpcReduction="10000"/>
          </a:bodyPr>
          <a:lstStyle/>
          <a:p>
            <a:r>
              <a:rPr lang="en-US"/>
              <a:t>Swedish economist: “Swedes do not know poverty”</a:t>
            </a:r>
          </a:p>
          <a:p>
            <a:r>
              <a:rPr lang="en-US"/>
              <a:t>Friedman: “Neither do Swedes in the US!”</a:t>
            </a:r>
          </a:p>
          <a:p>
            <a:r>
              <a:rPr lang="en-US"/>
              <a:t>Chinese minister of planning: “Who is my colleague in the US?”</a:t>
            </a:r>
          </a:p>
          <a:p>
            <a:r>
              <a:rPr lang="en-US"/>
              <a:t>Friedman: “The Free Market!”</a:t>
            </a:r>
          </a:p>
        </p:txBody>
      </p:sp>
    </p:spTree>
    <p:extLst>
      <p:ext uri="{BB962C8B-B14F-4D97-AF65-F5344CB8AC3E}">
        <p14:creationId xmlns:p14="http://schemas.microsoft.com/office/powerpoint/2010/main" val="854672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Living standards in Nordic economies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14093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82285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El"/>
        </p:bldSub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Montreaux 1997: 50 Years</a:t>
            </a:r>
          </a:p>
        </p:txBody>
      </p:sp>
      <p:pic>
        <p:nvPicPr>
          <p:cNvPr id="4" name="Content Placeholder 3" descr="HHG.MPS.Montreaux.I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7" b="87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1215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Vancouver 1999</a:t>
            </a:r>
          </a:p>
        </p:txBody>
      </p:sp>
      <p:pic>
        <p:nvPicPr>
          <p:cNvPr id="4" name="Content Placeholder 3" descr="HHG.Friedman.Vancouver ág. 1999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77" r="-7877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With Sam Husbands, libertarian stockbroker</a:t>
            </a:r>
          </a:p>
          <a:p>
            <a:r>
              <a:rPr lang="en-US"/>
              <a:t>Last met Friedman at a barbecue at Ed Crane’s in 2002 </a:t>
            </a:r>
          </a:p>
          <a:p>
            <a:r>
              <a:rPr lang="en-US"/>
              <a:t>Had received a medal same day from President Bush, discussed the father and son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78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Hayek the most profound thinker: Dispersed knowledge demands dispersed power; overcoming individual ignorance by the market and by traditions </a:t>
            </a:r>
          </a:p>
          <a:p>
            <a:r>
              <a:rPr lang="en-US"/>
              <a:t>Popper’s insight: Concentrate on amending ills or evils, because we can identify them; we know unhappiness, not happiness</a:t>
            </a:r>
          </a:p>
          <a:p>
            <a:r>
              <a:rPr lang="en-US"/>
              <a:t>Friedman sharpest thinker, clearest in debate and the most eloquent, quick as lightning</a:t>
            </a:r>
          </a:p>
        </p:txBody>
      </p:sp>
    </p:spTree>
    <p:extLst>
      <p:ext uri="{BB962C8B-B14F-4D97-AF65-F5344CB8AC3E}">
        <p14:creationId xmlns:p14="http://schemas.microsoft.com/office/powerpoint/2010/main" val="126824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Muddle of the Middle, 5 April 1980</a:t>
            </a:r>
          </a:p>
        </p:txBody>
      </p:sp>
      <p:pic>
        <p:nvPicPr>
          <p:cNvPr id="4" name="Content Placeholder 3" descr="5. Hayek á fyrirl. 5.4.8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21" r="-139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3172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Erroneous Distinction by J.S. Mill</a:t>
            </a:r>
          </a:p>
        </p:txBody>
      </p:sp>
      <p:pic>
        <p:nvPicPr>
          <p:cNvPr id="4" name="Content Placeholder 3" descr="6. Hayek á fyrirl. 5.4.8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91" r="-145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74022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Socialism an Intellectual Error</a:t>
            </a:r>
          </a:p>
        </p:txBody>
      </p:sp>
      <p:pic>
        <p:nvPicPr>
          <p:cNvPr id="4" name="Content Placeholder 3" descr="1. Hayek á fyrirl. 5.4.8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10" r="-135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0116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Lively Discussion in 1980</a:t>
            </a:r>
          </a:p>
        </p:txBody>
      </p:sp>
      <p:pic>
        <p:nvPicPr>
          <p:cNvPr id="4" name="Content Placeholder 3" descr="JónasHH og FvH apríl 80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4" r="-2394"/>
          <a:stretch>
            <a:fillRect/>
          </a:stretch>
        </p:blipFill>
        <p:spPr>
          <a:xfrm>
            <a:off x="457200" y="1600200"/>
            <a:ext cx="3654303" cy="4095291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323435" y="1600200"/>
            <a:ext cx="4363365" cy="4525963"/>
          </a:xfrm>
        </p:spPr>
        <p:txBody>
          <a:bodyPr>
            <a:normAutofit fontScale="92500"/>
          </a:bodyPr>
          <a:lstStyle/>
          <a:p>
            <a:r>
              <a:rPr lang="en-US"/>
              <a:t>Hayek: Modern man brought up in institutions, not in the market</a:t>
            </a:r>
          </a:p>
          <a:p>
            <a:r>
              <a:rPr lang="en-US"/>
              <a:t>We must curb powers of the state and of labour unions</a:t>
            </a:r>
            <a:endParaRPr lang="en-US"/>
          </a:p>
          <a:p>
            <a:r>
              <a:rPr lang="en-US"/>
              <a:t>We must bring down </a:t>
            </a:r>
            <a:r>
              <a:rPr lang="en-US"/>
              <a:t>nflation quickly </a:t>
            </a:r>
          </a:p>
          <a:p>
            <a:r>
              <a:rPr lang="en-US"/>
              <a:t>Government has to do less, and do it better, vital to cut government expenditure</a:t>
            </a:r>
          </a:p>
        </p:txBody>
      </p:sp>
    </p:spTree>
    <p:extLst>
      <p:ext uri="{BB962C8B-B14F-4D97-AF65-F5344CB8AC3E}">
        <p14:creationId xmlns:p14="http://schemas.microsoft.com/office/powerpoint/2010/main" val="3059161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Hayek in the Western Fjords</a:t>
            </a:r>
          </a:p>
        </p:txBody>
      </p:sp>
      <p:pic>
        <p:nvPicPr>
          <p:cNvPr id="4" name="Content Placeholder 3" descr="Hayek og EinGuðf. apríl 8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33" r="-111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2186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1610</TotalTime>
  <Words>1221</Words>
  <Application>Microsoft Macintosh PowerPoint</Application>
  <PresentationFormat>On-screen Show (4:3)</PresentationFormat>
  <Paragraphs>144</Paragraphs>
  <Slides>48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Three Liberal Thinkers: Hayek, Popper and Friedman</vt:lpstr>
      <vt:lpstr>Friedrich A. von Hayek, 1899–1992</vt:lpstr>
      <vt:lpstr>Hayek in Iceland, 1980</vt:lpstr>
      <vt:lpstr>Social Life</vt:lpstr>
      <vt:lpstr>Muddle of the Middle, 5 April 1980</vt:lpstr>
      <vt:lpstr>Erroneous Distinction by J.S. Mill</vt:lpstr>
      <vt:lpstr>Socialism an Intellectual Error</vt:lpstr>
      <vt:lpstr>Lively Discussion in 1980</vt:lpstr>
      <vt:lpstr>Hayek in the Western Fjords</vt:lpstr>
      <vt:lpstr>Enduring Rain at Thingvellir</vt:lpstr>
      <vt:lpstr>Hayek looks at newspapers 1980</vt:lpstr>
      <vt:lpstr>Hayek in Oxford in 1985</vt:lpstr>
      <vt:lpstr>Hayek at the Ritz in 1985</vt:lpstr>
      <vt:lpstr>Dinner in spring 1985</vt:lpstr>
      <vt:lpstr>Hayek Society: Indianapolis 1986</vt:lpstr>
      <vt:lpstr>Mont Pelerin Society 1947</vt:lpstr>
      <vt:lpstr>Hayek at the MPS 1947</vt:lpstr>
      <vt:lpstr>Friedman 1947</vt:lpstr>
      <vt:lpstr>Popper and Mises 1947</vt:lpstr>
      <vt:lpstr>Stockholm 1981</vt:lpstr>
      <vt:lpstr>Hayek with von Weiszäcker 1982</vt:lpstr>
      <vt:lpstr>Chirac, Lord Harris and Hayek 1984</vt:lpstr>
      <vt:lpstr>Cambridge 1984</vt:lpstr>
      <vt:lpstr>Reagan, Hayek and Ed Feulner</vt:lpstr>
      <vt:lpstr>Karl Popper, 1902–1994</vt:lpstr>
      <vt:lpstr>Popper and Wittgenstein 1946</vt:lpstr>
      <vt:lpstr>Popper and Hayek</vt:lpstr>
      <vt:lpstr>Visited Popper 31 January 1985</vt:lpstr>
      <vt:lpstr>Iceland, Industrialisation, Churchill</vt:lpstr>
      <vt:lpstr>Milton Friedman, 1912–2006</vt:lpstr>
      <vt:lpstr>Friedman 1980 and 1982</vt:lpstr>
      <vt:lpstr>Socialists celebrating in 1984</vt:lpstr>
      <vt:lpstr>Specialists asked to comment …</vt:lpstr>
      <vt:lpstr>The socialists laughed …</vt:lpstr>
      <vt:lpstr>and declared the party over …</vt:lpstr>
      <vt:lpstr>… and talked about screaming silence</vt:lpstr>
      <vt:lpstr>It was all wrong!</vt:lpstr>
      <vt:lpstr>Do you have a solution in one word?</vt:lpstr>
      <vt:lpstr>Lecture 1 September 1984</vt:lpstr>
      <vt:lpstr>Lunch at the Government Mansion</vt:lpstr>
      <vt:lpstr>Visit to Fishing Firm Grandi</vt:lpstr>
      <vt:lpstr>Social Life</vt:lpstr>
      <vt:lpstr>Taylor Street and Sea Ranch</vt:lpstr>
      <vt:lpstr>Tokyo 1988</vt:lpstr>
      <vt:lpstr>Living standards in Nordic economies</vt:lpstr>
      <vt:lpstr>Montreaux 1997: 50 Years</vt:lpstr>
      <vt:lpstr>Vancouver 1999</vt:lpstr>
      <vt:lpstr>Comparison</vt:lpstr>
    </vt:vector>
  </TitlesOfParts>
  <Company>Háskóli Íslands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Minningar um þrjá meistara</dc:title>
  <dc:creator>Starfsmaður Háskóla Íslands</dc:creator>
  <cp:lastModifiedBy>Starfsmaður Háskóla Íslands</cp:lastModifiedBy>
  <cp:revision>131</cp:revision>
  <dcterms:created xsi:type="dcterms:W3CDTF">2013-01-10T17:34:53Z</dcterms:created>
  <dcterms:modified xsi:type="dcterms:W3CDTF">2013-09-10T14:43:35Z</dcterms:modified>
</cp:coreProperties>
</file>