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8" r:id="rId2"/>
    <p:sldId id="508" r:id="rId3"/>
    <p:sldId id="502" r:id="rId4"/>
    <p:sldId id="505" r:id="rId5"/>
    <p:sldId id="526" r:id="rId6"/>
    <p:sldId id="522" r:id="rId7"/>
    <p:sldId id="474" r:id="rId8"/>
    <p:sldId id="510" r:id="rId9"/>
    <p:sldId id="525" r:id="rId10"/>
    <p:sldId id="516" r:id="rId11"/>
    <p:sldId id="497" r:id="rId12"/>
    <p:sldId id="480" r:id="rId13"/>
    <p:sldId id="498" r:id="rId14"/>
    <p:sldId id="494" r:id="rId15"/>
    <p:sldId id="495" r:id="rId16"/>
    <p:sldId id="488" r:id="rId17"/>
    <p:sldId id="527" r:id="rId18"/>
    <p:sldId id="45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0" autoAdjust="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sheet%20in%20HHG.Reykjavik.25.10.2013.1.pptx" TargetMode="External"/><Relationship Id="rId2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GDP Contraction 2009 in </a:t>
            </a:r>
            <a:r>
              <a:rPr lang="en-US" smtClean="0"/>
              <a:t>%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2298896665695"/>
          <c:y val="0.137270896823505"/>
          <c:w val="0.780181782832701"/>
          <c:h val="0.7476163636335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GDP Contraction 2009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invertIfNegative val="0"/>
          <c:dPt>
            <c:idx val="7"/>
            <c:invertIfNegative val="0"/>
            <c:bubble3D val="0"/>
            <c:spPr>
              <a:ln>
                <a:noFill/>
              </a:ln>
            </c:spPr>
          </c:dPt>
          <c:cat>
            <c:strRef>
              <c:f>Sheet1!$A$2:$A$10</c:f>
              <c:strCache>
                <c:ptCount val="9"/>
                <c:pt idx="0">
                  <c:v>Latvia</c:v>
                </c:pt>
                <c:pt idx="1">
                  <c:v>Lithuania</c:v>
                </c:pt>
                <c:pt idx="2">
                  <c:v>Estonia</c:v>
                </c:pt>
                <c:pt idx="3">
                  <c:v>Finland</c:v>
                </c:pt>
                <c:pt idx="4">
                  <c:v>Slovenia</c:v>
                </c:pt>
                <c:pt idx="5">
                  <c:v>Rumenia</c:v>
                </c:pt>
                <c:pt idx="6">
                  <c:v>Ireland</c:v>
                </c:pt>
                <c:pt idx="7">
                  <c:v>Iceland</c:v>
                </c:pt>
                <c:pt idx="8">
                  <c:v>Hungary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18.0</c:v>
                </c:pt>
                <c:pt idx="1">
                  <c:v>14.7</c:v>
                </c:pt>
                <c:pt idx="2">
                  <c:v>13.9</c:v>
                </c:pt>
                <c:pt idx="3">
                  <c:v>8.2</c:v>
                </c:pt>
                <c:pt idx="4">
                  <c:v>8.1</c:v>
                </c:pt>
                <c:pt idx="5">
                  <c:v>7.1</c:v>
                </c:pt>
                <c:pt idx="6">
                  <c:v>7.0</c:v>
                </c:pt>
                <c:pt idx="7">
                  <c:v>6.9</c:v>
                </c:pt>
                <c:pt idx="8">
                  <c:v>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6027160"/>
        <c:axId val="-2146024184"/>
      </c:barChart>
      <c:catAx>
        <c:axId val="-2146027160"/>
        <c:scaling>
          <c:orientation val="minMax"/>
        </c:scaling>
        <c:delete val="0"/>
        <c:axPos val="l"/>
        <c:majorTickMark val="out"/>
        <c:minorTickMark val="none"/>
        <c:tickLblPos val="nextTo"/>
        <c:crossAx val="-2146024184"/>
        <c:crosses val="autoZero"/>
        <c:auto val="1"/>
        <c:lblAlgn val="ctr"/>
        <c:lblOffset val="100"/>
        <c:noMultiLvlLbl val="0"/>
      </c:catAx>
      <c:valAx>
        <c:axId val="-2146024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6027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Ratio of short-term liabilities to GDP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Belgium</c:v>
                </c:pt>
                <c:pt idx="1">
                  <c:v>Switzerland</c:v>
                </c:pt>
                <c:pt idx="2">
                  <c:v>Iceland</c:v>
                </c:pt>
                <c:pt idx="3">
                  <c:v>United Kingdom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285.0</c:v>
                </c:pt>
                <c:pt idx="1">
                  <c:v>260.0</c:v>
                </c:pt>
                <c:pt idx="2">
                  <c:v>211.0</c:v>
                </c:pt>
                <c:pt idx="3">
                  <c:v>156.0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5935704"/>
        <c:axId val="-2145932760"/>
      </c:barChart>
      <c:catAx>
        <c:axId val="-2145935704"/>
        <c:scaling>
          <c:orientation val="minMax"/>
        </c:scaling>
        <c:delete val="0"/>
        <c:axPos val="l"/>
        <c:majorTickMark val="out"/>
        <c:minorTickMark val="none"/>
        <c:tickLblPos val="nextTo"/>
        <c:crossAx val="-2145932760"/>
        <c:crosses val="autoZero"/>
        <c:auto val="1"/>
        <c:lblAlgn val="ctr"/>
        <c:lblOffset val="100"/>
        <c:noMultiLvlLbl val="0"/>
      </c:catAx>
      <c:valAx>
        <c:axId val="-21459327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5935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Corporate Tax Rate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2003.0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50.0</c:v>
                </c:pt>
                <c:pt idx="1">
                  <c:v>33.0</c:v>
                </c:pt>
                <c:pt idx="2">
                  <c:v>30.0</c:v>
                </c:pt>
                <c:pt idx="3">
                  <c:v>18.0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627144"/>
        <c:axId val="-214562416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Corporate Tax Revenue % of GDP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2003.0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0.75</c:v>
                </c:pt>
                <c:pt idx="1">
                  <c:v>1.12</c:v>
                </c:pt>
                <c:pt idx="2">
                  <c:v>1.22</c:v>
                </c:pt>
                <c:pt idx="3">
                  <c:v>1.24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612856"/>
        <c:axId val="-2145618616"/>
      </c:lineChart>
      <c:catAx>
        <c:axId val="-2145627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45624168"/>
        <c:crosses val="autoZero"/>
        <c:auto val="1"/>
        <c:lblAlgn val="ctr"/>
        <c:lblOffset val="100"/>
        <c:noMultiLvlLbl val="0"/>
      </c:catAx>
      <c:valAx>
        <c:axId val="-2145624168"/>
        <c:scaling>
          <c:orientation val="minMax"/>
          <c:min val="15.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Corporate Tax Rate</a:t>
                </a:r>
              </a:p>
            </c:rich>
          </c:tx>
          <c:layout>
            <c:manualLayout>
              <c:xMode val="edge"/>
              <c:yMode val="edge"/>
              <c:x val="0.0"/>
              <c:y val="0.3538495564369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45627144"/>
        <c:crosses val="autoZero"/>
        <c:crossBetween val="between"/>
      </c:valAx>
      <c:valAx>
        <c:axId val="-2145618616"/>
        <c:scaling>
          <c:orientation val="minMax"/>
          <c:max val="1.3"/>
          <c:min val="0.7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Corporate Tax Revenue % of GDP</a:t>
                </a:r>
              </a:p>
            </c:rich>
          </c:tx>
          <c:layout>
            <c:manualLayout>
              <c:xMode val="edge"/>
              <c:yMode val="edge"/>
              <c:x val="0.823884271410518"/>
              <c:y val="0.34823749111515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-2145612856"/>
        <c:crosses val="max"/>
        <c:crossBetween val="between"/>
      </c:valAx>
      <c:catAx>
        <c:axId val="-2145612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456186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04233197225835"/>
          <c:y val="0.0820107938853595"/>
          <c:w val="0.89550380226909"/>
          <c:h val="0.793652844051866"/>
        </c:manualLayout>
      </c:layout>
      <c:lineChart>
        <c:grouping val="standard"/>
        <c:varyColors val="0"/>
        <c:ser>
          <c:idx val="0"/>
          <c:order val="0"/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dPt>
            <c:idx val="20"/>
            <c:bubble3D val="0"/>
            <c:spPr>
              <a:ln w="25400">
                <a:solidFill>
                  <a:srgbClr val="EB4C46"/>
                </a:solidFill>
                <a:prstDash val="solid"/>
              </a:ln>
            </c:spPr>
          </c:dPt>
          <c:cat>
            <c:numRef>
              <c:f>'[Worksheet in HHG.Reykjavik.25.10.2013.1.pptx]Sheet1'!$A$2:$A$22</c:f>
              <c:numCache>
                <c:formatCode>m/d/yy</c:formatCode>
                <c:ptCount val="21"/>
                <c:pt idx="0">
                  <c:v>32652.0</c:v>
                </c:pt>
                <c:pt idx="1">
                  <c:v>35164.0</c:v>
                </c:pt>
                <c:pt idx="2">
                  <c:v>35165.0</c:v>
                </c:pt>
                <c:pt idx="3">
                  <c:v>35239.0</c:v>
                </c:pt>
                <c:pt idx="4">
                  <c:v>35240.0</c:v>
                </c:pt>
                <c:pt idx="5">
                  <c:v>35597.0</c:v>
                </c:pt>
                <c:pt idx="6">
                  <c:v>35598.0</c:v>
                </c:pt>
                <c:pt idx="7">
                  <c:v>35640.0</c:v>
                </c:pt>
                <c:pt idx="8">
                  <c:v>35641.0</c:v>
                </c:pt>
                <c:pt idx="9">
                  <c:v>37549.0</c:v>
                </c:pt>
                <c:pt idx="10">
                  <c:v>37550.0</c:v>
                </c:pt>
                <c:pt idx="11">
                  <c:v>39587.0</c:v>
                </c:pt>
                <c:pt idx="12">
                  <c:v>39588.0</c:v>
                </c:pt>
                <c:pt idx="13">
                  <c:v>39720.0</c:v>
                </c:pt>
                <c:pt idx="14">
                  <c:v>39721.0</c:v>
                </c:pt>
                <c:pt idx="15">
                  <c:v>39728.0</c:v>
                </c:pt>
                <c:pt idx="16">
                  <c:v>39729.0</c:v>
                </c:pt>
                <c:pt idx="17">
                  <c:v>39785.0</c:v>
                </c:pt>
                <c:pt idx="18">
                  <c:v>39786.0</c:v>
                </c:pt>
                <c:pt idx="19">
                  <c:v>40177.0</c:v>
                </c:pt>
                <c:pt idx="20">
                  <c:v>40178.0</c:v>
                </c:pt>
              </c:numCache>
            </c:numRef>
          </c:cat>
          <c:val>
            <c:numRef>
              <c:f>'[Worksheet in HHG.Reykjavik.25.10.2013.1.pptx]Sheet1'!$B$2:$B$22</c:f>
              <c:numCache>
                <c:formatCode>General</c:formatCode>
                <c:ptCount val="21"/>
                <c:pt idx="0">
                  <c:v>5.0</c:v>
                </c:pt>
                <c:pt idx="1">
                  <c:v>5.0</c:v>
                </c:pt>
                <c:pt idx="2">
                  <c:v>5.0</c:v>
                </c:pt>
                <c:pt idx="3">
                  <c:v>5.0</c:v>
                </c:pt>
                <c:pt idx="4">
                  <c:v>6.0</c:v>
                </c:pt>
                <c:pt idx="5">
                  <c:v>6.0</c:v>
                </c:pt>
                <c:pt idx="6">
                  <c:v>6.0</c:v>
                </c:pt>
                <c:pt idx="7">
                  <c:v>6.0</c:v>
                </c:pt>
                <c:pt idx="8">
                  <c:v>7.0</c:v>
                </c:pt>
                <c:pt idx="9">
                  <c:v>7.0</c:v>
                </c:pt>
                <c:pt idx="10">
                  <c:v>10.0</c:v>
                </c:pt>
                <c:pt idx="11">
                  <c:v>10.0</c:v>
                </c:pt>
                <c:pt idx="12">
                  <c:v>9.0</c:v>
                </c:pt>
                <c:pt idx="13">
                  <c:v>9.0</c:v>
                </c:pt>
                <c:pt idx="14">
                  <c:v>9.0</c:v>
                </c:pt>
                <c:pt idx="15">
                  <c:v>9.0</c:v>
                </c:pt>
                <c:pt idx="16">
                  <c:v>6.0</c:v>
                </c:pt>
                <c:pt idx="17">
                  <c:v>6.0</c:v>
                </c:pt>
                <c:pt idx="18">
                  <c:v>3.0</c:v>
                </c:pt>
                <c:pt idx="19">
                  <c:v>3.0</c:v>
                </c:pt>
                <c:pt idx="20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565144"/>
        <c:axId val="-2145561768"/>
      </c:lineChart>
      <c:dateAx>
        <c:axId val="-214556514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+mn-lt"/>
                <a:ea typeface="Verdana"/>
                <a:cs typeface="Verdana"/>
              </a:defRPr>
            </a:pPr>
            <a:endParaRPr lang="en-US"/>
          </a:p>
        </c:txPr>
        <c:crossAx val="-2145561768"/>
        <c:crosses val="autoZero"/>
        <c:auto val="1"/>
        <c:lblOffset val="100"/>
        <c:baseTimeUnit val="days"/>
        <c:majorUnit val="2.0"/>
        <c:majorTimeUnit val="years"/>
        <c:minorUnit val="1.0"/>
        <c:minorTimeUnit val="years"/>
      </c:dateAx>
      <c:valAx>
        <c:axId val="-2145561768"/>
        <c:scaling>
          <c:orientation val="minMax"/>
          <c:min val="-2.0"/>
        </c:scaling>
        <c:delete val="1"/>
        <c:axPos val="l"/>
        <c:majorGridlines>
          <c:spPr>
            <a:ln w="3175">
              <a:solidFill>
                <a:srgbClr val="CCCCCC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crossAx val="-214556514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5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External debt in millions of kronur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Sheet1!$A$2:$A$78</c:f>
              <c:numCache>
                <c:formatCode>General</c:formatCode>
                <c:ptCount val="77"/>
                <c:pt idx="8">
                  <c:v>1992.0</c:v>
                </c:pt>
                <c:pt idx="24">
                  <c:v>1996.0</c:v>
                </c:pt>
                <c:pt idx="40">
                  <c:v>2000.0</c:v>
                </c:pt>
                <c:pt idx="56">
                  <c:v>2004.0</c:v>
                </c:pt>
                <c:pt idx="72">
                  <c:v>2008.0</c:v>
                </c:pt>
              </c:numCache>
            </c:numRef>
          </c:cat>
          <c:val>
            <c:numRef>
              <c:f>Sheet1!$B$2:$B$78</c:f>
              <c:numCache>
                <c:formatCode>General</c:formatCode>
                <c:ptCount val="77"/>
                <c:pt idx="0">
                  <c:v>195946.0</c:v>
                </c:pt>
                <c:pt idx="1">
                  <c:v>201942.0</c:v>
                </c:pt>
                <c:pt idx="2">
                  <c:v>194410.0</c:v>
                </c:pt>
                <c:pt idx="3">
                  <c:v>202025.0</c:v>
                </c:pt>
                <c:pt idx="4">
                  <c:v>205238.0</c:v>
                </c:pt>
                <c:pt idx="5">
                  <c:v>221482.0</c:v>
                </c:pt>
                <c:pt idx="6">
                  <c:v>214365.0</c:v>
                </c:pt>
                <c:pt idx="7">
                  <c:v>218737.0</c:v>
                </c:pt>
                <c:pt idx="8">
                  <c:v>232376.0</c:v>
                </c:pt>
                <c:pt idx="9">
                  <c:v>225065.0</c:v>
                </c:pt>
                <c:pt idx="10">
                  <c:v>230404.0</c:v>
                </c:pt>
                <c:pt idx="11">
                  <c:v>257450.0</c:v>
                </c:pt>
                <c:pt idx="12">
                  <c:v>263395.0</c:v>
                </c:pt>
                <c:pt idx="13">
                  <c:v>291012.0</c:v>
                </c:pt>
                <c:pt idx="14">
                  <c:v>285011.0</c:v>
                </c:pt>
                <c:pt idx="15">
                  <c:v>292817.0</c:v>
                </c:pt>
                <c:pt idx="16">
                  <c:v>304139.0</c:v>
                </c:pt>
                <c:pt idx="17">
                  <c:v>288975.0</c:v>
                </c:pt>
                <c:pt idx="18">
                  <c:v>287859.0</c:v>
                </c:pt>
                <c:pt idx="19">
                  <c:v>283089.0</c:v>
                </c:pt>
                <c:pt idx="20">
                  <c:v>283805.0</c:v>
                </c:pt>
                <c:pt idx="21">
                  <c:v>284432.0</c:v>
                </c:pt>
                <c:pt idx="22">
                  <c:v>284897.0</c:v>
                </c:pt>
                <c:pt idx="23">
                  <c:v>286891.0</c:v>
                </c:pt>
                <c:pt idx="24">
                  <c:v>293552.0</c:v>
                </c:pt>
                <c:pt idx="25">
                  <c:v>292463.0</c:v>
                </c:pt>
                <c:pt idx="26">
                  <c:v>295341.0</c:v>
                </c:pt>
                <c:pt idx="27">
                  <c:v>302855.0</c:v>
                </c:pt>
                <c:pt idx="28">
                  <c:v>303472.0</c:v>
                </c:pt>
                <c:pt idx="29">
                  <c:v>316905.0</c:v>
                </c:pt>
                <c:pt idx="30">
                  <c:v>323335.0</c:v>
                </c:pt>
                <c:pt idx="31">
                  <c:v>339663.0</c:v>
                </c:pt>
                <c:pt idx="32">
                  <c:v>351211.0</c:v>
                </c:pt>
                <c:pt idx="33">
                  <c:v>360536.0</c:v>
                </c:pt>
                <c:pt idx="34">
                  <c:v>377183.0</c:v>
                </c:pt>
                <c:pt idx="35">
                  <c:v>411354.0</c:v>
                </c:pt>
                <c:pt idx="36">
                  <c:v>446307.0</c:v>
                </c:pt>
                <c:pt idx="37">
                  <c:v>478249.0</c:v>
                </c:pt>
                <c:pt idx="38">
                  <c:v>508956.0</c:v>
                </c:pt>
                <c:pt idx="39">
                  <c:v>520789.0</c:v>
                </c:pt>
                <c:pt idx="40">
                  <c:v>542818.0</c:v>
                </c:pt>
                <c:pt idx="41">
                  <c:v>619365.0</c:v>
                </c:pt>
                <c:pt idx="42">
                  <c:v>677926.0</c:v>
                </c:pt>
                <c:pt idx="43">
                  <c:v>731796.0</c:v>
                </c:pt>
                <c:pt idx="44">
                  <c:v>796246.0</c:v>
                </c:pt>
                <c:pt idx="45">
                  <c:v>912387.0</c:v>
                </c:pt>
                <c:pt idx="46">
                  <c:v>936324.0</c:v>
                </c:pt>
                <c:pt idx="47">
                  <c:v>952035.0</c:v>
                </c:pt>
                <c:pt idx="48">
                  <c:v>930259.0</c:v>
                </c:pt>
                <c:pt idx="49">
                  <c:v>918671.0</c:v>
                </c:pt>
                <c:pt idx="50">
                  <c:v>929274.0</c:v>
                </c:pt>
                <c:pt idx="51">
                  <c:v>903117.0</c:v>
                </c:pt>
                <c:pt idx="52">
                  <c:v>893302.0</c:v>
                </c:pt>
                <c:pt idx="53">
                  <c:v>1.008338E6</c:v>
                </c:pt>
                <c:pt idx="54">
                  <c:v>1.068442E6</c:v>
                </c:pt>
                <c:pt idx="55">
                  <c:v>1.174838E6</c:v>
                </c:pt>
                <c:pt idx="56">
                  <c:v>1.265084E6</c:v>
                </c:pt>
                <c:pt idx="57">
                  <c:v>1.392687E6</c:v>
                </c:pt>
                <c:pt idx="58">
                  <c:v>1.51197E6</c:v>
                </c:pt>
                <c:pt idx="59">
                  <c:v>1.66331E6</c:v>
                </c:pt>
                <c:pt idx="60">
                  <c:v>1.797655E6</c:v>
                </c:pt>
                <c:pt idx="61">
                  <c:v>2.262601E6</c:v>
                </c:pt>
                <c:pt idx="62">
                  <c:v>2.396875E6</c:v>
                </c:pt>
                <c:pt idx="63">
                  <c:v>2.932842E6</c:v>
                </c:pt>
                <c:pt idx="64">
                  <c:v>3.845456E6</c:v>
                </c:pt>
                <c:pt idx="65">
                  <c:v>4.544807E6</c:v>
                </c:pt>
                <c:pt idx="66">
                  <c:v>4.385173E6</c:v>
                </c:pt>
                <c:pt idx="67">
                  <c:v>5.192644E6</c:v>
                </c:pt>
                <c:pt idx="68">
                  <c:v>5.308225E6</c:v>
                </c:pt>
                <c:pt idx="69">
                  <c:v>5.589625E6</c:v>
                </c:pt>
                <c:pt idx="70">
                  <c:v>6.580188E6</c:v>
                </c:pt>
                <c:pt idx="71">
                  <c:v>7.431162E6</c:v>
                </c:pt>
                <c:pt idx="72">
                  <c:v>9.733864E6</c:v>
                </c:pt>
                <c:pt idx="73">
                  <c:v>1.0315848E7</c:v>
                </c:pt>
                <c:pt idx="74">
                  <c:v>1.2240113E7</c:v>
                </c:pt>
                <c:pt idx="75">
                  <c:v>1.4792136E7</c:v>
                </c:pt>
                <c:pt idx="76">
                  <c:v>1.4792136E7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462392"/>
        <c:axId val="-2145459384"/>
      </c:lineChart>
      <c:catAx>
        <c:axId val="-2145462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4545938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-21454593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2145462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Loans to Baugur and related companies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Sheet1!$A$2:$A$46</c:f>
              <c:numCache>
                <c:formatCode>m/d/yy</c:formatCode>
                <c:ptCount val="45"/>
                <c:pt idx="0">
                  <c:v>38383.0</c:v>
                </c:pt>
                <c:pt idx="1">
                  <c:v>38411.0</c:v>
                </c:pt>
                <c:pt idx="2">
                  <c:v>38442.0</c:v>
                </c:pt>
                <c:pt idx="3">
                  <c:v>38472.0</c:v>
                </c:pt>
                <c:pt idx="4">
                  <c:v>38503.0</c:v>
                </c:pt>
                <c:pt idx="5">
                  <c:v>38533.0</c:v>
                </c:pt>
                <c:pt idx="6">
                  <c:v>38564.0</c:v>
                </c:pt>
                <c:pt idx="7">
                  <c:v>38595.0</c:v>
                </c:pt>
                <c:pt idx="8">
                  <c:v>38625.0</c:v>
                </c:pt>
                <c:pt idx="9">
                  <c:v>38656.0</c:v>
                </c:pt>
                <c:pt idx="10">
                  <c:v>38686.0</c:v>
                </c:pt>
                <c:pt idx="11">
                  <c:v>38717.0</c:v>
                </c:pt>
                <c:pt idx="12">
                  <c:v>38748.0</c:v>
                </c:pt>
                <c:pt idx="13">
                  <c:v>38776.0</c:v>
                </c:pt>
                <c:pt idx="14">
                  <c:v>38807.0</c:v>
                </c:pt>
                <c:pt idx="15">
                  <c:v>38837.0</c:v>
                </c:pt>
                <c:pt idx="16">
                  <c:v>38868.0</c:v>
                </c:pt>
                <c:pt idx="17">
                  <c:v>38898.0</c:v>
                </c:pt>
                <c:pt idx="18">
                  <c:v>38929.0</c:v>
                </c:pt>
                <c:pt idx="19">
                  <c:v>38960.0</c:v>
                </c:pt>
                <c:pt idx="20">
                  <c:v>38990.0</c:v>
                </c:pt>
                <c:pt idx="21">
                  <c:v>39021.0</c:v>
                </c:pt>
                <c:pt idx="22">
                  <c:v>39051.0</c:v>
                </c:pt>
                <c:pt idx="23">
                  <c:v>39082.0</c:v>
                </c:pt>
                <c:pt idx="24">
                  <c:v>39113.0</c:v>
                </c:pt>
                <c:pt idx="25">
                  <c:v>39141.0</c:v>
                </c:pt>
                <c:pt idx="26">
                  <c:v>39172.0</c:v>
                </c:pt>
                <c:pt idx="27">
                  <c:v>39202.0</c:v>
                </c:pt>
                <c:pt idx="28">
                  <c:v>39233.0</c:v>
                </c:pt>
                <c:pt idx="29">
                  <c:v>39263.0</c:v>
                </c:pt>
                <c:pt idx="30">
                  <c:v>39294.0</c:v>
                </c:pt>
                <c:pt idx="31">
                  <c:v>39325.0</c:v>
                </c:pt>
                <c:pt idx="32">
                  <c:v>39355.0</c:v>
                </c:pt>
                <c:pt idx="33">
                  <c:v>39386.0</c:v>
                </c:pt>
                <c:pt idx="34">
                  <c:v>39416.0</c:v>
                </c:pt>
                <c:pt idx="35">
                  <c:v>39447.0</c:v>
                </c:pt>
                <c:pt idx="36">
                  <c:v>39478.0</c:v>
                </c:pt>
                <c:pt idx="37">
                  <c:v>39507.0</c:v>
                </c:pt>
                <c:pt idx="38">
                  <c:v>39538.0</c:v>
                </c:pt>
                <c:pt idx="39">
                  <c:v>39568.0</c:v>
                </c:pt>
                <c:pt idx="40">
                  <c:v>39599.0</c:v>
                </c:pt>
                <c:pt idx="41">
                  <c:v>39629.0</c:v>
                </c:pt>
                <c:pt idx="42">
                  <c:v>39660.0</c:v>
                </c:pt>
                <c:pt idx="43">
                  <c:v>39691.0</c:v>
                </c:pt>
                <c:pt idx="44">
                  <c:v>39721.0</c:v>
                </c:pt>
              </c:numCache>
            </c:num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1215.403548732278</c:v>
                </c:pt>
                <c:pt idx="1">
                  <c:v>1412.07704202404</c:v>
                </c:pt>
                <c:pt idx="2">
                  <c:v>1438.855274955383</c:v>
                </c:pt>
                <c:pt idx="3">
                  <c:v>1456.61295864378</c:v>
                </c:pt>
                <c:pt idx="4">
                  <c:v>1611.968991903752</c:v>
                </c:pt>
                <c:pt idx="5">
                  <c:v>1828.877320631007</c:v>
                </c:pt>
                <c:pt idx="6">
                  <c:v>1999.159539601192</c:v>
                </c:pt>
                <c:pt idx="7">
                  <c:v>2036.725822488024</c:v>
                </c:pt>
                <c:pt idx="8">
                  <c:v>2177.34430121487</c:v>
                </c:pt>
                <c:pt idx="9">
                  <c:v>2625.981248236978</c:v>
                </c:pt>
                <c:pt idx="10">
                  <c:v>2978.338372565412</c:v>
                </c:pt>
                <c:pt idx="11">
                  <c:v>3051.549934672296</c:v>
                </c:pt>
                <c:pt idx="12">
                  <c:v>3285.424291071814</c:v>
                </c:pt>
                <c:pt idx="13">
                  <c:v>3528.831776211022</c:v>
                </c:pt>
                <c:pt idx="14">
                  <c:v>3275.3516948301</c:v>
                </c:pt>
                <c:pt idx="15">
                  <c:v>3033.636609638238</c:v>
                </c:pt>
                <c:pt idx="16">
                  <c:v>3227.402708516892</c:v>
                </c:pt>
                <c:pt idx="17">
                  <c:v>3122.328563149604</c:v>
                </c:pt>
                <c:pt idx="18">
                  <c:v>3184.680094820164</c:v>
                </c:pt>
                <c:pt idx="19">
                  <c:v>3367.220697521663</c:v>
                </c:pt>
                <c:pt idx="20">
                  <c:v>3305.254771840016</c:v>
                </c:pt>
                <c:pt idx="21">
                  <c:v>3814.411770749563</c:v>
                </c:pt>
                <c:pt idx="22">
                  <c:v>4075.334733152472</c:v>
                </c:pt>
                <c:pt idx="23">
                  <c:v>3940.49120609488</c:v>
                </c:pt>
                <c:pt idx="24">
                  <c:v>3857.797898510956</c:v>
                </c:pt>
                <c:pt idx="25">
                  <c:v>3709.681891108442</c:v>
                </c:pt>
                <c:pt idx="26">
                  <c:v>4399.649339271053</c:v>
                </c:pt>
                <c:pt idx="27">
                  <c:v>4661.399070475195</c:v>
                </c:pt>
                <c:pt idx="28">
                  <c:v>4771.081019816032</c:v>
                </c:pt>
                <c:pt idx="29">
                  <c:v>4714.072471636623</c:v>
                </c:pt>
                <c:pt idx="30">
                  <c:v>4936.00260158333</c:v>
                </c:pt>
                <c:pt idx="31">
                  <c:v>5035.85102905382</c:v>
                </c:pt>
                <c:pt idx="32">
                  <c:v>5188.864788119115</c:v>
                </c:pt>
                <c:pt idx="33">
                  <c:v>5356.11946133455</c:v>
                </c:pt>
                <c:pt idx="34">
                  <c:v>5317.712012156996</c:v>
                </c:pt>
                <c:pt idx="35">
                  <c:v>5740.147946440926</c:v>
                </c:pt>
                <c:pt idx="36">
                  <c:v>5466.395946360763</c:v>
                </c:pt>
                <c:pt idx="37">
                  <c:v>5277.81205942484</c:v>
                </c:pt>
                <c:pt idx="38">
                  <c:v>5155.962332709726</c:v>
                </c:pt>
                <c:pt idx="39">
                  <c:v>5224.473870167479</c:v>
                </c:pt>
                <c:pt idx="40">
                  <c:v>5215.098888527691</c:v>
                </c:pt>
                <c:pt idx="41">
                  <c:v>5222.451103745895</c:v>
                </c:pt>
                <c:pt idx="42">
                  <c:v>4839.370256103825</c:v>
                </c:pt>
                <c:pt idx="43">
                  <c:v>4661.89482909446</c:v>
                </c:pt>
                <c:pt idx="44">
                  <c:v>4544.271833194726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Loans to Exista and related companies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cat>
            <c:numRef>
              <c:f>Sheet1!$A$2:$A$46</c:f>
              <c:numCache>
                <c:formatCode>m/d/yy</c:formatCode>
                <c:ptCount val="45"/>
                <c:pt idx="0">
                  <c:v>38383.0</c:v>
                </c:pt>
                <c:pt idx="1">
                  <c:v>38411.0</c:v>
                </c:pt>
                <c:pt idx="2">
                  <c:v>38442.0</c:v>
                </c:pt>
                <c:pt idx="3">
                  <c:v>38472.0</c:v>
                </c:pt>
                <c:pt idx="4">
                  <c:v>38503.0</c:v>
                </c:pt>
                <c:pt idx="5">
                  <c:v>38533.0</c:v>
                </c:pt>
                <c:pt idx="6">
                  <c:v>38564.0</c:v>
                </c:pt>
                <c:pt idx="7">
                  <c:v>38595.0</c:v>
                </c:pt>
                <c:pt idx="8">
                  <c:v>38625.0</c:v>
                </c:pt>
                <c:pt idx="9">
                  <c:v>38656.0</c:v>
                </c:pt>
                <c:pt idx="10">
                  <c:v>38686.0</c:v>
                </c:pt>
                <c:pt idx="11">
                  <c:v>38717.0</c:v>
                </c:pt>
                <c:pt idx="12">
                  <c:v>38748.0</c:v>
                </c:pt>
                <c:pt idx="13">
                  <c:v>38776.0</c:v>
                </c:pt>
                <c:pt idx="14">
                  <c:v>38807.0</c:v>
                </c:pt>
                <c:pt idx="15">
                  <c:v>38837.0</c:v>
                </c:pt>
                <c:pt idx="16">
                  <c:v>38868.0</c:v>
                </c:pt>
                <c:pt idx="17">
                  <c:v>38898.0</c:v>
                </c:pt>
                <c:pt idx="18">
                  <c:v>38929.0</c:v>
                </c:pt>
                <c:pt idx="19">
                  <c:v>38960.0</c:v>
                </c:pt>
                <c:pt idx="20">
                  <c:v>38990.0</c:v>
                </c:pt>
                <c:pt idx="21">
                  <c:v>39021.0</c:v>
                </c:pt>
                <c:pt idx="22">
                  <c:v>39051.0</c:v>
                </c:pt>
                <c:pt idx="23">
                  <c:v>39082.0</c:v>
                </c:pt>
                <c:pt idx="24">
                  <c:v>39113.0</c:v>
                </c:pt>
                <c:pt idx="25">
                  <c:v>39141.0</c:v>
                </c:pt>
                <c:pt idx="26">
                  <c:v>39172.0</c:v>
                </c:pt>
                <c:pt idx="27">
                  <c:v>39202.0</c:v>
                </c:pt>
                <c:pt idx="28">
                  <c:v>39233.0</c:v>
                </c:pt>
                <c:pt idx="29">
                  <c:v>39263.0</c:v>
                </c:pt>
                <c:pt idx="30">
                  <c:v>39294.0</c:v>
                </c:pt>
                <c:pt idx="31">
                  <c:v>39325.0</c:v>
                </c:pt>
                <c:pt idx="32">
                  <c:v>39355.0</c:v>
                </c:pt>
                <c:pt idx="33">
                  <c:v>39386.0</c:v>
                </c:pt>
                <c:pt idx="34">
                  <c:v>39416.0</c:v>
                </c:pt>
                <c:pt idx="35">
                  <c:v>39447.0</c:v>
                </c:pt>
                <c:pt idx="36">
                  <c:v>39478.0</c:v>
                </c:pt>
                <c:pt idx="37">
                  <c:v>39507.0</c:v>
                </c:pt>
                <c:pt idx="38">
                  <c:v>39538.0</c:v>
                </c:pt>
                <c:pt idx="39">
                  <c:v>39568.0</c:v>
                </c:pt>
                <c:pt idx="40">
                  <c:v>39599.0</c:v>
                </c:pt>
                <c:pt idx="41">
                  <c:v>39629.0</c:v>
                </c:pt>
                <c:pt idx="42">
                  <c:v>39660.0</c:v>
                </c:pt>
                <c:pt idx="43">
                  <c:v>39691.0</c:v>
                </c:pt>
                <c:pt idx="44">
                  <c:v>39721.0</c:v>
                </c:pt>
              </c:numCache>
            </c:num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544.3416472999974</c:v>
                </c:pt>
                <c:pt idx="1">
                  <c:v>566.6390605</c:v>
                </c:pt>
                <c:pt idx="2">
                  <c:v>601.1566212999975</c:v>
                </c:pt>
                <c:pt idx="3">
                  <c:v>580.2906184</c:v>
                </c:pt>
                <c:pt idx="4">
                  <c:v>713.6997199</c:v>
                </c:pt>
                <c:pt idx="5">
                  <c:v>795.0661469999976</c:v>
                </c:pt>
                <c:pt idx="6">
                  <c:v>808.0925066</c:v>
                </c:pt>
                <c:pt idx="7">
                  <c:v>818.0860707</c:v>
                </c:pt>
                <c:pt idx="8">
                  <c:v>970.3834589</c:v>
                </c:pt>
                <c:pt idx="9">
                  <c:v>1032.65581</c:v>
                </c:pt>
                <c:pt idx="10">
                  <c:v>1072.504958</c:v>
                </c:pt>
                <c:pt idx="11">
                  <c:v>1731.029641</c:v>
                </c:pt>
                <c:pt idx="12">
                  <c:v>1672.732937</c:v>
                </c:pt>
                <c:pt idx="13">
                  <c:v>1716.850745</c:v>
                </c:pt>
                <c:pt idx="14">
                  <c:v>1640.411674</c:v>
                </c:pt>
                <c:pt idx="15">
                  <c:v>1621.013709</c:v>
                </c:pt>
                <c:pt idx="16">
                  <c:v>1547.125107</c:v>
                </c:pt>
                <c:pt idx="17">
                  <c:v>1572.959213</c:v>
                </c:pt>
                <c:pt idx="18">
                  <c:v>1601.929318</c:v>
                </c:pt>
                <c:pt idx="19">
                  <c:v>1718.987465</c:v>
                </c:pt>
                <c:pt idx="20">
                  <c:v>1782.283686</c:v>
                </c:pt>
                <c:pt idx="21">
                  <c:v>1757.791287</c:v>
                </c:pt>
                <c:pt idx="22">
                  <c:v>1731.99652</c:v>
                </c:pt>
                <c:pt idx="23">
                  <c:v>1796.269976</c:v>
                </c:pt>
                <c:pt idx="24">
                  <c:v>1832.72925</c:v>
                </c:pt>
                <c:pt idx="25">
                  <c:v>2126.772238</c:v>
                </c:pt>
                <c:pt idx="26">
                  <c:v>2304.774614</c:v>
                </c:pt>
                <c:pt idx="27">
                  <c:v>2392.607354</c:v>
                </c:pt>
                <c:pt idx="28">
                  <c:v>2489.827842</c:v>
                </c:pt>
                <c:pt idx="29">
                  <c:v>2583.677853</c:v>
                </c:pt>
                <c:pt idx="30">
                  <c:v>2444.12521</c:v>
                </c:pt>
                <c:pt idx="31">
                  <c:v>2320.237601</c:v>
                </c:pt>
                <c:pt idx="32">
                  <c:v>2073.08454</c:v>
                </c:pt>
                <c:pt idx="33">
                  <c:v>2190.507988</c:v>
                </c:pt>
                <c:pt idx="34">
                  <c:v>1983.915529</c:v>
                </c:pt>
                <c:pt idx="35">
                  <c:v>2124.275629</c:v>
                </c:pt>
                <c:pt idx="36">
                  <c:v>1998.160605</c:v>
                </c:pt>
                <c:pt idx="37">
                  <c:v>1914.091852</c:v>
                </c:pt>
                <c:pt idx="38">
                  <c:v>1807.322016</c:v>
                </c:pt>
                <c:pt idx="39">
                  <c:v>1852.583905</c:v>
                </c:pt>
                <c:pt idx="40">
                  <c:v>1835.985175</c:v>
                </c:pt>
                <c:pt idx="41">
                  <c:v>1909.269652</c:v>
                </c:pt>
                <c:pt idx="42">
                  <c:v>2027.604779</c:v>
                </c:pt>
                <c:pt idx="43">
                  <c:v>1959.151182</c:v>
                </c:pt>
                <c:pt idx="44">
                  <c:v>1967.750914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Loans to Landsbanki main owners and related companies</c:v>
                </c:pt>
              </c:strCache>
            </c:strRef>
          </c:tx>
          <c:spPr>
            <a:ln>
              <a:solidFill>
                <a:srgbClr val="3366FF"/>
              </a:solidFill>
            </a:ln>
          </c:spPr>
          <c:marker>
            <c:symbol val="none"/>
          </c:marker>
          <c:cat>
            <c:numRef>
              <c:f>Sheet1!$A$2:$A$46</c:f>
              <c:numCache>
                <c:formatCode>m/d/yy</c:formatCode>
                <c:ptCount val="45"/>
                <c:pt idx="0">
                  <c:v>38383.0</c:v>
                </c:pt>
                <c:pt idx="1">
                  <c:v>38411.0</c:v>
                </c:pt>
                <c:pt idx="2">
                  <c:v>38442.0</c:v>
                </c:pt>
                <c:pt idx="3">
                  <c:v>38472.0</c:v>
                </c:pt>
                <c:pt idx="4">
                  <c:v>38503.0</c:v>
                </c:pt>
                <c:pt idx="5">
                  <c:v>38533.0</c:v>
                </c:pt>
                <c:pt idx="6">
                  <c:v>38564.0</c:v>
                </c:pt>
                <c:pt idx="7">
                  <c:v>38595.0</c:v>
                </c:pt>
                <c:pt idx="8">
                  <c:v>38625.0</c:v>
                </c:pt>
                <c:pt idx="9">
                  <c:v>38656.0</c:v>
                </c:pt>
                <c:pt idx="10">
                  <c:v>38686.0</c:v>
                </c:pt>
                <c:pt idx="11">
                  <c:v>38717.0</c:v>
                </c:pt>
                <c:pt idx="12">
                  <c:v>38748.0</c:v>
                </c:pt>
                <c:pt idx="13">
                  <c:v>38776.0</c:v>
                </c:pt>
                <c:pt idx="14">
                  <c:v>38807.0</c:v>
                </c:pt>
                <c:pt idx="15">
                  <c:v>38837.0</c:v>
                </c:pt>
                <c:pt idx="16">
                  <c:v>38868.0</c:v>
                </c:pt>
                <c:pt idx="17">
                  <c:v>38898.0</c:v>
                </c:pt>
                <c:pt idx="18">
                  <c:v>38929.0</c:v>
                </c:pt>
                <c:pt idx="19">
                  <c:v>38960.0</c:v>
                </c:pt>
                <c:pt idx="20">
                  <c:v>38990.0</c:v>
                </c:pt>
                <c:pt idx="21">
                  <c:v>39021.0</c:v>
                </c:pt>
                <c:pt idx="22">
                  <c:v>39051.0</c:v>
                </c:pt>
                <c:pt idx="23">
                  <c:v>39082.0</c:v>
                </c:pt>
                <c:pt idx="24">
                  <c:v>39113.0</c:v>
                </c:pt>
                <c:pt idx="25">
                  <c:v>39141.0</c:v>
                </c:pt>
                <c:pt idx="26">
                  <c:v>39172.0</c:v>
                </c:pt>
                <c:pt idx="27">
                  <c:v>39202.0</c:v>
                </c:pt>
                <c:pt idx="28">
                  <c:v>39233.0</c:v>
                </c:pt>
                <c:pt idx="29">
                  <c:v>39263.0</c:v>
                </c:pt>
                <c:pt idx="30">
                  <c:v>39294.0</c:v>
                </c:pt>
                <c:pt idx="31">
                  <c:v>39325.0</c:v>
                </c:pt>
                <c:pt idx="32">
                  <c:v>39355.0</c:v>
                </c:pt>
                <c:pt idx="33">
                  <c:v>39386.0</c:v>
                </c:pt>
                <c:pt idx="34">
                  <c:v>39416.0</c:v>
                </c:pt>
                <c:pt idx="35">
                  <c:v>39447.0</c:v>
                </c:pt>
                <c:pt idx="36">
                  <c:v>39478.0</c:v>
                </c:pt>
                <c:pt idx="37">
                  <c:v>39507.0</c:v>
                </c:pt>
                <c:pt idx="38">
                  <c:v>39538.0</c:v>
                </c:pt>
                <c:pt idx="39">
                  <c:v>39568.0</c:v>
                </c:pt>
                <c:pt idx="40">
                  <c:v>39599.0</c:v>
                </c:pt>
                <c:pt idx="41">
                  <c:v>39629.0</c:v>
                </c:pt>
                <c:pt idx="42">
                  <c:v>39660.0</c:v>
                </c:pt>
                <c:pt idx="43">
                  <c:v>39691.0</c:v>
                </c:pt>
                <c:pt idx="44">
                  <c:v>39721.0</c:v>
                </c:pt>
              </c:numCache>
            </c:numRef>
          </c:cat>
          <c:val>
            <c:numRef>
              <c:f>Sheet1!$D$2:$D$46</c:f>
              <c:numCache>
                <c:formatCode>General</c:formatCode>
                <c:ptCount val="45"/>
                <c:pt idx="0">
                  <c:v>420.4521912491421</c:v>
                </c:pt>
                <c:pt idx="1">
                  <c:v>341.2861812746816</c:v>
                </c:pt>
                <c:pt idx="2">
                  <c:v>366.7508610783272</c:v>
                </c:pt>
                <c:pt idx="3">
                  <c:v>333.7863411648695</c:v>
                </c:pt>
                <c:pt idx="4">
                  <c:v>458.7127702056682</c:v>
                </c:pt>
                <c:pt idx="5">
                  <c:v>559.8370673009503</c:v>
                </c:pt>
                <c:pt idx="6">
                  <c:v>553.4657582067712</c:v>
                </c:pt>
                <c:pt idx="7">
                  <c:v>661.5955477817603</c:v>
                </c:pt>
                <c:pt idx="8">
                  <c:v>785.7383610148367</c:v>
                </c:pt>
                <c:pt idx="9">
                  <c:v>898.5518975931626</c:v>
                </c:pt>
                <c:pt idx="10">
                  <c:v>972.6468869273188</c:v>
                </c:pt>
                <c:pt idx="11">
                  <c:v>1044.018417741878</c:v>
                </c:pt>
                <c:pt idx="12">
                  <c:v>1011.655431771861</c:v>
                </c:pt>
                <c:pt idx="13">
                  <c:v>1086.626355429824</c:v>
                </c:pt>
                <c:pt idx="14">
                  <c:v>1059.657389751388</c:v>
                </c:pt>
                <c:pt idx="15">
                  <c:v>997.7644879457021</c:v>
                </c:pt>
                <c:pt idx="16">
                  <c:v>978.3534422291845</c:v>
                </c:pt>
                <c:pt idx="17">
                  <c:v>922.4220405455124</c:v>
                </c:pt>
                <c:pt idx="18">
                  <c:v>958.8753674525526</c:v>
                </c:pt>
                <c:pt idx="19">
                  <c:v>986.6524747017694</c:v>
                </c:pt>
                <c:pt idx="20">
                  <c:v>959.1391459880344</c:v>
                </c:pt>
                <c:pt idx="21">
                  <c:v>1087.846544896147</c:v>
                </c:pt>
                <c:pt idx="22">
                  <c:v>1124.68636179576</c:v>
                </c:pt>
                <c:pt idx="23">
                  <c:v>1014.801088865032</c:v>
                </c:pt>
                <c:pt idx="24">
                  <c:v>1126.51206585276</c:v>
                </c:pt>
                <c:pt idx="25">
                  <c:v>1112.931508657347</c:v>
                </c:pt>
                <c:pt idx="26">
                  <c:v>1148.099796335825</c:v>
                </c:pt>
                <c:pt idx="27">
                  <c:v>1196.768823241052</c:v>
                </c:pt>
                <c:pt idx="28">
                  <c:v>1263.362552650438</c:v>
                </c:pt>
                <c:pt idx="29">
                  <c:v>1271.287010592716</c:v>
                </c:pt>
                <c:pt idx="30">
                  <c:v>1315.580150089724</c:v>
                </c:pt>
                <c:pt idx="31">
                  <c:v>1323.427926771653</c:v>
                </c:pt>
                <c:pt idx="32">
                  <c:v>1299.855686059226</c:v>
                </c:pt>
                <c:pt idx="33">
                  <c:v>1295.232095829482</c:v>
                </c:pt>
                <c:pt idx="34">
                  <c:v>1255.908958860126</c:v>
                </c:pt>
                <c:pt idx="35">
                  <c:v>1286.81799269907</c:v>
                </c:pt>
                <c:pt idx="36">
                  <c:v>1267.53056252835</c:v>
                </c:pt>
                <c:pt idx="37">
                  <c:v>1257.672874602702</c:v>
                </c:pt>
                <c:pt idx="38">
                  <c:v>1170.182019402554</c:v>
                </c:pt>
                <c:pt idx="39">
                  <c:v>1224.895596571968</c:v>
                </c:pt>
                <c:pt idx="40">
                  <c:v>1248.555454179957</c:v>
                </c:pt>
                <c:pt idx="41">
                  <c:v>1174.07312958624</c:v>
                </c:pt>
                <c:pt idx="42">
                  <c:v>1181.824823891392</c:v>
                </c:pt>
                <c:pt idx="43">
                  <c:v>1226.092796116561</c:v>
                </c:pt>
                <c:pt idx="44">
                  <c:v>1229.022067781881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433112"/>
        <c:axId val="2103981064"/>
      </c:lineChart>
      <c:dateAx>
        <c:axId val="-2146433112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crossAx val="2103981064"/>
        <c:crosses val="autoZero"/>
        <c:auto val="1"/>
        <c:lblOffset val="100"/>
        <c:baseTimeUnit val="months"/>
        <c:majorUnit val="12.0"/>
        <c:majorTimeUnit val="months"/>
      </c:dateAx>
      <c:valAx>
        <c:axId val="2103981064"/>
        <c:scaling>
          <c:orientation val="minMax"/>
          <c:max val="6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6433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0.10282</cdr:x>
      <cdr:y>0.41553</cdr:y>
    </cdr:from>
    <cdr:to>
      <cdr:x>0.13489</cdr:x>
      <cdr:y>0.46787</cdr:y>
    </cdr:to>
    <cdr:sp macro="" textlink="">
      <cdr:nvSpPr>
        <cdr:cNvPr id="205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44530" y="1498867"/>
          <a:ext cx="231243" cy="19155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A2</a:t>
          </a:r>
        </a:p>
      </cdr:txBody>
    </cdr:sp>
  </cdr:relSizeAnchor>
  <cdr:relSizeAnchor xmlns:cdr="http://schemas.openxmlformats.org/drawingml/2006/chartDrawing">
    <cdr:from>
      <cdr:x>0.34261</cdr:x>
      <cdr:y>0.36296</cdr:y>
    </cdr:from>
    <cdr:to>
      <cdr:x>0.37319</cdr:x>
      <cdr:y>0.4148</cdr:y>
    </cdr:to>
    <cdr:sp macro="" textlink="">
      <cdr:nvSpPr>
        <cdr:cNvPr id="205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1738" y="1307314"/>
          <a:ext cx="218792" cy="1889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A1</a:t>
          </a:r>
        </a:p>
      </cdr:txBody>
    </cdr:sp>
  </cdr:relSizeAnchor>
  <cdr:relSizeAnchor xmlns:cdr="http://schemas.openxmlformats.org/drawingml/2006/chartDrawing">
    <cdr:from>
      <cdr:x>0.50173</cdr:x>
      <cdr:y>0.28945</cdr:y>
    </cdr:from>
    <cdr:to>
      <cdr:x>0.54662</cdr:x>
      <cdr:y>0.34203</cdr:y>
    </cdr:to>
    <cdr:sp macro="" textlink="">
      <cdr:nvSpPr>
        <cdr:cNvPr id="205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13724" y="1041952"/>
          <a:ext cx="321962" cy="19067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Aa3</a:t>
          </a:r>
        </a:p>
      </cdr:txBody>
    </cdr:sp>
  </cdr:relSizeAnchor>
  <cdr:relSizeAnchor xmlns:cdr="http://schemas.openxmlformats.org/drawingml/2006/chartDrawing">
    <cdr:from>
      <cdr:x>0.72055</cdr:x>
      <cdr:y>0.1361</cdr:y>
    </cdr:from>
    <cdr:to>
      <cdr:x>0.78568</cdr:x>
      <cdr:y>0.1877</cdr:y>
    </cdr:to>
    <cdr:sp macro="" textlink="">
      <cdr:nvSpPr>
        <cdr:cNvPr id="205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80841" y="481354"/>
          <a:ext cx="469602" cy="188916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Aaa</a:t>
          </a:r>
        </a:p>
      </cdr:txBody>
    </cdr:sp>
  </cdr:relSizeAnchor>
  <cdr:relSizeAnchor xmlns:cdr="http://schemas.openxmlformats.org/drawingml/2006/chartDrawing">
    <cdr:from>
      <cdr:x>0.87153</cdr:x>
      <cdr:y>0.1877</cdr:y>
    </cdr:from>
    <cdr:to>
      <cdr:x>0.92827</cdr:x>
      <cdr:y>0.24052</cdr:y>
    </cdr:to>
    <cdr:sp macro="" textlink="">
      <cdr:nvSpPr>
        <cdr:cNvPr id="205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64127" y="670270"/>
          <a:ext cx="407343" cy="191553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Aa1</a:t>
          </a:r>
        </a:p>
      </cdr:txBody>
    </cdr:sp>
  </cdr:relSizeAnchor>
  <cdr:relSizeAnchor xmlns:cdr="http://schemas.openxmlformats.org/drawingml/2006/chartDrawing">
    <cdr:from>
      <cdr:x>0.88929</cdr:x>
      <cdr:y>0.36296</cdr:y>
    </cdr:from>
    <cdr:to>
      <cdr:x>0.92827</cdr:x>
      <cdr:y>0.4148</cdr:y>
    </cdr:to>
    <cdr:sp macro="" textlink="">
      <cdr:nvSpPr>
        <cdr:cNvPr id="2055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92200" y="1307314"/>
          <a:ext cx="279270" cy="18891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A1</a:t>
          </a:r>
        </a:p>
      </cdr:txBody>
    </cdr:sp>
  </cdr:relSizeAnchor>
  <cdr:relSizeAnchor xmlns:cdr="http://schemas.openxmlformats.org/drawingml/2006/chartDrawing">
    <cdr:from>
      <cdr:x>0.9369</cdr:x>
      <cdr:y>0.67623</cdr:y>
    </cdr:from>
    <cdr:to>
      <cdr:x>0.99339</cdr:x>
      <cdr:y>0.72784</cdr:y>
    </cdr:to>
    <cdr:sp macro="" textlink="">
      <cdr:nvSpPr>
        <cdr:cNvPr id="2056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37286" y="2450478"/>
          <a:ext cx="428689" cy="18803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1" i="0" u="none" strike="noStrike" baseline="0">
              <a:solidFill>
                <a:srgbClr val="EB4C46"/>
              </a:solidFill>
              <a:latin typeface="+mn-lt"/>
            </a:rPr>
            <a:t>Baa3</a:t>
          </a:r>
        </a:p>
      </cdr:txBody>
    </cdr:sp>
  </cdr:relSizeAnchor>
  <cdr:relSizeAnchor xmlns:cdr="http://schemas.openxmlformats.org/drawingml/2006/chartDrawing">
    <cdr:from>
      <cdr:x>0.89941</cdr:x>
      <cdr:y>0.51168</cdr:y>
    </cdr:from>
    <cdr:to>
      <cdr:x>0.95318</cdr:x>
      <cdr:y>0.56353</cdr:y>
    </cdr:to>
    <cdr:sp macro="" textlink="">
      <cdr:nvSpPr>
        <cdr:cNvPr id="2057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63351" y="1850339"/>
          <a:ext cx="398450" cy="18803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is-IS" sz="1600" b="0" i="0" u="none" strike="noStrike" baseline="0">
              <a:solidFill>
                <a:srgbClr val="000000"/>
              </a:solidFill>
              <a:latin typeface="+mn-lt"/>
            </a:rPr>
            <a:t>Baa1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2A9BB-D38A-4389-8B93-8153D9636EB8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574C3-3C20-46AF-9204-6F4DEDA77E37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98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hyperlink" Target="http://www.dailymail.co.uk/news/article-1334929/Federal-Reserve-reveals-trillions-dished-world-banks-aid-financial-crisis.html%23ixzz2bIMJWJRQ" TargetMode="Externa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Source: Eurostat website. Real GDP growth,</a:t>
            </a:r>
            <a:r>
              <a:rPr lang="en-US" baseline="0" smtClean="0"/>
              <a:t> 2001–2010 (% change compared with the previous year; average 2001–2010).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F9EFE-66E5-EA4C-AC26-3C7EAC8AFC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84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Norris, Floyd (2008). The World’s Banks Could Prove Too Big to Fail — or to Rescue, </a:t>
            </a:r>
            <a:r>
              <a:rPr lang="is-IS" sz="1200" i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York Times</a:t>
            </a:r>
            <a:r>
              <a:rPr lang="is-I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October. His source is quoted as being Bridgewater Associates.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E43ED-42FF-9F45-A1EE-D599F5DEF45B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30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Spiegel online, 11 December 2012. Whistleblower Accusations. For American fines,</a:t>
            </a:r>
            <a:r>
              <a:rPr lang="en-US" baseline="0"/>
              <a:t> see e.g.</a:t>
            </a:r>
            <a:r>
              <a:rPr lang="en-US"/>
              <a:t> http://www.sec.gov/spotlight/enf-actions-fc.shtml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18091-4614-DF42-9D40-20AFA7557BA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0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United States Government Accountability Office. </a:t>
            </a:r>
            <a:r>
              <a:rPr lang="en-US" i="1"/>
              <a:t>Federal Reserve System. </a:t>
            </a:r>
            <a:r>
              <a:rPr lang="en-US"/>
              <a:t>Report to Congressional Adressees. Washington: July 2011. Table 24. Online at: http://www.gao.gov/Products/GAO-11-696 Cf. </a:t>
            </a:r>
            <a:r>
              <a:rPr lang="en-US" b="0"/>
              <a:t>Federal Reserve reveals trillions dished out to world banks to aid financial crisis... including $1.5trillion to British banks, Daily Mail 2 December 2010.</a:t>
            </a:r>
            <a:r>
              <a:rPr lang="en-US" b="0" baseline="0"/>
              <a:t> </a:t>
            </a:r>
            <a:r>
              <a:rPr lang="en-US" sz="1200" b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more: </a:t>
            </a:r>
            <a:r>
              <a:rPr lang="en-US" sz="1200" b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http://www.dailymail.co.uk/news/article-1334929/Federal-Reserve-reveals-trillions-dished-world-banks-aid-financial-crisis.html#ixzz2bIMJWJRQ</a:t>
            </a:r>
            <a:r>
              <a:rPr lang="en-US" sz="1200" b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b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E43ED-42FF-9F45-A1EE-D599F5DEF45B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93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Source:</a:t>
            </a:r>
            <a:r>
              <a:rPr lang="en-US" baseline="0"/>
              <a:t> Statistical Bureau of Iceland. Suggested by Edward Prescott.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F9EFE-66E5-EA4C-AC26-3C7EAC8AFC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37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Source: Asgeir Jonsson, lecture 7 October 2013.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574C3-3C20-46AF-9204-6F4DEDA77E3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98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Source: Central</a:t>
            </a:r>
            <a:r>
              <a:rPr lang="en-US" baseline="0"/>
              <a:t> Bank, Statistics: http://statistics.cb.is/data/set/1wsf/#!display=line&amp;ds=1wsf!1yuk=6 [accessed 4 August 2013].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E43ED-42FF-9F45-A1EE-D599F5DEF45B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30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Source: Special Investigation Commission</a:t>
            </a:r>
            <a:r>
              <a:rPr lang="en-US" baseline="0"/>
              <a:t>, Report, 2010, Vol. 7, Ch. 21, supplementary data.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E43ED-42FF-9F45-A1EE-D599F5DEF45B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7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940CF-5D0C-4120-916D-F436FDBE728E}" type="datetimeFigureOut">
              <a:rPr lang="is-IS"/>
              <a:pPr/>
              <a:t>01/04/14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06889"/>
            <a:ext cx="7772400" cy="2060222"/>
          </a:xfrm>
        </p:spPr>
        <p:txBody>
          <a:bodyPr>
            <a:normAutofit/>
          </a:bodyPr>
          <a:lstStyle/>
          <a:p>
            <a:r>
              <a:rPr lang="is-IS" altLang="ja-JP" sz="4000" dirty="0" smtClean="0">
                <a:ea typeface="ヒラギノ角ゴ Pro W3" charset="-128"/>
                <a:cs typeface="ヒラギノ角ゴ Pro W3" charset="-128"/>
              </a:rPr>
              <a:t>Explanations of Icelandic Collapse</a:t>
            </a:r>
            <a:r>
              <a:rPr lang="is-IS" altLang="ja-JP" sz="4000" dirty="0">
                <a:ea typeface="ヒラギノ角ゴ Pro W3" charset="-128"/>
                <a:cs typeface="ヒラギノ角ゴ Pro W3" charset="-128"/>
              </a:rPr>
              <a:t/>
            </a:r>
            <a:br>
              <a:rPr lang="is-IS" altLang="ja-JP" sz="4000" dirty="0">
                <a:ea typeface="ヒラギノ角ゴ Pro W3" charset="-128"/>
                <a:cs typeface="ヒラギノ角ゴ Pro W3" charset="-128"/>
              </a:rPr>
            </a:br>
            <a:r>
              <a:rPr lang="is-IS" altLang="ja-JP" sz="3100" dirty="0" smtClean="0">
                <a:ea typeface="ヒラギノ角ゴ Pro W3" charset="-128"/>
                <a:cs typeface="ヒラギノ角ゴ Pro W3" charset="-128"/>
              </a:rPr>
              <a:t>Neoliberalism or Government Intervention?</a:t>
            </a:r>
            <a:r>
              <a:rPr lang="is-IS" altLang="ja-JP" dirty="0">
                <a:ea typeface="ヒラギノ角ゴ Pro W3" charset="-128"/>
                <a:cs typeface="ヒラギノ角ゴ Pro W3" charset="-128"/>
              </a:rPr>
              <a:t/>
            </a:r>
            <a:br>
              <a:rPr lang="is-IS" altLang="ja-JP" dirty="0">
                <a:ea typeface="ヒラギノ角ゴ Pro W3" charset="-128"/>
                <a:cs typeface="ヒラギノ角ゴ Pro W3" charset="-128"/>
              </a:rPr>
            </a:br>
            <a:endParaRPr lang="is-I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99000"/>
            <a:ext cx="6400800" cy="1382889"/>
          </a:xfrm>
        </p:spPr>
        <p:txBody>
          <a:bodyPr>
            <a:normAutofit/>
          </a:bodyPr>
          <a:lstStyle/>
          <a:p>
            <a:r>
              <a:rPr lang="is-IS" sz="2400" dirty="0" smtClean="0"/>
              <a:t>Professor Hannes H. Gissurarson</a:t>
            </a:r>
            <a:endParaRPr lang="is-IS" sz="2400" dirty="0"/>
          </a:p>
          <a:p>
            <a:r>
              <a:rPr lang="is-IS" sz="2400" dirty="0" smtClean="0"/>
              <a:t>APEE, Las Vegas 14 April 2014</a:t>
            </a:r>
            <a:endParaRPr lang="is-IS" sz="2400" dirty="0"/>
          </a:p>
        </p:txBody>
      </p:sp>
      <p:pic>
        <p:nvPicPr>
          <p:cNvPr id="3" name="Picture 2" descr="HI_Logo_positiv_ENG_hori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04" y="805091"/>
            <a:ext cx="6962687" cy="2101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Irony: High Ratings Led to Bubble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4263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503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External Debt: 2004 Crucial Year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4334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697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Market to Crony Capitalism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1991–2004 market capitalism: competition, independent judiciary, free media, economic power separate from political power</a:t>
            </a:r>
          </a:p>
          <a:p>
            <a:r>
              <a:rPr lang="en-US" dirty="0"/>
              <a:t>2004 </a:t>
            </a:r>
            <a:r>
              <a:rPr lang="en-US" dirty="0" smtClean="0"/>
              <a:t>battle </a:t>
            </a:r>
            <a:r>
              <a:rPr lang="en-US" dirty="0"/>
              <a:t>about media </a:t>
            </a:r>
            <a:r>
              <a:rPr lang="en-US" dirty="0" smtClean="0"/>
              <a:t>law, </a:t>
            </a:r>
            <a:r>
              <a:rPr lang="en-US" dirty="0" err="1" smtClean="0"/>
              <a:t>Oddsson</a:t>
            </a:r>
            <a:r>
              <a:rPr lang="en-US" dirty="0" smtClean="0"/>
              <a:t> loses, Jon </a:t>
            </a:r>
            <a:r>
              <a:rPr lang="en-US" dirty="0" err="1" smtClean="0"/>
              <a:t>Asgeir</a:t>
            </a:r>
            <a:r>
              <a:rPr lang="en-US" dirty="0" smtClean="0"/>
              <a:t> </a:t>
            </a:r>
            <a:r>
              <a:rPr lang="en-US" dirty="0" err="1" smtClean="0"/>
              <a:t>Johannesson of Baugur</a:t>
            </a:r>
            <a:r>
              <a:rPr lang="en-US" dirty="0" smtClean="0"/>
              <a:t> wins </a:t>
            </a:r>
            <a:endParaRPr lang="en-US" dirty="0"/>
          </a:p>
          <a:p>
            <a:r>
              <a:rPr lang="en-US" dirty="0"/>
              <a:t>2004–2008 crony capitalism: Johannesson owned media, supported by </a:t>
            </a:r>
            <a:r>
              <a:rPr lang="en-US" dirty="0" err="1"/>
              <a:t>politicans</a:t>
            </a:r>
            <a:r>
              <a:rPr lang="en-US" dirty="0"/>
              <a:t> (and supporting them), cooperative judiciary </a:t>
            </a:r>
          </a:p>
        </p:txBody>
      </p:sp>
    </p:spTree>
    <p:extLst>
      <p:ext uri="{BB962C8B-B14F-4D97-AF65-F5344CB8AC3E}">
        <p14:creationId xmlns:p14="http://schemas.microsoft.com/office/powerpoint/2010/main" val="217608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Baugur</a:t>
            </a:r>
            <a:r>
              <a:rPr lang="en-US" dirty="0" smtClean="0"/>
              <a:t> </a:t>
            </a:r>
            <a:r>
              <a:rPr lang="en-US" dirty="0"/>
              <a:t>Bubble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2695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4392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Hence,</a:t>
            </a:r>
            <a:r>
              <a:rPr lang="en-US" dirty="0" smtClean="0"/>
              <a:t> </a:t>
            </a:r>
            <a:r>
              <a:rPr lang="en-US" dirty="0" smtClean="0"/>
              <a:t>additional systemic </a:t>
            </a:r>
            <a:r>
              <a:rPr lang="en-US" dirty="0"/>
              <a:t>r</a:t>
            </a:r>
            <a:r>
              <a:rPr lang="en-US" dirty="0" smtClean="0"/>
              <a:t>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</a:t>
            </a:r>
            <a:r>
              <a:rPr lang="en-US" dirty="0" smtClean="0"/>
              <a:t>eneral </a:t>
            </a:r>
            <a:r>
              <a:rPr lang="en-US" dirty="0"/>
              <a:t>international </a:t>
            </a:r>
            <a:r>
              <a:rPr lang="en-US" dirty="0" smtClean="0"/>
              <a:t>risks: </a:t>
            </a:r>
            <a:r>
              <a:rPr lang="en-US" dirty="0"/>
              <a:t>moral </a:t>
            </a:r>
            <a:r>
              <a:rPr lang="en-US" dirty="0" smtClean="0"/>
              <a:t>hazard; government mistakes; difficulty of pricing risk with new techniques</a:t>
            </a:r>
          </a:p>
          <a:p>
            <a:r>
              <a:rPr lang="en-US" dirty="0"/>
              <a:t>One additional risk for Iceland, SIC: too much cross-ownership, overvalued assets, Jon </a:t>
            </a:r>
            <a:r>
              <a:rPr lang="en-US" dirty="0" err="1"/>
              <a:t>Asgeir</a:t>
            </a:r>
            <a:r>
              <a:rPr lang="en-US" dirty="0"/>
              <a:t> </a:t>
            </a:r>
            <a:r>
              <a:rPr lang="en-US" dirty="0" err="1"/>
              <a:t>Johannesson</a:t>
            </a:r>
            <a:r>
              <a:rPr lang="en-US" dirty="0"/>
              <a:t> and his cronies</a:t>
            </a:r>
          </a:p>
          <a:p>
            <a:r>
              <a:rPr lang="en-US" dirty="0"/>
              <a:t>Another a</a:t>
            </a:r>
            <a:r>
              <a:rPr lang="en-US" dirty="0" smtClean="0"/>
              <a:t>dditional </a:t>
            </a:r>
            <a:r>
              <a:rPr lang="en-US" dirty="0"/>
              <a:t>risk for Iceland: field of operations all of EEA; field of institutional support Iceland alone</a:t>
            </a:r>
          </a:p>
        </p:txBody>
      </p:sp>
    </p:spTree>
    <p:extLst>
      <p:ext uri="{BB962C8B-B14F-4D97-AF65-F5344CB8AC3E}">
        <p14:creationId xmlns:p14="http://schemas.microsoft.com/office/powerpoint/2010/main" val="415816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crucial </a:t>
            </a:r>
            <a:r>
              <a:rPr lang="en-US" dirty="0" smtClean="0"/>
              <a:t>decisions</a:t>
            </a:r>
            <a:r>
              <a:rPr lang="en-US" dirty="0"/>
              <a:t> </a:t>
            </a:r>
            <a:r>
              <a:rPr lang="en-US" dirty="0" smtClean="0"/>
              <a:t>abroad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24 September 2008, </a:t>
            </a:r>
            <a:r>
              <a:rPr lang="en-US" dirty="0"/>
              <a:t>Fed </a:t>
            </a:r>
            <a:r>
              <a:rPr lang="en-US" dirty="0" smtClean="0"/>
              <a:t>refuses </a:t>
            </a:r>
            <a:r>
              <a:rPr lang="en-US" dirty="0"/>
              <a:t>to make currency swap agreements with Iceland, </a:t>
            </a:r>
            <a:r>
              <a:rPr lang="en-US" dirty="0" smtClean="0"/>
              <a:t>makes </a:t>
            </a:r>
            <a:r>
              <a:rPr lang="en-US" dirty="0"/>
              <a:t>them with </a:t>
            </a:r>
            <a:r>
              <a:rPr lang="en-US" dirty="0" smtClean="0"/>
              <a:t>Scandinavia at same time</a:t>
            </a:r>
            <a:endParaRPr lang="en-US" dirty="0"/>
          </a:p>
          <a:p>
            <a:r>
              <a:rPr lang="en-US" dirty="0" smtClean="0"/>
              <a:t>7 October 2008, </a:t>
            </a:r>
            <a:r>
              <a:rPr lang="en-US" dirty="0"/>
              <a:t>British </a:t>
            </a:r>
            <a:r>
              <a:rPr lang="en-US" dirty="0" err="1"/>
              <a:t>Labour</a:t>
            </a:r>
            <a:r>
              <a:rPr lang="en-US" dirty="0"/>
              <a:t> government </a:t>
            </a:r>
            <a:r>
              <a:rPr lang="en-US" dirty="0" smtClean="0"/>
              <a:t>closes </a:t>
            </a:r>
            <a:r>
              <a:rPr lang="en-US" dirty="0"/>
              <a:t>the two Icelandic-owned banks in England, </a:t>
            </a:r>
            <a:r>
              <a:rPr lang="en-US" dirty="0" smtClean="0"/>
              <a:t>bails </a:t>
            </a:r>
            <a:r>
              <a:rPr lang="en-US" dirty="0"/>
              <a:t>out all other </a:t>
            </a:r>
            <a:r>
              <a:rPr lang="en-US" dirty="0" smtClean="0"/>
              <a:t>banks at same time</a:t>
            </a:r>
            <a:endParaRPr lang="en-US" dirty="0"/>
          </a:p>
          <a:p>
            <a:r>
              <a:rPr lang="en-US" dirty="0"/>
              <a:t>8 October 2008, British </a:t>
            </a:r>
            <a:r>
              <a:rPr lang="en-US" dirty="0" err="1"/>
              <a:t>Labour</a:t>
            </a:r>
            <a:r>
              <a:rPr lang="en-US" dirty="0"/>
              <a:t> government </a:t>
            </a:r>
            <a:r>
              <a:rPr lang="en-US" dirty="0" smtClean="0"/>
              <a:t>uses </a:t>
            </a:r>
            <a:r>
              <a:rPr lang="en-US" dirty="0"/>
              <a:t>anti-terrorism law against Icelandic </a:t>
            </a:r>
            <a:r>
              <a:rPr lang="en-US" dirty="0" smtClean="0"/>
              <a:t>companies, stopping all transfers to or from Iceland, making recovery impossible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5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Unnecessary losses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Asset management section of Singer &amp; Friedlander sold for £5 </a:t>
            </a:r>
            <a:r>
              <a:rPr lang="en-US" dirty="0" err="1" smtClean="0"/>
              <a:t>mn</a:t>
            </a:r>
            <a:r>
              <a:rPr lang="en-US" dirty="0" smtClean="0"/>
              <a:t>, </a:t>
            </a:r>
            <a:r>
              <a:rPr lang="en-US" dirty="0"/>
              <a:t>real value </a:t>
            </a:r>
            <a:r>
              <a:rPr lang="en-US" dirty="0" smtClean="0"/>
              <a:t>£</a:t>
            </a:r>
            <a:r>
              <a:rPr lang="en-US" dirty="0"/>
              <a:t>30 </a:t>
            </a:r>
            <a:r>
              <a:rPr lang="en-US" dirty="0" err="1" smtClean="0"/>
              <a:t>mn</a:t>
            </a:r>
            <a:endParaRPr lang="en-US" dirty="0"/>
          </a:p>
          <a:p>
            <a:r>
              <a:rPr lang="en-US" dirty="0" err="1"/>
              <a:t>Glitnir</a:t>
            </a:r>
            <a:r>
              <a:rPr lang="en-US" dirty="0"/>
              <a:t> Norway sold for NOK 300 </a:t>
            </a:r>
            <a:r>
              <a:rPr lang="en-US" dirty="0" err="1" smtClean="0"/>
              <a:t>mn</a:t>
            </a:r>
            <a:r>
              <a:rPr lang="en-US" dirty="0"/>
              <a:t>, had been bought year before for 3.1 </a:t>
            </a:r>
            <a:r>
              <a:rPr lang="en-US" dirty="0" err="1"/>
              <a:t>b</a:t>
            </a:r>
            <a:r>
              <a:rPr lang="en-US" dirty="0" err="1" smtClean="0"/>
              <a:t>n</a:t>
            </a:r>
            <a:endParaRPr lang="en-US" dirty="0"/>
          </a:p>
          <a:p>
            <a:r>
              <a:rPr lang="en-US" dirty="0"/>
              <a:t>Finn </a:t>
            </a:r>
            <a:r>
              <a:rPr lang="en-US" dirty="0" err="1"/>
              <a:t>Haugan</a:t>
            </a:r>
            <a:r>
              <a:rPr lang="en-US" dirty="0"/>
              <a:t>, chairman of Norwegian Guarantee Fund, also leader of savings banks buying </a:t>
            </a:r>
            <a:r>
              <a:rPr lang="en-US" dirty="0" err="1"/>
              <a:t>Glitnir</a:t>
            </a:r>
            <a:r>
              <a:rPr lang="en-US" dirty="0"/>
              <a:t> Norway! Valued month </a:t>
            </a:r>
            <a:r>
              <a:rPr lang="en-US" dirty="0" smtClean="0"/>
              <a:t>later NOK </a:t>
            </a:r>
            <a:r>
              <a:rPr lang="en-US" dirty="0"/>
              <a:t>2 billion</a:t>
            </a:r>
          </a:p>
          <a:p>
            <a:r>
              <a:rPr lang="en-US" dirty="0" err="1"/>
              <a:t>Glitnir</a:t>
            </a:r>
            <a:r>
              <a:rPr lang="en-US" dirty="0"/>
              <a:t> Sweden sold for SEK 60 </a:t>
            </a:r>
            <a:r>
              <a:rPr lang="en-US" dirty="0" err="1" smtClean="0"/>
              <a:t>mn</a:t>
            </a:r>
            <a:r>
              <a:rPr lang="en-US" dirty="0" smtClean="0"/>
              <a:t>, </a:t>
            </a:r>
            <a:r>
              <a:rPr lang="en-US" dirty="0"/>
              <a:t>had been bought 4 years </a:t>
            </a:r>
            <a:r>
              <a:rPr lang="en-US" dirty="0" smtClean="0"/>
              <a:t>earlier </a:t>
            </a:r>
            <a:r>
              <a:rPr lang="en-US" dirty="0"/>
              <a:t>for </a:t>
            </a:r>
            <a:r>
              <a:rPr lang="en-US" dirty="0" smtClean="0"/>
              <a:t>SEK 380 </a:t>
            </a:r>
            <a:r>
              <a:rPr lang="en-US" dirty="0" err="1" smtClean="0"/>
              <a:t>mn</a:t>
            </a:r>
            <a:endParaRPr lang="en-US" dirty="0" smtClean="0"/>
          </a:p>
          <a:p>
            <a:r>
              <a:rPr lang="en-US" dirty="0" err="1" smtClean="0"/>
              <a:t>Glitnir</a:t>
            </a:r>
            <a:r>
              <a:rPr lang="en-US" dirty="0" smtClean="0"/>
              <a:t> Finland sold for €3,000, shareholder value </a:t>
            </a:r>
            <a:r>
              <a:rPr lang="en-US" dirty="0" err="1" smtClean="0"/>
              <a:t>abouve</a:t>
            </a:r>
            <a:r>
              <a:rPr lang="en-US" dirty="0" smtClean="0"/>
              <a:t> €40 </a:t>
            </a:r>
            <a:r>
              <a:rPr lang="en-US" dirty="0" err="1" smtClean="0"/>
              <a:t>mn</a:t>
            </a:r>
            <a:r>
              <a:rPr lang="en-US" dirty="0" smtClean="0"/>
              <a:t>, sold 2013 for €200 </a:t>
            </a:r>
            <a:r>
              <a:rPr lang="en-US" dirty="0" err="1" smtClean="0"/>
              <a:t>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4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Bank Collapse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Bail-out not possible: Blessing in disguise </a:t>
            </a:r>
            <a:endParaRPr lang="en-US" dirty="0" smtClean="0"/>
          </a:p>
          <a:p>
            <a:r>
              <a:rPr lang="en-US" dirty="0" smtClean="0"/>
              <a:t>Banks </a:t>
            </a:r>
            <a:r>
              <a:rPr lang="en-US" dirty="0"/>
              <a:t>did not bring down </a:t>
            </a:r>
            <a:r>
              <a:rPr lang="en-US" dirty="0" smtClean="0"/>
              <a:t>Iceland: governments</a:t>
            </a:r>
          </a:p>
          <a:p>
            <a:r>
              <a:rPr lang="en-US" dirty="0" smtClean="0"/>
              <a:t>Extensive </a:t>
            </a:r>
            <a:r>
              <a:rPr lang="en-US" dirty="0"/>
              <a:t>regulation did not hinder crisis</a:t>
            </a:r>
          </a:p>
          <a:p>
            <a:r>
              <a:rPr lang="en-US" dirty="0"/>
              <a:t>Strictly regulated financial sector creates false security</a:t>
            </a:r>
          </a:p>
          <a:p>
            <a:r>
              <a:rPr lang="en-US" dirty="0" err="1"/>
              <a:t>Harmonisation</a:t>
            </a:r>
            <a:r>
              <a:rPr lang="en-US" dirty="0"/>
              <a:t> creates additional systemic risk</a:t>
            </a:r>
          </a:p>
          <a:p>
            <a:r>
              <a:rPr lang="en-US" dirty="0"/>
              <a:t>Necessary: more correct pricing of risk, if competition and diversity in markets, also smaller </a:t>
            </a:r>
            <a:r>
              <a:rPr lang="en-US" dirty="0" smtClean="0"/>
              <a:t>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0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2782888" y="2873375"/>
            <a:ext cx="3581400" cy="91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9109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Happened in Iceland in 2008?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Icelandic bank collapse no worse a crisis than in many other European countries</a:t>
            </a:r>
          </a:p>
          <a:p>
            <a:r>
              <a:rPr lang="en-US" dirty="0" smtClean="0"/>
              <a:t>Icelandic banking sector big, but so were such sectors in Switzerland</a:t>
            </a:r>
            <a:r>
              <a:rPr lang="en-US" dirty="0"/>
              <a:t> </a:t>
            </a:r>
            <a:r>
              <a:rPr lang="en-US" dirty="0" smtClean="0"/>
              <a:t>and the UK</a:t>
            </a:r>
          </a:p>
          <a:p>
            <a:r>
              <a:rPr lang="en-US" dirty="0" smtClean="0"/>
              <a:t>Icelandic </a:t>
            </a:r>
            <a:r>
              <a:rPr lang="en-US" dirty="0" smtClean="0"/>
              <a:t>bankers reckless, but not more so than in other countries</a:t>
            </a:r>
          </a:p>
          <a:p>
            <a:r>
              <a:rPr lang="en-US" dirty="0" smtClean="0"/>
              <a:t>Worked under same regulatory framework as in other EEA countries</a:t>
            </a:r>
          </a:p>
          <a:p>
            <a:r>
              <a:rPr lang="en-US" dirty="0" smtClean="0"/>
              <a:t>Real explanations: Vulnerable </a:t>
            </a:r>
            <a:r>
              <a:rPr lang="en-US" dirty="0" smtClean="0"/>
              <a:t>situation, crucial decisions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9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EU countries </a:t>
            </a:r>
            <a:r>
              <a:rPr lang="en-US" dirty="0"/>
              <a:t>h</a:t>
            </a:r>
            <a:r>
              <a:rPr lang="en-US" dirty="0" smtClean="0"/>
              <a:t>it </a:t>
            </a:r>
            <a:r>
              <a:rPr lang="en-US" dirty="0"/>
              <a:t>h</a:t>
            </a:r>
            <a:r>
              <a:rPr lang="en-US" dirty="0" smtClean="0"/>
              <a:t>arder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0450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4501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El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more </a:t>
            </a:r>
            <a:r>
              <a:rPr lang="en-US" dirty="0" smtClean="0"/>
              <a:t>“oversized</a:t>
            </a:r>
            <a:r>
              <a:rPr lang="en-US" dirty="0"/>
              <a:t>” than others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885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6765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El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more “reckless” than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UBS bailed out: fined $1.25 bn for destroying documents on Jews; $780 mn ffor assisting in tax evasion; $1.5 bn, for rate rigging</a:t>
            </a:r>
          </a:p>
          <a:p>
            <a:r>
              <a:rPr lang="en-US" dirty="0"/>
              <a:t>Danske Bank bailed </a:t>
            </a:r>
            <a:r>
              <a:rPr lang="en-US" dirty="0" smtClean="0"/>
              <a:t>out (with dollars from Fed)</a:t>
            </a:r>
            <a:endParaRPr lang="en-US" dirty="0"/>
          </a:p>
          <a:p>
            <a:r>
              <a:rPr lang="en-US" dirty="0"/>
              <a:t>RBS bailed out, £45 billion in capital, £275 in liquidity: fines for rate rigging, money laundering for Iran and Sudan </a:t>
            </a:r>
            <a:endParaRPr lang="en-US" dirty="0" smtClean="0"/>
          </a:p>
          <a:p>
            <a:r>
              <a:rPr lang="en-US" dirty="0" smtClean="0"/>
              <a:t>ING bailed out, €10 billion in capital: fines for money laundering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95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Others Needed Help: Currency swaps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Aggregate transactions with CBs: $10,057 </a:t>
            </a:r>
            <a:r>
              <a:rPr lang="en-US" dirty="0" err="1"/>
              <a:t>bn</a:t>
            </a:r>
            <a:endParaRPr lang="en-US" dirty="0"/>
          </a:p>
          <a:p>
            <a:r>
              <a:rPr lang="en-US" dirty="0"/>
              <a:t>ECB $8,011 (79.7% of total)</a:t>
            </a:r>
          </a:p>
          <a:p>
            <a:r>
              <a:rPr lang="en-US" dirty="0"/>
              <a:t>CB of the UK $919 </a:t>
            </a:r>
            <a:r>
              <a:rPr lang="en-US" dirty="0" err="1"/>
              <a:t>bn</a:t>
            </a:r>
            <a:endParaRPr lang="en-US" dirty="0"/>
          </a:p>
          <a:p>
            <a:r>
              <a:rPr lang="en-US" dirty="0"/>
              <a:t>CB of Switzerland $466 </a:t>
            </a:r>
            <a:r>
              <a:rPr lang="en-US" dirty="0" err="1"/>
              <a:t>bn</a:t>
            </a:r>
            <a:endParaRPr lang="en-US" dirty="0"/>
          </a:p>
          <a:p>
            <a:r>
              <a:rPr lang="en-US" dirty="0"/>
              <a:t>CB of Denmark $73 </a:t>
            </a:r>
            <a:r>
              <a:rPr lang="en-US" dirty="0" err="1"/>
              <a:t>bn</a:t>
            </a:r>
            <a:endParaRPr lang="en-US" dirty="0"/>
          </a:p>
          <a:p>
            <a:r>
              <a:rPr lang="en-US" dirty="0"/>
              <a:t>CB of Sweden $67 </a:t>
            </a:r>
            <a:r>
              <a:rPr lang="en-US" dirty="0" err="1"/>
              <a:t>bn</a:t>
            </a:r>
            <a:endParaRPr lang="en-US" dirty="0"/>
          </a:p>
          <a:p>
            <a:r>
              <a:rPr lang="en-US" dirty="0"/>
              <a:t>CB of Norway $30 </a:t>
            </a:r>
            <a:r>
              <a:rPr lang="en-US" dirty="0" err="1"/>
              <a:t>bn</a:t>
            </a:r>
            <a:endParaRPr lang="en-US" dirty="0"/>
          </a:p>
          <a:p>
            <a:r>
              <a:rPr lang="en-US" dirty="0"/>
              <a:t>Also CBs of Japan, Korea and Mexico</a:t>
            </a:r>
          </a:p>
        </p:txBody>
      </p:sp>
    </p:spTree>
    <p:extLst>
      <p:ext uri="{BB962C8B-B14F-4D97-AF65-F5344CB8AC3E}">
        <p14:creationId xmlns:p14="http://schemas.microsoft.com/office/powerpoint/2010/main" val="335292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less regulated than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Iceland joined EEA in 1994 and operated under </a:t>
            </a:r>
            <a:r>
              <a:rPr lang="en-US" dirty="0" smtClean="0"/>
              <a:t>same </a:t>
            </a:r>
            <a:r>
              <a:rPr lang="en-US" dirty="0"/>
              <a:t>financial regulation as other member-states (including </a:t>
            </a:r>
            <a:r>
              <a:rPr lang="en-US" dirty="0" smtClean="0"/>
              <a:t>27 </a:t>
            </a:r>
            <a:r>
              <a:rPr lang="en-US" dirty="0"/>
              <a:t>EU countries)</a:t>
            </a:r>
          </a:p>
          <a:p>
            <a:r>
              <a:rPr lang="en-US" dirty="0"/>
              <a:t>Reserve requirements </a:t>
            </a:r>
            <a:r>
              <a:rPr lang="en-US" dirty="0" smtClean="0"/>
              <a:t>same </a:t>
            </a:r>
            <a:r>
              <a:rPr lang="en-US" dirty="0"/>
              <a:t>as in </a:t>
            </a:r>
            <a:r>
              <a:rPr lang="en-US" dirty="0" smtClean="0"/>
              <a:t>other </a:t>
            </a:r>
            <a:r>
              <a:rPr lang="en-US" dirty="0"/>
              <a:t>EEA member-states</a:t>
            </a:r>
            <a:r>
              <a:rPr lang="en-US" dirty="0" smtClean="0"/>
              <a:t>; </a:t>
            </a:r>
            <a:r>
              <a:rPr lang="en-US" dirty="0"/>
              <a:t>reduced, only to make them equal to those of competing European banks</a:t>
            </a:r>
          </a:p>
          <a:p>
            <a:r>
              <a:rPr lang="en-US" dirty="0" smtClean="0"/>
              <a:t>Free market reforms in 1991–2004, but only to bring Iceland into line with </a:t>
            </a:r>
            <a:r>
              <a:rPr lang="en-US" dirty="0" err="1" smtClean="0"/>
              <a:t>neighbours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93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1991–2004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Corporate s</a:t>
            </a:r>
            <a:r>
              <a:rPr lang="en-US" dirty="0" smtClean="0"/>
              <a:t>ubsidies cut</a:t>
            </a:r>
          </a:p>
          <a:p>
            <a:r>
              <a:rPr lang="en-US" dirty="0" smtClean="0"/>
              <a:t>Tax reductions: corporate tax from 45% to 18%, other taxes simplified and reduced</a:t>
            </a:r>
          </a:p>
          <a:p>
            <a:r>
              <a:rPr lang="en-US" dirty="0" err="1" smtClean="0"/>
              <a:t>Privatisation</a:t>
            </a:r>
            <a:r>
              <a:rPr lang="en-US" dirty="0" smtClean="0"/>
              <a:t>, revenue used to pay up </a:t>
            </a:r>
            <a:r>
              <a:rPr lang="en-US" dirty="0" smtClean="0"/>
              <a:t>public </a:t>
            </a:r>
            <a:r>
              <a:rPr lang="en-US" dirty="0" smtClean="0"/>
              <a:t>debt</a:t>
            </a:r>
          </a:p>
          <a:p>
            <a:r>
              <a:rPr lang="en-US" dirty="0" err="1" smtClean="0"/>
              <a:t>Stabilisation</a:t>
            </a:r>
            <a:r>
              <a:rPr lang="en-US" dirty="0" smtClean="0"/>
              <a:t>, inflation brought down, ITQ system in fisheries further developed</a:t>
            </a:r>
          </a:p>
          <a:p>
            <a:r>
              <a:rPr lang="en-US" dirty="0" smtClean="0"/>
              <a:t>Pension reforms, pension funds made sustainable</a:t>
            </a:r>
          </a:p>
          <a:p>
            <a:r>
              <a:rPr lang="en-US" dirty="0" smtClean="0"/>
              <a:t>Legal reforms: public administration, information</a:t>
            </a:r>
          </a:p>
          <a:p>
            <a:r>
              <a:rPr lang="en-US" dirty="0"/>
              <a:t>Consequence: Good reputation, high ratings</a:t>
            </a:r>
          </a:p>
        </p:txBody>
      </p:sp>
    </p:spTree>
    <p:extLst>
      <p:ext uri="{BB962C8B-B14F-4D97-AF65-F5344CB8AC3E}">
        <p14:creationId xmlns:p14="http://schemas.microsoft.com/office/powerpoint/2010/main" val="363287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More Revenue with Lower Rate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7726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214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8336</TotalTime>
  <Words>1064</Words>
  <Application>Microsoft Macintosh PowerPoint</Application>
  <PresentationFormat>On-screen Show (4:3)</PresentationFormat>
  <Paragraphs>93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Explanations of Icelandic Collapse Neoliberalism or Government Intervention? </vt:lpstr>
      <vt:lpstr>What Happened in Iceland in 2008?</vt:lpstr>
      <vt:lpstr>Seven EU countries hit harder</vt:lpstr>
      <vt:lpstr>No more “oversized” than others</vt:lpstr>
      <vt:lpstr>No more “reckless” than others</vt:lpstr>
      <vt:lpstr>Others Needed Help: Currency swaps</vt:lpstr>
      <vt:lpstr>No less regulated than others</vt:lpstr>
      <vt:lpstr>1991–2004 Reforms</vt:lpstr>
      <vt:lpstr>More Revenue with Lower Rate</vt:lpstr>
      <vt:lpstr>Irony: High Ratings Led to Bubble</vt:lpstr>
      <vt:lpstr>External Debt: 2004 Crucial Year</vt:lpstr>
      <vt:lpstr>From Market to Crony Capitalism</vt:lpstr>
      <vt:lpstr>Baugur Bubble</vt:lpstr>
      <vt:lpstr>Hence, additional systemic risks</vt:lpstr>
      <vt:lpstr>Three crucial decisions abroad</vt:lpstr>
      <vt:lpstr>Unnecessary losses</vt:lpstr>
      <vt:lpstr>Lessons from Bank Collapse</vt:lpstr>
      <vt:lpstr>PowerPoint Presentation</vt:lpstr>
    </vt:vector>
  </TitlesOfParts>
  <Company>University of Iceland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Starfsmaður Háskóla Íslands</dc:creator>
  <cp:lastModifiedBy>HHG</cp:lastModifiedBy>
  <cp:revision>387</cp:revision>
  <dcterms:created xsi:type="dcterms:W3CDTF">2012-10-12T16:24:43Z</dcterms:created>
  <dcterms:modified xsi:type="dcterms:W3CDTF">2014-04-01T05:19:41Z</dcterms:modified>
</cp:coreProperties>
</file>