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73" r:id="rId3"/>
    <p:sldId id="258" r:id="rId4"/>
    <p:sldId id="270" r:id="rId5"/>
    <p:sldId id="259" r:id="rId6"/>
    <p:sldId id="260" r:id="rId7"/>
    <p:sldId id="272" r:id="rId8"/>
    <p:sldId id="271" r:id="rId9"/>
    <p:sldId id="261" r:id="rId10"/>
    <p:sldId id="262" r:id="rId11"/>
    <p:sldId id="263" r:id="rId12"/>
    <p:sldId id="274" r:id="rId13"/>
    <p:sldId id="269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sheet%20in%20HHG.Reykjavik.25.10.2013.1.ppt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04233197225835"/>
          <c:y val="0.0820107938853595"/>
          <c:w val="0.89550380226909"/>
          <c:h val="0.793652844051866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dPt>
            <c:idx val="20"/>
            <c:bubble3D val="0"/>
            <c:spPr>
              <a:ln w="25400">
                <a:solidFill>
                  <a:srgbClr val="EB4C46"/>
                </a:solidFill>
                <a:prstDash val="solid"/>
              </a:ln>
            </c:spPr>
          </c:dPt>
          <c:cat>
            <c:numRef>
              <c:f>'[Worksheet in HHG.Reykjavik.25.10.2013.1.pptx]Sheet1'!$A$2:$A$22</c:f>
              <c:numCache>
                <c:formatCode>m/d/yy</c:formatCode>
                <c:ptCount val="21"/>
                <c:pt idx="0">
                  <c:v>32652.0</c:v>
                </c:pt>
                <c:pt idx="1">
                  <c:v>35164.0</c:v>
                </c:pt>
                <c:pt idx="2">
                  <c:v>35165.0</c:v>
                </c:pt>
                <c:pt idx="3">
                  <c:v>35239.0</c:v>
                </c:pt>
                <c:pt idx="4">
                  <c:v>35240.0</c:v>
                </c:pt>
                <c:pt idx="5">
                  <c:v>35597.0</c:v>
                </c:pt>
                <c:pt idx="6">
                  <c:v>35598.0</c:v>
                </c:pt>
                <c:pt idx="7">
                  <c:v>35640.0</c:v>
                </c:pt>
                <c:pt idx="8">
                  <c:v>35641.0</c:v>
                </c:pt>
                <c:pt idx="9">
                  <c:v>37549.0</c:v>
                </c:pt>
                <c:pt idx="10">
                  <c:v>37550.0</c:v>
                </c:pt>
                <c:pt idx="11">
                  <c:v>39587.0</c:v>
                </c:pt>
                <c:pt idx="12">
                  <c:v>39588.0</c:v>
                </c:pt>
                <c:pt idx="13">
                  <c:v>39720.0</c:v>
                </c:pt>
                <c:pt idx="14">
                  <c:v>39721.0</c:v>
                </c:pt>
                <c:pt idx="15">
                  <c:v>39728.0</c:v>
                </c:pt>
                <c:pt idx="16">
                  <c:v>39729.0</c:v>
                </c:pt>
                <c:pt idx="17">
                  <c:v>39785.0</c:v>
                </c:pt>
                <c:pt idx="18">
                  <c:v>39786.0</c:v>
                </c:pt>
                <c:pt idx="19">
                  <c:v>40177.0</c:v>
                </c:pt>
                <c:pt idx="20">
                  <c:v>40178.0</c:v>
                </c:pt>
              </c:numCache>
            </c:numRef>
          </c:cat>
          <c:val>
            <c:numRef>
              <c:f>'[Worksheet in HHG.Reykjavik.25.10.2013.1.pptx]Sheet1'!$B$2:$B$22</c:f>
              <c:numCache>
                <c:formatCode>General</c:formatCode>
                <c:ptCount val="21"/>
                <c:pt idx="0">
                  <c:v>5.0</c:v>
                </c:pt>
                <c:pt idx="1">
                  <c:v>5.0</c:v>
                </c:pt>
                <c:pt idx="2">
                  <c:v>5.0</c:v>
                </c:pt>
                <c:pt idx="3">
                  <c:v>5.0</c:v>
                </c:pt>
                <c:pt idx="4">
                  <c:v>6.0</c:v>
                </c:pt>
                <c:pt idx="5">
                  <c:v>6.0</c:v>
                </c:pt>
                <c:pt idx="6">
                  <c:v>6.0</c:v>
                </c:pt>
                <c:pt idx="7">
                  <c:v>6.0</c:v>
                </c:pt>
                <c:pt idx="8">
                  <c:v>7.0</c:v>
                </c:pt>
                <c:pt idx="9">
                  <c:v>7.0</c:v>
                </c:pt>
                <c:pt idx="10">
                  <c:v>10.0</c:v>
                </c:pt>
                <c:pt idx="11">
                  <c:v>10.0</c:v>
                </c:pt>
                <c:pt idx="12">
                  <c:v>9.0</c:v>
                </c:pt>
                <c:pt idx="13">
                  <c:v>9.0</c:v>
                </c:pt>
                <c:pt idx="14">
                  <c:v>9.0</c:v>
                </c:pt>
                <c:pt idx="15">
                  <c:v>9.0</c:v>
                </c:pt>
                <c:pt idx="16">
                  <c:v>6.0</c:v>
                </c:pt>
                <c:pt idx="17">
                  <c:v>6.0</c:v>
                </c:pt>
                <c:pt idx="18">
                  <c:v>3.0</c:v>
                </c:pt>
                <c:pt idx="19">
                  <c:v>3.0</c:v>
                </c:pt>
                <c:pt idx="20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279496"/>
        <c:axId val="2119822680"/>
      </c:lineChart>
      <c:dateAx>
        <c:axId val="211827949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+mn-lt"/>
                <a:ea typeface="Verdana"/>
                <a:cs typeface="Verdana"/>
              </a:defRPr>
            </a:pPr>
            <a:endParaRPr lang="en-US"/>
          </a:p>
        </c:txPr>
        <c:crossAx val="2119822680"/>
        <c:crosses val="autoZero"/>
        <c:auto val="1"/>
        <c:lblOffset val="100"/>
        <c:baseTimeUnit val="days"/>
        <c:majorUnit val="2.0"/>
        <c:majorTimeUnit val="years"/>
        <c:minorUnit val="1.0"/>
        <c:minorTimeUnit val="years"/>
      </c:dateAx>
      <c:valAx>
        <c:axId val="2119822680"/>
        <c:scaling>
          <c:orientation val="minMax"/>
          <c:min val="-2.0"/>
        </c:scaling>
        <c:delete val="1"/>
        <c:axPos val="l"/>
        <c:majorGridlines>
          <c:spPr>
            <a:ln w="3175">
              <a:solidFill>
                <a:srgbClr val="CCCCCC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1827949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Ratio of short-term liabilities to GDP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Belgium</c:v>
                </c:pt>
                <c:pt idx="1">
                  <c:v>Switzerland</c:v>
                </c:pt>
                <c:pt idx="2">
                  <c:v>Iceland</c:v>
                </c:pt>
                <c:pt idx="3">
                  <c:v>United Kingdom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285.0</c:v>
                </c:pt>
                <c:pt idx="1">
                  <c:v>260.0</c:v>
                </c:pt>
                <c:pt idx="2">
                  <c:v>211.0</c:v>
                </c:pt>
                <c:pt idx="3">
                  <c:v>156.0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985016"/>
        <c:axId val="2127987960"/>
      </c:barChart>
      <c:catAx>
        <c:axId val="2127985016"/>
        <c:scaling>
          <c:orientation val="minMax"/>
        </c:scaling>
        <c:delete val="0"/>
        <c:axPos val="l"/>
        <c:majorTickMark val="out"/>
        <c:minorTickMark val="none"/>
        <c:tickLblPos val="nextTo"/>
        <c:crossAx val="2127987960"/>
        <c:crosses val="autoZero"/>
        <c:auto val="1"/>
        <c:lblAlgn val="ctr"/>
        <c:lblOffset val="100"/>
        <c:noMultiLvlLbl val="0"/>
      </c:catAx>
      <c:valAx>
        <c:axId val="2127987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27985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Johanna Sigurdardottir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2009-2</c:v>
                </c:pt>
                <c:pt idx="1">
                  <c:v>2009-9</c:v>
                </c:pt>
                <c:pt idx="2">
                  <c:v>2010-3</c:v>
                </c:pt>
                <c:pt idx="3">
                  <c:v>2010-11</c:v>
                </c:pt>
                <c:pt idx="4">
                  <c:v>2012-3</c:v>
                </c:pt>
                <c:pt idx="5">
                  <c:v>2012-12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65.0</c:v>
                </c:pt>
                <c:pt idx="1">
                  <c:v>31.0</c:v>
                </c:pt>
                <c:pt idx="2">
                  <c:v>27.0</c:v>
                </c:pt>
                <c:pt idx="3">
                  <c:v>21.0</c:v>
                </c:pt>
                <c:pt idx="4">
                  <c:v>18.0</c:v>
                </c:pt>
                <c:pt idx="5">
                  <c:v>26.0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Steingrimur Sigfusson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2009-2</c:v>
                </c:pt>
                <c:pt idx="1">
                  <c:v>2009-9</c:v>
                </c:pt>
                <c:pt idx="2">
                  <c:v>2010-3</c:v>
                </c:pt>
                <c:pt idx="3">
                  <c:v>2010-11</c:v>
                </c:pt>
                <c:pt idx="4">
                  <c:v>2012-3</c:v>
                </c:pt>
                <c:pt idx="5">
                  <c:v>2012-12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45.0</c:v>
                </c:pt>
                <c:pt idx="1">
                  <c:v>42.0</c:v>
                </c:pt>
                <c:pt idx="2">
                  <c:v>41.0</c:v>
                </c:pt>
                <c:pt idx="3">
                  <c:v>31.0</c:v>
                </c:pt>
                <c:pt idx="4">
                  <c:v>23.0</c:v>
                </c:pt>
                <c:pt idx="5">
                  <c:v>29.0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255320"/>
        <c:axId val="2073982472"/>
      </c:lineChart>
      <c:catAx>
        <c:axId val="2115255320"/>
        <c:scaling>
          <c:orientation val="minMax"/>
        </c:scaling>
        <c:delete val="0"/>
        <c:axPos val="b"/>
        <c:majorTickMark val="out"/>
        <c:minorTickMark val="none"/>
        <c:tickLblPos val="nextTo"/>
        <c:crossAx val="2073982472"/>
        <c:crosses val="autoZero"/>
        <c:auto val="1"/>
        <c:lblAlgn val="ctr"/>
        <c:lblOffset val="100"/>
        <c:noMultiLvlLbl val="0"/>
      </c:catAx>
      <c:valAx>
        <c:axId val="2073982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525532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Progressives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strRef>
              <c:f>Sheet1!$A$2:$A$40</c:f>
              <c:strCache>
                <c:ptCount val="39"/>
                <c:pt idx="0">
                  <c:v>2010-01</c:v>
                </c:pt>
                <c:pt idx="1">
                  <c:v>2010-02</c:v>
                </c:pt>
                <c:pt idx="2">
                  <c:v>2010-03</c:v>
                </c:pt>
                <c:pt idx="3">
                  <c:v>2010-04</c:v>
                </c:pt>
                <c:pt idx="4">
                  <c:v>2010-05</c:v>
                </c:pt>
                <c:pt idx="5">
                  <c:v>2010-06</c:v>
                </c:pt>
                <c:pt idx="6">
                  <c:v>2010-07</c:v>
                </c:pt>
                <c:pt idx="7">
                  <c:v>2010-08</c:v>
                </c:pt>
                <c:pt idx="8">
                  <c:v>2010-09</c:v>
                </c:pt>
                <c:pt idx="9">
                  <c:v>2010-10</c:v>
                </c:pt>
                <c:pt idx="10">
                  <c:v>2010-11</c:v>
                </c:pt>
                <c:pt idx="11">
                  <c:v>2010-12</c:v>
                </c:pt>
                <c:pt idx="12">
                  <c:v>2011-01</c:v>
                </c:pt>
                <c:pt idx="13">
                  <c:v>2011-02</c:v>
                </c:pt>
                <c:pt idx="14">
                  <c:v>2011-03</c:v>
                </c:pt>
                <c:pt idx="15">
                  <c:v>2011-04</c:v>
                </c:pt>
                <c:pt idx="16">
                  <c:v>2011-05</c:v>
                </c:pt>
                <c:pt idx="17">
                  <c:v>2011-06</c:v>
                </c:pt>
                <c:pt idx="18">
                  <c:v>2011-07</c:v>
                </c:pt>
                <c:pt idx="19">
                  <c:v>2011-08</c:v>
                </c:pt>
                <c:pt idx="20">
                  <c:v>2011-09</c:v>
                </c:pt>
                <c:pt idx="21">
                  <c:v>2011-10</c:v>
                </c:pt>
                <c:pt idx="22">
                  <c:v>2011-11</c:v>
                </c:pt>
                <c:pt idx="23">
                  <c:v>2011-12</c:v>
                </c:pt>
                <c:pt idx="24">
                  <c:v>2012-01</c:v>
                </c:pt>
                <c:pt idx="25">
                  <c:v>2012-02</c:v>
                </c:pt>
                <c:pt idx="26">
                  <c:v>2012-03</c:v>
                </c:pt>
                <c:pt idx="27">
                  <c:v>2012-04</c:v>
                </c:pt>
                <c:pt idx="28">
                  <c:v>2012-05</c:v>
                </c:pt>
                <c:pt idx="29">
                  <c:v>2012-06</c:v>
                </c:pt>
                <c:pt idx="30">
                  <c:v>2012-07</c:v>
                </c:pt>
                <c:pt idx="31">
                  <c:v>2012-08</c:v>
                </c:pt>
                <c:pt idx="32">
                  <c:v>2012-09</c:v>
                </c:pt>
                <c:pt idx="33">
                  <c:v>2012-10</c:v>
                </c:pt>
                <c:pt idx="34">
                  <c:v>2012-11</c:v>
                </c:pt>
                <c:pt idx="35">
                  <c:v>2012-12</c:v>
                </c:pt>
                <c:pt idx="36">
                  <c:v>2013-01</c:v>
                </c:pt>
                <c:pt idx="37">
                  <c:v>2013-02</c:v>
                </c:pt>
                <c:pt idx="38">
                  <c:v>2013-03</c:v>
                </c:pt>
              </c:strCache>
            </c:strRef>
          </c:cat>
          <c:val>
            <c:numRef>
              <c:f>Sheet1!$B$2:$B$40</c:f>
              <c:numCache>
                <c:formatCode>General</c:formatCode>
                <c:ptCount val="39"/>
                <c:pt idx="0">
                  <c:v>13.0</c:v>
                </c:pt>
                <c:pt idx="1">
                  <c:v>14.0</c:v>
                </c:pt>
                <c:pt idx="2">
                  <c:v>14.0</c:v>
                </c:pt>
                <c:pt idx="3">
                  <c:v>14.0</c:v>
                </c:pt>
                <c:pt idx="4">
                  <c:v>14.0</c:v>
                </c:pt>
                <c:pt idx="5">
                  <c:v>12.0</c:v>
                </c:pt>
                <c:pt idx="6">
                  <c:v>12.0</c:v>
                </c:pt>
                <c:pt idx="7">
                  <c:v>12.0</c:v>
                </c:pt>
                <c:pt idx="8">
                  <c:v>11.8</c:v>
                </c:pt>
                <c:pt idx="9">
                  <c:v>12.0</c:v>
                </c:pt>
                <c:pt idx="10">
                  <c:v>12.9</c:v>
                </c:pt>
                <c:pt idx="11">
                  <c:v>13.4</c:v>
                </c:pt>
                <c:pt idx="12">
                  <c:v>13.4</c:v>
                </c:pt>
                <c:pt idx="13">
                  <c:v>13.6</c:v>
                </c:pt>
                <c:pt idx="14">
                  <c:v>13.6</c:v>
                </c:pt>
                <c:pt idx="15">
                  <c:v>16.0</c:v>
                </c:pt>
                <c:pt idx="16">
                  <c:v>16.3</c:v>
                </c:pt>
                <c:pt idx="17">
                  <c:v>17.6</c:v>
                </c:pt>
                <c:pt idx="18">
                  <c:v>16.2</c:v>
                </c:pt>
                <c:pt idx="19">
                  <c:v>16.8</c:v>
                </c:pt>
                <c:pt idx="20">
                  <c:v>15.5</c:v>
                </c:pt>
                <c:pt idx="21">
                  <c:v>15.5</c:v>
                </c:pt>
                <c:pt idx="22">
                  <c:v>14.6</c:v>
                </c:pt>
                <c:pt idx="23">
                  <c:v>14.4</c:v>
                </c:pt>
                <c:pt idx="24">
                  <c:v>15.4</c:v>
                </c:pt>
                <c:pt idx="25">
                  <c:v>13.0</c:v>
                </c:pt>
                <c:pt idx="26">
                  <c:v>13.0</c:v>
                </c:pt>
                <c:pt idx="27">
                  <c:v>12.5</c:v>
                </c:pt>
                <c:pt idx="28">
                  <c:v>12.9</c:v>
                </c:pt>
                <c:pt idx="29">
                  <c:v>12.7</c:v>
                </c:pt>
                <c:pt idx="30">
                  <c:v>12.4</c:v>
                </c:pt>
                <c:pt idx="31">
                  <c:v>13.9</c:v>
                </c:pt>
                <c:pt idx="32">
                  <c:v>14.2</c:v>
                </c:pt>
                <c:pt idx="33">
                  <c:v>12.1</c:v>
                </c:pt>
                <c:pt idx="34">
                  <c:v>12.7</c:v>
                </c:pt>
                <c:pt idx="35">
                  <c:v>13.1</c:v>
                </c:pt>
                <c:pt idx="36">
                  <c:v>14.2</c:v>
                </c:pt>
                <c:pt idx="37">
                  <c:v>22.1</c:v>
                </c:pt>
                <c:pt idx="38">
                  <c:v>27.3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Independents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Sheet1!$A$2:$A$40</c:f>
              <c:strCache>
                <c:ptCount val="39"/>
                <c:pt idx="0">
                  <c:v>2010-01</c:v>
                </c:pt>
                <c:pt idx="1">
                  <c:v>2010-02</c:v>
                </c:pt>
                <c:pt idx="2">
                  <c:v>2010-03</c:v>
                </c:pt>
                <c:pt idx="3">
                  <c:v>2010-04</c:v>
                </c:pt>
                <c:pt idx="4">
                  <c:v>2010-05</c:v>
                </c:pt>
                <c:pt idx="5">
                  <c:v>2010-06</c:v>
                </c:pt>
                <c:pt idx="6">
                  <c:v>2010-07</c:v>
                </c:pt>
                <c:pt idx="7">
                  <c:v>2010-08</c:v>
                </c:pt>
                <c:pt idx="8">
                  <c:v>2010-09</c:v>
                </c:pt>
                <c:pt idx="9">
                  <c:v>2010-10</c:v>
                </c:pt>
                <c:pt idx="10">
                  <c:v>2010-11</c:v>
                </c:pt>
                <c:pt idx="11">
                  <c:v>2010-12</c:v>
                </c:pt>
                <c:pt idx="12">
                  <c:v>2011-01</c:v>
                </c:pt>
                <c:pt idx="13">
                  <c:v>2011-02</c:v>
                </c:pt>
                <c:pt idx="14">
                  <c:v>2011-03</c:v>
                </c:pt>
                <c:pt idx="15">
                  <c:v>2011-04</c:v>
                </c:pt>
                <c:pt idx="16">
                  <c:v>2011-05</c:v>
                </c:pt>
                <c:pt idx="17">
                  <c:v>2011-06</c:v>
                </c:pt>
                <c:pt idx="18">
                  <c:v>2011-07</c:v>
                </c:pt>
                <c:pt idx="19">
                  <c:v>2011-08</c:v>
                </c:pt>
                <c:pt idx="20">
                  <c:v>2011-09</c:v>
                </c:pt>
                <c:pt idx="21">
                  <c:v>2011-10</c:v>
                </c:pt>
                <c:pt idx="22">
                  <c:v>2011-11</c:v>
                </c:pt>
                <c:pt idx="23">
                  <c:v>2011-12</c:v>
                </c:pt>
                <c:pt idx="24">
                  <c:v>2012-01</c:v>
                </c:pt>
                <c:pt idx="25">
                  <c:v>2012-02</c:v>
                </c:pt>
                <c:pt idx="26">
                  <c:v>2012-03</c:v>
                </c:pt>
                <c:pt idx="27">
                  <c:v>2012-04</c:v>
                </c:pt>
                <c:pt idx="28">
                  <c:v>2012-05</c:v>
                </c:pt>
                <c:pt idx="29">
                  <c:v>2012-06</c:v>
                </c:pt>
                <c:pt idx="30">
                  <c:v>2012-07</c:v>
                </c:pt>
                <c:pt idx="31">
                  <c:v>2012-08</c:v>
                </c:pt>
                <c:pt idx="32">
                  <c:v>2012-09</c:v>
                </c:pt>
                <c:pt idx="33">
                  <c:v>2012-10</c:v>
                </c:pt>
                <c:pt idx="34">
                  <c:v>2012-11</c:v>
                </c:pt>
                <c:pt idx="35">
                  <c:v>2012-12</c:v>
                </c:pt>
                <c:pt idx="36">
                  <c:v>2013-01</c:v>
                </c:pt>
                <c:pt idx="37">
                  <c:v>2013-02</c:v>
                </c:pt>
                <c:pt idx="38">
                  <c:v>2013-03</c:v>
                </c:pt>
              </c:strCache>
            </c:strRef>
          </c:cat>
          <c:val>
            <c:numRef>
              <c:f>Sheet1!$C$2:$C$40</c:f>
              <c:numCache>
                <c:formatCode>General</c:formatCode>
                <c:ptCount val="39"/>
                <c:pt idx="0">
                  <c:v>32.0</c:v>
                </c:pt>
                <c:pt idx="1">
                  <c:v>32.0</c:v>
                </c:pt>
                <c:pt idx="2">
                  <c:v>33.0</c:v>
                </c:pt>
                <c:pt idx="3">
                  <c:v>28.0</c:v>
                </c:pt>
                <c:pt idx="4">
                  <c:v>30.0</c:v>
                </c:pt>
                <c:pt idx="5">
                  <c:v>33.0</c:v>
                </c:pt>
                <c:pt idx="6">
                  <c:v>35.0</c:v>
                </c:pt>
                <c:pt idx="7">
                  <c:v>35.6</c:v>
                </c:pt>
                <c:pt idx="8">
                  <c:v>35.4</c:v>
                </c:pt>
                <c:pt idx="9">
                  <c:v>35.5</c:v>
                </c:pt>
                <c:pt idx="10">
                  <c:v>33.9</c:v>
                </c:pt>
                <c:pt idx="11">
                  <c:v>33.8</c:v>
                </c:pt>
                <c:pt idx="12">
                  <c:v>34.3</c:v>
                </c:pt>
                <c:pt idx="13">
                  <c:v>35.5</c:v>
                </c:pt>
                <c:pt idx="14">
                  <c:v>35.8</c:v>
                </c:pt>
                <c:pt idx="15">
                  <c:v>36.0</c:v>
                </c:pt>
                <c:pt idx="16">
                  <c:v>35.0</c:v>
                </c:pt>
                <c:pt idx="17">
                  <c:v>35.4</c:v>
                </c:pt>
                <c:pt idx="18">
                  <c:v>35.9</c:v>
                </c:pt>
                <c:pt idx="19">
                  <c:v>35.6</c:v>
                </c:pt>
                <c:pt idx="20">
                  <c:v>36.1</c:v>
                </c:pt>
                <c:pt idx="21">
                  <c:v>35.9</c:v>
                </c:pt>
                <c:pt idx="22">
                  <c:v>38.0</c:v>
                </c:pt>
                <c:pt idx="23">
                  <c:v>38.4</c:v>
                </c:pt>
                <c:pt idx="24">
                  <c:v>36.1</c:v>
                </c:pt>
                <c:pt idx="25">
                  <c:v>33.3</c:v>
                </c:pt>
                <c:pt idx="26">
                  <c:v>38.2</c:v>
                </c:pt>
                <c:pt idx="27">
                  <c:v>37.0</c:v>
                </c:pt>
                <c:pt idx="28">
                  <c:v>39.3</c:v>
                </c:pt>
                <c:pt idx="29">
                  <c:v>38.2</c:v>
                </c:pt>
                <c:pt idx="30">
                  <c:v>36.9</c:v>
                </c:pt>
                <c:pt idx="31">
                  <c:v>36.0</c:v>
                </c:pt>
                <c:pt idx="32">
                  <c:v>37.1</c:v>
                </c:pt>
                <c:pt idx="33">
                  <c:v>36.2</c:v>
                </c:pt>
                <c:pt idx="34">
                  <c:v>35.9</c:v>
                </c:pt>
                <c:pt idx="35">
                  <c:v>36.3</c:v>
                </c:pt>
                <c:pt idx="36">
                  <c:v>35.5</c:v>
                </c:pt>
                <c:pt idx="37">
                  <c:v>29.7</c:v>
                </c:pt>
                <c:pt idx="38">
                  <c:v>24.0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Government Parties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Sheet1!$A$2:$A$40</c:f>
              <c:strCache>
                <c:ptCount val="39"/>
                <c:pt idx="0">
                  <c:v>2010-01</c:v>
                </c:pt>
                <c:pt idx="1">
                  <c:v>2010-02</c:v>
                </c:pt>
                <c:pt idx="2">
                  <c:v>2010-03</c:v>
                </c:pt>
                <c:pt idx="3">
                  <c:v>2010-04</c:v>
                </c:pt>
                <c:pt idx="4">
                  <c:v>2010-05</c:v>
                </c:pt>
                <c:pt idx="5">
                  <c:v>2010-06</c:v>
                </c:pt>
                <c:pt idx="6">
                  <c:v>2010-07</c:v>
                </c:pt>
                <c:pt idx="7">
                  <c:v>2010-08</c:v>
                </c:pt>
                <c:pt idx="8">
                  <c:v>2010-09</c:v>
                </c:pt>
                <c:pt idx="9">
                  <c:v>2010-10</c:v>
                </c:pt>
                <c:pt idx="10">
                  <c:v>2010-11</c:v>
                </c:pt>
                <c:pt idx="11">
                  <c:v>2010-12</c:v>
                </c:pt>
                <c:pt idx="12">
                  <c:v>2011-01</c:v>
                </c:pt>
                <c:pt idx="13">
                  <c:v>2011-02</c:v>
                </c:pt>
                <c:pt idx="14">
                  <c:v>2011-03</c:v>
                </c:pt>
                <c:pt idx="15">
                  <c:v>2011-04</c:v>
                </c:pt>
                <c:pt idx="16">
                  <c:v>2011-05</c:v>
                </c:pt>
                <c:pt idx="17">
                  <c:v>2011-06</c:v>
                </c:pt>
                <c:pt idx="18">
                  <c:v>2011-07</c:v>
                </c:pt>
                <c:pt idx="19">
                  <c:v>2011-08</c:v>
                </c:pt>
                <c:pt idx="20">
                  <c:v>2011-09</c:v>
                </c:pt>
                <c:pt idx="21">
                  <c:v>2011-10</c:v>
                </c:pt>
                <c:pt idx="22">
                  <c:v>2011-11</c:v>
                </c:pt>
                <c:pt idx="23">
                  <c:v>2011-12</c:v>
                </c:pt>
                <c:pt idx="24">
                  <c:v>2012-01</c:v>
                </c:pt>
                <c:pt idx="25">
                  <c:v>2012-02</c:v>
                </c:pt>
                <c:pt idx="26">
                  <c:v>2012-03</c:v>
                </c:pt>
                <c:pt idx="27">
                  <c:v>2012-04</c:v>
                </c:pt>
                <c:pt idx="28">
                  <c:v>2012-05</c:v>
                </c:pt>
                <c:pt idx="29">
                  <c:v>2012-06</c:v>
                </c:pt>
                <c:pt idx="30">
                  <c:v>2012-07</c:v>
                </c:pt>
                <c:pt idx="31">
                  <c:v>2012-08</c:v>
                </c:pt>
                <c:pt idx="32">
                  <c:v>2012-09</c:v>
                </c:pt>
                <c:pt idx="33">
                  <c:v>2012-10</c:v>
                </c:pt>
                <c:pt idx="34">
                  <c:v>2012-11</c:v>
                </c:pt>
                <c:pt idx="35">
                  <c:v>2012-12</c:v>
                </c:pt>
                <c:pt idx="36">
                  <c:v>2013-01</c:v>
                </c:pt>
                <c:pt idx="37">
                  <c:v>2013-02</c:v>
                </c:pt>
                <c:pt idx="38">
                  <c:v>2013-03</c:v>
                </c:pt>
              </c:strCache>
            </c:strRef>
          </c:cat>
          <c:val>
            <c:numRef>
              <c:f>Sheet1!$D$2:$D$40</c:f>
              <c:numCache>
                <c:formatCode>General</c:formatCode>
                <c:ptCount val="39"/>
                <c:pt idx="0">
                  <c:v>50.0</c:v>
                </c:pt>
                <c:pt idx="1">
                  <c:v>49.0</c:v>
                </c:pt>
                <c:pt idx="2">
                  <c:v>47.0</c:v>
                </c:pt>
                <c:pt idx="3">
                  <c:v>50.0</c:v>
                </c:pt>
                <c:pt idx="4">
                  <c:v>49.0</c:v>
                </c:pt>
                <c:pt idx="5">
                  <c:v>44.0</c:v>
                </c:pt>
                <c:pt idx="6">
                  <c:v>43.0</c:v>
                </c:pt>
                <c:pt idx="7">
                  <c:v>45.0</c:v>
                </c:pt>
                <c:pt idx="8">
                  <c:v>44.0</c:v>
                </c:pt>
                <c:pt idx="9">
                  <c:v>36.0</c:v>
                </c:pt>
                <c:pt idx="10">
                  <c:v>39.0</c:v>
                </c:pt>
                <c:pt idx="11">
                  <c:v>41.0</c:v>
                </c:pt>
                <c:pt idx="12">
                  <c:v>41.0</c:v>
                </c:pt>
                <c:pt idx="13">
                  <c:v>41.0</c:v>
                </c:pt>
                <c:pt idx="14">
                  <c:v>39.0</c:v>
                </c:pt>
                <c:pt idx="15">
                  <c:v>37.0</c:v>
                </c:pt>
                <c:pt idx="16">
                  <c:v>39.0</c:v>
                </c:pt>
                <c:pt idx="17">
                  <c:v>38.0</c:v>
                </c:pt>
                <c:pt idx="18">
                  <c:v>39.0</c:v>
                </c:pt>
                <c:pt idx="19">
                  <c:v>36.0</c:v>
                </c:pt>
                <c:pt idx="20">
                  <c:v>36.0</c:v>
                </c:pt>
                <c:pt idx="21">
                  <c:v>36.0</c:v>
                </c:pt>
                <c:pt idx="22">
                  <c:v>35.0</c:v>
                </c:pt>
                <c:pt idx="23">
                  <c:v>34.0</c:v>
                </c:pt>
                <c:pt idx="24">
                  <c:v>36.0</c:v>
                </c:pt>
                <c:pt idx="25">
                  <c:v>31.0</c:v>
                </c:pt>
                <c:pt idx="26">
                  <c:v>28.7</c:v>
                </c:pt>
                <c:pt idx="27">
                  <c:v>30.2</c:v>
                </c:pt>
                <c:pt idx="28">
                  <c:v>28.1</c:v>
                </c:pt>
                <c:pt idx="29">
                  <c:v>30.7</c:v>
                </c:pt>
                <c:pt idx="30">
                  <c:v>33.2</c:v>
                </c:pt>
                <c:pt idx="31">
                  <c:v>34.0</c:v>
                </c:pt>
                <c:pt idx="32">
                  <c:v>31.8</c:v>
                </c:pt>
                <c:pt idx="33">
                  <c:v>33.8</c:v>
                </c:pt>
                <c:pt idx="34">
                  <c:v>33.1</c:v>
                </c:pt>
                <c:pt idx="35">
                  <c:v>28.2</c:v>
                </c:pt>
                <c:pt idx="36">
                  <c:v>23.5</c:v>
                </c:pt>
                <c:pt idx="37">
                  <c:v>22.8</c:v>
                </c:pt>
                <c:pt idx="38">
                  <c:v>23.2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420024"/>
        <c:axId val="2139800120"/>
      </c:lineChart>
      <c:catAx>
        <c:axId val="2139420024"/>
        <c:scaling>
          <c:orientation val="minMax"/>
        </c:scaling>
        <c:delete val="0"/>
        <c:axPos val="b"/>
        <c:numFmt formatCode="yyyy\-mm" sourceLinked="1"/>
        <c:majorTickMark val="out"/>
        <c:minorTickMark val="none"/>
        <c:tickLblPos val="nextTo"/>
        <c:crossAx val="2139800120"/>
        <c:crosses val="autoZero"/>
        <c:auto val="1"/>
        <c:lblAlgn val="ctr"/>
        <c:lblOffset val="100"/>
        <c:tickLblSkip val="9"/>
        <c:noMultiLvlLbl val="0"/>
      </c:catAx>
      <c:valAx>
        <c:axId val="2139800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4200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Phone Poll after</a:t>
            </a:r>
            <a:r>
              <a:rPr lang="en-US" baseline="0"/>
              <a:t> Election</a:t>
            </a:r>
            <a:endParaRPr lang="en-US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175763099057062"/>
          <c:y val="0.139981259236984"/>
          <c:w val="0.701315738310489"/>
          <c:h val="0.80679979045343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0000FF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Progressives</c:v>
                </c:pt>
                <c:pt idx="1">
                  <c:v>Independents</c:v>
                </c:pt>
                <c:pt idx="2">
                  <c:v>Left Greens</c:v>
                </c:pt>
                <c:pt idx="3">
                  <c:v>Social Democrats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34.6</c:v>
                </c:pt>
                <c:pt idx="1">
                  <c:v>7.0</c:v>
                </c:pt>
                <c:pt idx="2">
                  <c:v>4.4</c:v>
                </c:pt>
                <c:pt idx="3">
                  <c:v>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Phone Poll after Election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216049382716049"/>
          <c:y val="0.131658831501716"/>
          <c:w val="0.710233790220667"/>
          <c:h val="0.8234446459239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Progressives</c:v>
                </c:pt>
                <c:pt idx="1">
                  <c:v>Independents</c:v>
                </c:pt>
                <c:pt idx="2">
                  <c:v>Left Greens</c:v>
                </c:pt>
                <c:pt idx="3">
                  <c:v>Social Democrats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7.7</c:v>
                </c:pt>
                <c:pt idx="1">
                  <c:v>14.0</c:v>
                </c:pt>
                <c:pt idx="2">
                  <c:v>34.8</c:v>
                </c:pt>
                <c:pt idx="3">
                  <c:v>36.1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0.10282</cdr:x>
      <cdr:y>0.41553</cdr:y>
    </cdr:from>
    <cdr:to>
      <cdr:x>0.13489</cdr:x>
      <cdr:y>0.46787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4530" y="1498867"/>
          <a:ext cx="231243" cy="1915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A2</a:t>
          </a:r>
        </a:p>
      </cdr:txBody>
    </cdr:sp>
  </cdr:relSizeAnchor>
  <cdr:relSizeAnchor xmlns:cdr="http://schemas.openxmlformats.org/drawingml/2006/chartDrawing">
    <cdr:from>
      <cdr:x>0.34261</cdr:x>
      <cdr:y>0.36296</cdr:y>
    </cdr:from>
    <cdr:to>
      <cdr:x>0.37319</cdr:x>
      <cdr:y>0.4148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71738" y="1307314"/>
          <a:ext cx="218792" cy="188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A1</a:t>
          </a:r>
        </a:p>
      </cdr:txBody>
    </cdr:sp>
  </cdr:relSizeAnchor>
  <cdr:relSizeAnchor xmlns:cdr="http://schemas.openxmlformats.org/drawingml/2006/chartDrawing">
    <cdr:from>
      <cdr:x>0.50173</cdr:x>
      <cdr:y>0.28945</cdr:y>
    </cdr:from>
    <cdr:to>
      <cdr:x>0.54662</cdr:x>
      <cdr:y>0.34203</cdr:y>
    </cdr:to>
    <cdr:sp macro="" textlink="">
      <cdr:nvSpPr>
        <cdr:cNvPr id="205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13724" y="1041952"/>
          <a:ext cx="321962" cy="19067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Aa3</a:t>
          </a:r>
        </a:p>
      </cdr:txBody>
    </cdr:sp>
  </cdr:relSizeAnchor>
  <cdr:relSizeAnchor xmlns:cdr="http://schemas.openxmlformats.org/drawingml/2006/chartDrawing">
    <cdr:from>
      <cdr:x>0.72055</cdr:x>
      <cdr:y>0.1361</cdr:y>
    </cdr:from>
    <cdr:to>
      <cdr:x>0.78568</cdr:x>
      <cdr:y>0.1877</cdr:y>
    </cdr:to>
    <cdr:sp macro="" textlink="">
      <cdr:nvSpPr>
        <cdr:cNvPr id="205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80841" y="481354"/>
          <a:ext cx="469602" cy="188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Aaa</a:t>
          </a:r>
        </a:p>
      </cdr:txBody>
    </cdr:sp>
  </cdr:relSizeAnchor>
  <cdr:relSizeAnchor xmlns:cdr="http://schemas.openxmlformats.org/drawingml/2006/chartDrawing">
    <cdr:from>
      <cdr:x>0.87153</cdr:x>
      <cdr:y>0.1877</cdr:y>
    </cdr:from>
    <cdr:to>
      <cdr:x>0.92827</cdr:x>
      <cdr:y>0.24052</cdr:y>
    </cdr:to>
    <cdr:sp macro="" textlink="">
      <cdr:nvSpPr>
        <cdr:cNvPr id="205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64127" y="670270"/>
          <a:ext cx="407343" cy="19155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Aa1</a:t>
          </a:r>
        </a:p>
      </cdr:txBody>
    </cdr:sp>
  </cdr:relSizeAnchor>
  <cdr:relSizeAnchor xmlns:cdr="http://schemas.openxmlformats.org/drawingml/2006/chartDrawing">
    <cdr:from>
      <cdr:x>0.88929</cdr:x>
      <cdr:y>0.36296</cdr:y>
    </cdr:from>
    <cdr:to>
      <cdr:x>0.92827</cdr:x>
      <cdr:y>0.4148</cdr:y>
    </cdr:to>
    <cdr:sp macro="" textlink="">
      <cdr:nvSpPr>
        <cdr:cNvPr id="20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92200" y="1307314"/>
          <a:ext cx="279270" cy="188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A1</a:t>
          </a:r>
        </a:p>
      </cdr:txBody>
    </cdr:sp>
  </cdr:relSizeAnchor>
  <cdr:relSizeAnchor xmlns:cdr="http://schemas.openxmlformats.org/drawingml/2006/chartDrawing">
    <cdr:from>
      <cdr:x>0.9369</cdr:x>
      <cdr:y>0.67623</cdr:y>
    </cdr:from>
    <cdr:to>
      <cdr:x>0.99339</cdr:x>
      <cdr:y>0.72784</cdr:y>
    </cdr:to>
    <cdr:sp macro="" textlink="">
      <cdr:nvSpPr>
        <cdr:cNvPr id="20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37286" y="2450478"/>
          <a:ext cx="428689" cy="1880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1" i="0" u="none" strike="noStrike" baseline="0">
              <a:solidFill>
                <a:srgbClr val="EB4C46"/>
              </a:solidFill>
              <a:latin typeface="+mn-lt"/>
            </a:rPr>
            <a:t>Baa3</a:t>
          </a:r>
        </a:p>
      </cdr:txBody>
    </cdr:sp>
  </cdr:relSizeAnchor>
  <cdr:relSizeAnchor xmlns:cdr="http://schemas.openxmlformats.org/drawingml/2006/chartDrawing">
    <cdr:from>
      <cdr:x>0.89941</cdr:x>
      <cdr:y>0.51168</cdr:y>
    </cdr:from>
    <cdr:to>
      <cdr:x>0.95318</cdr:x>
      <cdr:y>0.56353</cdr:y>
    </cdr:to>
    <cdr:sp macro="" textlink="">
      <cdr:nvSpPr>
        <cdr:cNvPr id="205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63351" y="1850339"/>
          <a:ext cx="398450" cy="1880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is-IS" sz="1600" b="0" i="0" u="none" strike="noStrike" baseline="0">
              <a:solidFill>
                <a:srgbClr val="000000"/>
              </a:solidFill>
              <a:latin typeface="+mn-lt"/>
            </a:rPr>
            <a:t>Baa1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1DF4A-1AFE-C24D-825C-415CE00EE0BE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6ED11-129A-E849-849C-31DACF103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Asgeir Jonsson, lecture 7 October 2013.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9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Norris, Floyd (2008). The World’s Banks Could Prove Too Big to Fail — or to Rescue, </a:t>
            </a:r>
            <a:r>
              <a:rPr lang="is-I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is-I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October. His source is quoted as being Bridgewater Associates.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E43ED-42FF-9F45-A1EE-D599F5DEF45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30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Frettabladid</a:t>
            </a:r>
            <a:r>
              <a:rPr lang="en-US" dirty="0" smtClean="0"/>
              <a:t> 26 June 2009.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6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Drawing by Halldor Baldursson,</a:t>
            </a:r>
            <a:r>
              <a:rPr lang="en-US" baseline="0"/>
              <a:t> July 2009.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Callup polls 2009–2012. http://www.capacent.is/rannsoknir/thjodarpulsinn/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Callup polls 2009–2012. http://www.capacent.is/rannsoknir/thjodarpulsinn/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0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from Eva Heida Onnudottir, The</a:t>
            </a:r>
            <a:r>
              <a:rPr lang="en-US" baseline="0"/>
              <a:t> Icelandic Election Research Project.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1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from Eva Heida Onnudottir, The</a:t>
            </a:r>
            <a:r>
              <a:rPr lang="en-US" baseline="0"/>
              <a:t> Icelandic Election Research Project.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574C3-3C20-46AF-9204-6F4DEDA77E37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4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7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7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5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17005-39CA-D143-82AB-953A8E113930}" type="datetimeFigureOut">
              <a:rPr lang="en-US" smtClean="0"/>
              <a:t>10/08/14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EA1B-5AF0-DD44-B873-CC29AFC4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4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06889"/>
            <a:ext cx="7772400" cy="2060222"/>
          </a:xfrm>
        </p:spPr>
        <p:txBody>
          <a:bodyPr>
            <a:normAutofit/>
          </a:bodyPr>
          <a:lstStyle/>
          <a:p>
            <a:r>
              <a:rPr lang="is-IS" altLang="ja-JP" sz="4000" dirty="0" smtClean="0">
                <a:ea typeface="ヒラギノ角ゴ Pro W3" charset="-128"/>
                <a:cs typeface="ヒラギノ角ゴ Pro W3" charset="-128"/>
              </a:rPr>
              <a:t>The Icesave Dispute</a:t>
            </a:r>
            <a:r>
              <a:rPr lang="is-IS" altLang="ja-JP" sz="4000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sz="4000" dirty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 smtClean="0">
                <a:ea typeface="ヒラギノ角ゴ Pro W3" charset="-128"/>
                <a:cs typeface="ヒラギノ角ゴ Pro W3" charset="-128"/>
              </a:rPr>
              <a:t>International Courts and Domestic Politics</a:t>
            </a:r>
            <a:r>
              <a:rPr lang="is-IS" altLang="ja-JP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endParaRPr lang="is-I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99000"/>
            <a:ext cx="6400800" cy="1382889"/>
          </a:xfrm>
        </p:spPr>
        <p:txBody>
          <a:bodyPr>
            <a:normAutofit/>
          </a:bodyPr>
          <a:lstStyle/>
          <a:p>
            <a:r>
              <a:rPr lang="is-IS" sz="2400" dirty="0" smtClean="0"/>
              <a:t>Professor Hannes H. Gissurarson</a:t>
            </a:r>
            <a:endParaRPr lang="is-IS" sz="2400" dirty="0"/>
          </a:p>
          <a:p>
            <a:r>
              <a:rPr lang="is-IS" sz="2400" dirty="0" smtClean="0"/>
              <a:t>NOPSA-24, Gothenburg </a:t>
            </a:r>
          </a:p>
          <a:p>
            <a:r>
              <a:rPr lang="is-IS" sz="2400" dirty="0" smtClean="0"/>
              <a:t>12 August 2014, 13.30–14.30</a:t>
            </a:r>
            <a:endParaRPr lang="is-IS" sz="2400" dirty="0"/>
          </a:p>
        </p:txBody>
      </p:sp>
      <p:pic>
        <p:nvPicPr>
          <p:cNvPr id="3" name="Picture 2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805091"/>
            <a:ext cx="6962687" cy="21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9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Ten Years, 2019 …</a:t>
            </a:r>
          </a:p>
        </p:txBody>
      </p:sp>
      <p:pic>
        <p:nvPicPr>
          <p:cNvPr id="6" name="Content Placeholder 5" descr="icesave-201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65" r="-23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23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Dilettantes Negotiating?</a:t>
            </a:r>
            <a:endParaRPr lang="en-US" dirty="0"/>
          </a:p>
        </p:txBody>
      </p:sp>
      <p:pic>
        <p:nvPicPr>
          <p:cNvPr id="4" name="Content Placeholder 3" descr="Indridi.02.09.2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816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50,000 signatures </a:t>
            </a:r>
            <a:r>
              <a:rPr lang="en-US" smtClean="0"/>
              <a:t>on petition</a:t>
            </a:r>
            <a:endParaRPr lang="en-US"/>
          </a:p>
        </p:txBody>
      </p:sp>
      <p:pic>
        <p:nvPicPr>
          <p:cNvPr id="4" name="Content Placeholder 3" descr="2raud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5" r="-7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519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Rivals: </a:t>
            </a:r>
            <a:r>
              <a:rPr lang="en-US" dirty="0" err="1" smtClean="0"/>
              <a:t>Grimsson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Sigfusson</a:t>
            </a:r>
            <a:endParaRPr lang="en-US" dirty="0"/>
          </a:p>
        </p:txBody>
      </p:sp>
      <p:pic>
        <p:nvPicPr>
          <p:cNvPr id="9" name="Content Placeholder 6" descr="OlafurRagnarGrimsso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22420"/>
          <a:stretch/>
        </p:blipFill>
        <p:spPr>
          <a:prstGeom prst="rect">
            <a:avLst/>
          </a:prstGeom>
        </p:spPr>
      </p:pic>
      <p:pic>
        <p:nvPicPr>
          <p:cNvPr id="12" name="Content Placeholder 4" descr="SteingrimurSigfusso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73" r="-18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630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Popularity of Leading Ministers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2586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JohannaSigurdardotti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01" y="1923955"/>
            <a:ext cx="876651" cy="1284470"/>
          </a:xfrm>
          <a:prstGeom prst="rect">
            <a:avLst/>
          </a:prstGeom>
        </p:spPr>
      </p:pic>
      <p:pic>
        <p:nvPicPr>
          <p:cNvPr id="6" name="Picture 5" descr="SteingrimurSigfuss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44" y="2608821"/>
            <a:ext cx="889205" cy="14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Voters’ Intention 2010–2013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7649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717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“Very Good Performance in Icesave”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2526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053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“Very Bad Performance in Icesave”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08567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427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782888" y="2873375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49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Credit Ratings Created Bubble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8676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859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4" grpI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Icelandic Banks “oversized”?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1110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572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retail deposit accounts</a:t>
            </a:r>
            <a:endParaRPr lang="en-US" dirty="0"/>
          </a:p>
        </p:txBody>
      </p:sp>
      <p:pic>
        <p:nvPicPr>
          <p:cNvPr id="4" name="Content Placeholder 3" descr="2000px-Icesave_lo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04" b="-30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4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Iceland Taken Down</a:t>
            </a:r>
            <a:endParaRPr lang="en-US" dirty="0"/>
          </a:p>
        </p:txBody>
      </p:sp>
      <p:pic>
        <p:nvPicPr>
          <p:cNvPr id="7" name="Content Placeholder 4" descr="AlistairDarl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8" name="Content Placeholder 4" descr="GordonBrown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2"/>
          <a:stretch/>
        </p:blipFill>
        <p:spPr/>
      </p:pic>
    </p:spTree>
    <p:extLst>
      <p:ext uri="{BB962C8B-B14F-4D97-AF65-F5344CB8AC3E}">
        <p14:creationId xmlns:p14="http://schemas.microsoft.com/office/powerpoint/2010/main" val="419876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Icesave</a:t>
            </a:r>
            <a:r>
              <a:rPr lang="en-US" dirty="0" smtClean="0"/>
              <a:t>, </a:t>
            </a:r>
            <a:r>
              <a:rPr lang="en-US" dirty="0" err="1" smtClean="0"/>
              <a:t>Haarde</a:t>
            </a:r>
            <a:r>
              <a:rPr lang="en-US" dirty="0" smtClean="0"/>
              <a:t> and </a:t>
            </a:r>
            <a:r>
              <a:rPr lang="en-US" dirty="0" err="1" smtClean="0"/>
              <a:t>Oddsson</a:t>
            </a:r>
            <a:endParaRPr lang="en-US" dirty="0"/>
          </a:p>
        </p:txBody>
      </p:sp>
      <p:pic>
        <p:nvPicPr>
          <p:cNvPr id="5" name="Content Placeholder 5" descr="David.Oddsso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/>
      </p:pic>
      <p:pic>
        <p:nvPicPr>
          <p:cNvPr id="6" name="Content Placeholder 4" descr="GeirHaarde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b="18898"/>
          <a:stretch/>
        </p:blipFill>
        <p:spPr/>
      </p:pic>
    </p:spTree>
    <p:extLst>
      <p:ext uri="{BB962C8B-B14F-4D97-AF65-F5344CB8AC3E}">
        <p14:creationId xmlns:p14="http://schemas.microsoft.com/office/powerpoint/2010/main" val="396284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from </a:t>
            </a:r>
            <a:r>
              <a:rPr lang="en-US" dirty="0" err="1" smtClean="0"/>
              <a:t>Oddsson</a:t>
            </a:r>
            <a:r>
              <a:rPr lang="en-US" dirty="0" smtClean="0"/>
              <a:t> to </a:t>
            </a:r>
            <a:r>
              <a:rPr lang="en-US" dirty="0" err="1" smtClean="0"/>
              <a:t>Haarde</a:t>
            </a:r>
            <a:endParaRPr lang="en-US" dirty="0"/>
          </a:p>
        </p:txBody>
      </p:sp>
      <p:pic>
        <p:nvPicPr>
          <p:cNvPr id="9" name="Content Placeholder 8" descr="letterDavidGei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44828"/>
          <a:stretch/>
        </p:blipFill>
        <p:spPr/>
      </p:pic>
    </p:spTree>
    <p:extLst>
      <p:ext uri="{BB962C8B-B14F-4D97-AF65-F5344CB8AC3E}">
        <p14:creationId xmlns:p14="http://schemas.microsoft.com/office/powerpoint/2010/main" val="251548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Landsbanki</a:t>
            </a:r>
            <a:r>
              <a:rPr lang="en-US" dirty="0" smtClean="0"/>
              <a:t> enslaving nation?</a:t>
            </a:r>
            <a:endParaRPr lang="en-US" dirty="0"/>
          </a:p>
        </p:txBody>
      </p:sp>
      <p:pic>
        <p:nvPicPr>
          <p:cNvPr id="7" name="Content Placeholder 6" descr="IceSave_Debt_Sla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1" r="-19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507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Fierce </a:t>
            </a:r>
            <a:r>
              <a:rPr lang="en-US" dirty="0" smtClean="0"/>
              <a:t>Debate</a:t>
            </a:r>
            <a:endParaRPr lang="en-US" dirty="0"/>
          </a:p>
        </p:txBody>
      </p:sp>
      <p:pic>
        <p:nvPicPr>
          <p:cNvPr id="4" name="Content Placeholder 3" descr="Matthiasson.Frbl.26.06.200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30" r="-38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92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237</Words>
  <Application>Microsoft Macintosh PowerPoint</Application>
  <PresentationFormat>On-screen Show (4:3)</PresentationFormat>
  <Paragraphs>46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The Icesave Dispute International Courts and Domestic Politics </vt:lpstr>
      <vt:lpstr>Top Credit Ratings Created Bubble</vt:lpstr>
      <vt:lpstr>Icelandic Banks “oversized”?</vt:lpstr>
      <vt:lpstr>Online retail deposit accounts</vt:lpstr>
      <vt:lpstr>Iceland Taken Down</vt:lpstr>
      <vt:lpstr>Icesave, Haarde and Oddsson</vt:lpstr>
      <vt:lpstr>Letter from Oddsson to Haarde</vt:lpstr>
      <vt:lpstr>Landsbanki enslaving nation?</vt:lpstr>
      <vt:lpstr>Fierce Debate</vt:lpstr>
      <vt:lpstr>In Ten Years, 2019 …</vt:lpstr>
      <vt:lpstr>Dilettantes Negotiating?</vt:lpstr>
      <vt:lpstr>Over 50,000 signatures on petition</vt:lpstr>
      <vt:lpstr>Old Rivals: Grimsson and Sigfusson</vt:lpstr>
      <vt:lpstr>Popularity of Leading Ministers</vt:lpstr>
      <vt:lpstr>Voters’ Intention 2010–2013</vt:lpstr>
      <vt:lpstr>“Very Good Performance in Icesave”</vt:lpstr>
      <vt:lpstr>“Very Bad Performance in Icesave”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Icesave Dispute International Courts and Domestic Politics </dc:title>
  <dc:creator>HHG</dc:creator>
  <cp:lastModifiedBy>HHG</cp:lastModifiedBy>
  <cp:revision>15</cp:revision>
  <dcterms:created xsi:type="dcterms:W3CDTF">2014-08-10T16:19:18Z</dcterms:created>
  <dcterms:modified xsi:type="dcterms:W3CDTF">2014-08-10T21:52:25Z</dcterms:modified>
</cp:coreProperties>
</file>