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8" r:id="rId6"/>
    <p:sldId id="261" r:id="rId7"/>
    <p:sldId id="262" r:id="rId8"/>
    <p:sldId id="269" r:id="rId9"/>
    <p:sldId id="270" r:id="rId10"/>
    <p:sldId id="272" r:id="rId11"/>
    <p:sldId id="263" r:id="rId12"/>
    <p:sldId id="271" r:id="rId13"/>
    <p:sldId id="264" r:id="rId14"/>
    <p:sldId id="265" r:id="rId15"/>
    <p:sldId id="266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sheet%20in%20HHG.Reykjavik.25.10.2013.1.ppt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04233197225835"/>
          <c:y val="0.0820107938853595"/>
          <c:w val="0.89550380226909"/>
          <c:h val="0.793652844051866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dPt>
            <c:idx val="20"/>
            <c:bubble3D val="0"/>
            <c:spPr>
              <a:ln w="25400">
                <a:solidFill>
                  <a:srgbClr val="EB4C46"/>
                </a:solidFill>
                <a:prstDash val="solid"/>
              </a:ln>
            </c:spPr>
          </c:dPt>
          <c:cat>
            <c:numRef>
              <c:f>'[Worksheet in HHG.Reykjavik.25.10.2013.1.pptx]Sheet1'!$A$2:$A$22</c:f>
              <c:numCache>
                <c:formatCode>m/d/yy</c:formatCode>
                <c:ptCount val="21"/>
                <c:pt idx="0">
                  <c:v>32652.0</c:v>
                </c:pt>
                <c:pt idx="1">
                  <c:v>35164.0</c:v>
                </c:pt>
                <c:pt idx="2">
                  <c:v>35165.0</c:v>
                </c:pt>
                <c:pt idx="3">
                  <c:v>35239.0</c:v>
                </c:pt>
                <c:pt idx="4">
                  <c:v>35240.0</c:v>
                </c:pt>
                <c:pt idx="5">
                  <c:v>35597.0</c:v>
                </c:pt>
                <c:pt idx="6">
                  <c:v>35598.0</c:v>
                </c:pt>
                <c:pt idx="7">
                  <c:v>35640.0</c:v>
                </c:pt>
                <c:pt idx="8">
                  <c:v>35641.0</c:v>
                </c:pt>
                <c:pt idx="9">
                  <c:v>37549.0</c:v>
                </c:pt>
                <c:pt idx="10">
                  <c:v>37550.0</c:v>
                </c:pt>
                <c:pt idx="11">
                  <c:v>39587.0</c:v>
                </c:pt>
                <c:pt idx="12">
                  <c:v>39588.0</c:v>
                </c:pt>
                <c:pt idx="13">
                  <c:v>39720.0</c:v>
                </c:pt>
                <c:pt idx="14">
                  <c:v>39721.0</c:v>
                </c:pt>
                <c:pt idx="15">
                  <c:v>39728.0</c:v>
                </c:pt>
                <c:pt idx="16">
                  <c:v>39729.0</c:v>
                </c:pt>
                <c:pt idx="17">
                  <c:v>39785.0</c:v>
                </c:pt>
                <c:pt idx="18">
                  <c:v>39786.0</c:v>
                </c:pt>
                <c:pt idx="19">
                  <c:v>40177.0</c:v>
                </c:pt>
                <c:pt idx="20">
                  <c:v>40178.0</c:v>
                </c:pt>
              </c:numCache>
            </c:numRef>
          </c:cat>
          <c:val>
            <c:numRef>
              <c:f>'[Worksheet in HHG.Reykjavik.25.10.2013.1.pptx]Sheet1'!$B$2:$B$22</c:f>
              <c:numCache>
                <c:formatCode>General</c:formatCode>
                <c:ptCount val="21"/>
                <c:pt idx="0">
                  <c:v>5.0</c:v>
                </c:pt>
                <c:pt idx="1">
                  <c:v>5.0</c:v>
                </c:pt>
                <c:pt idx="2">
                  <c:v>5.0</c:v>
                </c:pt>
                <c:pt idx="3">
                  <c:v>5.0</c:v>
                </c:pt>
                <c:pt idx="4">
                  <c:v>6.0</c:v>
                </c:pt>
                <c:pt idx="5">
                  <c:v>6.0</c:v>
                </c:pt>
                <c:pt idx="6">
                  <c:v>6.0</c:v>
                </c:pt>
                <c:pt idx="7">
                  <c:v>6.0</c:v>
                </c:pt>
                <c:pt idx="8">
                  <c:v>7.0</c:v>
                </c:pt>
                <c:pt idx="9">
                  <c:v>7.0</c:v>
                </c:pt>
                <c:pt idx="10">
                  <c:v>10.0</c:v>
                </c:pt>
                <c:pt idx="11">
                  <c:v>10.0</c:v>
                </c:pt>
                <c:pt idx="12">
                  <c:v>9.0</c:v>
                </c:pt>
                <c:pt idx="13">
                  <c:v>9.0</c:v>
                </c:pt>
                <c:pt idx="14">
                  <c:v>9.0</c:v>
                </c:pt>
                <c:pt idx="15">
                  <c:v>9.0</c:v>
                </c:pt>
                <c:pt idx="16">
                  <c:v>6.0</c:v>
                </c:pt>
                <c:pt idx="17">
                  <c:v>6.0</c:v>
                </c:pt>
                <c:pt idx="18">
                  <c:v>3.0</c:v>
                </c:pt>
                <c:pt idx="19">
                  <c:v>3.0</c:v>
                </c:pt>
                <c:pt idx="20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2111224"/>
        <c:axId val="2072176104"/>
      </c:lineChart>
      <c:dateAx>
        <c:axId val="2072111224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+mn-lt"/>
                <a:ea typeface="Verdana"/>
                <a:cs typeface="Verdana"/>
              </a:defRPr>
            </a:pPr>
            <a:endParaRPr lang="en-US"/>
          </a:p>
        </c:txPr>
        <c:crossAx val="2072176104"/>
        <c:crosses val="autoZero"/>
        <c:auto val="1"/>
        <c:lblOffset val="100"/>
        <c:baseTimeUnit val="days"/>
        <c:majorUnit val="2.0"/>
        <c:majorTimeUnit val="years"/>
        <c:minorUnit val="1.0"/>
        <c:minorTimeUnit val="years"/>
      </c:dateAx>
      <c:valAx>
        <c:axId val="2072176104"/>
        <c:scaling>
          <c:orientation val="minMax"/>
          <c:min val="-2.0"/>
        </c:scaling>
        <c:delete val="1"/>
        <c:axPos val="l"/>
        <c:majorGridlines>
          <c:spPr>
            <a:ln w="3175">
              <a:solidFill>
                <a:srgbClr val="CCCCCC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07211122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External debt in millions of kronur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Sheet1!$A$2:$A$78</c:f>
              <c:numCache>
                <c:formatCode>General</c:formatCode>
                <c:ptCount val="77"/>
                <c:pt idx="8">
                  <c:v>1992.0</c:v>
                </c:pt>
                <c:pt idx="24">
                  <c:v>1996.0</c:v>
                </c:pt>
                <c:pt idx="40">
                  <c:v>2000.0</c:v>
                </c:pt>
                <c:pt idx="56">
                  <c:v>2004.0</c:v>
                </c:pt>
                <c:pt idx="72">
                  <c:v>2008.0</c:v>
                </c:pt>
              </c:numCache>
            </c:numRef>
          </c:cat>
          <c:val>
            <c:numRef>
              <c:f>Sheet1!$B$2:$B$78</c:f>
              <c:numCache>
                <c:formatCode>General</c:formatCode>
                <c:ptCount val="77"/>
                <c:pt idx="0">
                  <c:v>195946.0</c:v>
                </c:pt>
                <c:pt idx="1">
                  <c:v>201942.0</c:v>
                </c:pt>
                <c:pt idx="2">
                  <c:v>194410.0</c:v>
                </c:pt>
                <c:pt idx="3">
                  <c:v>202025.0</c:v>
                </c:pt>
                <c:pt idx="4">
                  <c:v>205238.0</c:v>
                </c:pt>
                <c:pt idx="5">
                  <c:v>221482.0</c:v>
                </c:pt>
                <c:pt idx="6">
                  <c:v>214365.0</c:v>
                </c:pt>
                <c:pt idx="7">
                  <c:v>218737.0</c:v>
                </c:pt>
                <c:pt idx="8">
                  <c:v>232376.0</c:v>
                </c:pt>
                <c:pt idx="9">
                  <c:v>225065.0</c:v>
                </c:pt>
                <c:pt idx="10">
                  <c:v>230404.0</c:v>
                </c:pt>
                <c:pt idx="11">
                  <c:v>257450.0</c:v>
                </c:pt>
                <c:pt idx="12">
                  <c:v>263395.0</c:v>
                </c:pt>
                <c:pt idx="13">
                  <c:v>291012.0</c:v>
                </c:pt>
                <c:pt idx="14">
                  <c:v>285011.0</c:v>
                </c:pt>
                <c:pt idx="15">
                  <c:v>292817.0</c:v>
                </c:pt>
                <c:pt idx="16">
                  <c:v>304139.0</c:v>
                </c:pt>
                <c:pt idx="17">
                  <c:v>288975.0</c:v>
                </c:pt>
                <c:pt idx="18">
                  <c:v>287859.0</c:v>
                </c:pt>
                <c:pt idx="19">
                  <c:v>283089.0</c:v>
                </c:pt>
                <c:pt idx="20">
                  <c:v>283805.0</c:v>
                </c:pt>
                <c:pt idx="21">
                  <c:v>284432.0</c:v>
                </c:pt>
                <c:pt idx="22">
                  <c:v>284897.0</c:v>
                </c:pt>
                <c:pt idx="23">
                  <c:v>286891.0</c:v>
                </c:pt>
                <c:pt idx="24">
                  <c:v>293552.0</c:v>
                </c:pt>
                <c:pt idx="25">
                  <c:v>292463.0</c:v>
                </c:pt>
                <c:pt idx="26">
                  <c:v>295341.0</c:v>
                </c:pt>
                <c:pt idx="27">
                  <c:v>302855.0</c:v>
                </c:pt>
                <c:pt idx="28">
                  <c:v>303472.0</c:v>
                </c:pt>
                <c:pt idx="29">
                  <c:v>316905.0</c:v>
                </c:pt>
                <c:pt idx="30">
                  <c:v>323335.0</c:v>
                </c:pt>
                <c:pt idx="31">
                  <c:v>339663.0</c:v>
                </c:pt>
                <c:pt idx="32">
                  <c:v>351211.0</c:v>
                </c:pt>
                <c:pt idx="33">
                  <c:v>360536.0</c:v>
                </c:pt>
                <c:pt idx="34">
                  <c:v>377183.0</c:v>
                </c:pt>
                <c:pt idx="35">
                  <c:v>411354.0</c:v>
                </c:pt>
                <c:pt idx="36">
                  <c:v>446307.0</c:v>
                </c:pt>
                <c:pt idx="37">
                  <c:v>478249.0</c:v>
                </c:pt>
                <c:pt idx="38">
                  <c:v>508956.0</c:v>
                </c:pt>
                <c:pt idx="39">
                  <c:v>520789.0</c:v>
                </c:pt>
                <c:pt idx="40">
                  <c:v>542818.0</c:v>
                </c:pt>
                <c:pt idx="41">
                  <c:v>619365.0</c:v>
                </c:pt>
                <c:pt idx="42">
                  <c:v>677926.0</c:v>
                </c:pt>
                <c:pt idx="43">
                  <c:v>731796.0</c:v>
                </c:pt>
                <c:pt idx="44">
                  <c:v>796246.0</c:v>
                </c:pt>
                <c:pt idx="45">
                  <c:v>912387.0</c:v>
                </c:pt>
                <c:pt idx="46">
                  <c:v>936324.0</c:v>
                </c:pt>
                <c:pt idx="47">
                  <c:v>952035.0</c:v>
                </c:pt>
                <c:pt idx="48">
                  <c:v>930259.0</c:v>
                </c:pt>
                <c:pt idx="49">
                  <c:v>918671.0</c:v>
                </c:pt>
                <c:pt idx="50">
                  <c:v>929274.0</c:v>
                </c:pt>
                <c:pt idx="51">
                  <c:v>903117.0</c:v>
                </c:pt>
                <c:pt idx="52">
                  <c:v>893302.0</c:v>
                </c:pt>
                <c:pt idx="53">
                  <c:v>1.008338E6</c:v>
                </c:pt>
                <c:pt idx="54">
                  <c:v>1.068442E6</c:v>
                </c:pt>
                <c:pt idx="55">
                  <c:v>1.174838E6</c:v>
                </c:pt>
                <c:pt idx="56">
                  <c:v>1.265084E6</c:v>
                </c:pt>
                <c:pt idx="57">
                  <c:v>1.392687E6</c:v>
                </c:pt>
                <c:pt idx="58">
                  <c:v>1.51197E6</c:v>
                </c:pt>
                <c:pt idx="59">
                  <c:v>1.66331E6</c:v>
                </c:pt>
                <c:pt idx="60">
                  <c:v>1.797655E6</c:v>
                </c:pt>
                <c:pt idx="61">
                  <c:v>2.262601E6</c:v>
                </c:pt>
                <c:pt idx="62">
                  <c:v>2.396875E6</c:v>
                </c:pt>
                <c:pt idx="63">
                  <c:v>2.932842E6</c:v>
                </c:pt>
                <c:pt idx="64">
                  <c:v>3.845456E6</c:v>
                </c:pt>
                <c:pt idx="65">
                  <c:v>4.544807E6</c:v>
                </c:pt>
                <c:pt idx="66">
                  <c:v>4.385173E6</c:v>
                </c:pt>
                <c:pt idx="67">
                  <c:v>5.192644E6</c:v>
                </c:pt>
                <c:pt idx="68">
                  <c:v>5.308225E6</c:v>
                </c:pt>
                <c:pt idx="69">
                  <c:v>5.589625E6</c:v>
                </c:pt>
                <c:pt idx="70">
                  <c:v>6.580188E6</c:v>
                </c:pt>
                <c:pt idx="71">
                  <c:v>7.431162E6</c:v>
                </c:pt>
                <c:pt idx="72">
                  <c:v>9.733864E6</c:v>
                </c:pt>
                <c:pt idx="73">
                  <c:v>1.0315848E7</c:v>
                </c:pt>
                <c:pt idx="74">
                  <c:v>1.2240113E7</c:v>
                </c:pt>
                <c:pt idx="75">
                  <c:v>1.4792136E7</c:v>
                </c:pt>
                <c:pt idx="76">
                  <c:v>1.4792136E7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4547816"/>
        <c:axId val="2115385688"/>
      </c:lineChart>
      <c:catAx>
        <c:axId val="2074547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5385688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21153856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0745478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Loans to Baugur and related companies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Sheet1!$A$2:$A$46</c:f>
              <c:numCache>
                <c:formatCode>m/d/yy</c:formatCode>
                <c:ptCount val="45"/>
                <c:pt idx="0">
                  <c:v>38383.0</c:v>
                </c:pt>
                <c:pt idx="1">
                  <c:v>38411.0</c:v>
                </c:pt>
                <c:pt idx="2">
                  <c:v>38442.0</c:v>
                </c:pt>
                <c:pt idx="3">
                  <c:v>38472.0</c:v>
                </c:pt>
                <c:pt idx="4">
                  <c:v>38503.0</c:v>
                </c:pt>
                <c:pt idx="5">
                  <c:v>38533.0</c:v>
                </c:pt>
                <c:pt idx="6">
                  <c:v>38564.0</c:v>
                </c:pt>
                <c:pt idx="7">
                  <c:v>38595.0</c:v>
                </c:pt>
                <c:pt idx="8">
                  <c:v>38625.0</c:v>
                </c:pt>
                <c:pt idx="9">
                  <c:v>38656.0</c:v>
                </c:pt>
                <c:pt idx="10">
                  <c:v>38686.0</c:v>
                </c:pt>
                <c:pt idx="11">
                  <c:v>38717.0</c:v>
                </c:pt>
                <c:pt idx="12">
                  <c:v>38748.0</c:v>
                </c:pt>
                <c:pt idx="13">
                  <c:v>38776.0</c:v>
                </c:pt>
                <c:pt idx="14">
                  <c:v>38807.0</c:v>
                </c:pt>
                <c:pt idx="15">
                  <c:v>38837.0</c:v>
                </c:pt>
                <c:pt idx="16">
                  <c:v>38868.0</c:v>
                </c:pt>
                <c:pt idx="17">
                  <c:v>38898.0</c:v>
                </c:pt>
                <c:pt idx="18">
                  <c:v>38929.0</c:v>
                </c:pt>
                <c:pt idx="19">
                  <c:v>38960.0</c:v>
                </c:pt>
                <c:pt idx="20">
                  <c:v>38990.0</c:v>
                </c:pt>
                <c:pt idx="21">
                  <c:v>39021.0</c:v>
                </c:pt>
                <c:pt idx="22">
                  <c:v>39051.0</c:v>
                </c:pt>
                <c:pt idx="23">
                  <c:v>39082.0</c:v>
                </c:pt>
                <c:pt idx="24">
                  <c:v>39113.0</c:v>
                </c:pt>
                <c:pt idx="25">
                  <c:v>39141.0</c:v>
                </c:pt>
                <c:pt idx="26">
                  <c:v>39172.0</c:v>
                </c:pt>
                <c:pt idx="27">
                  <c:v>39202.0</c:v>
                </c:pt>
                <c:pt idx="28">
                  <c:v>39233.0</c:v>
                </c:pt>
                <c:pt idx="29">
                  <c:v>39263.0</c:v>
                </c:pt>
                <c:pt idx="30">
                  <c:v>39294.0</c:v>
                </c:pt>
                <c:pt idx="31">
                  <c:v>39325.0</c:v>
                </c:pt>
                <c:pt idx="32">
                  <c:v>39355.0</c:v>
                </c:pt>
                <c:pt idx="33">
                  <c:v>39386.0</c:v>
                </c:pt>
                <c:pt idx="34">
                  <c:v>39416.0</c:v>
                </c:pt>
                <c:pt idx="35">
                  <c:v>39447.0</c:v>
                </c:pt>
                <c:pt idx="36">
                  <c:v>39478.0</c:v>
                </c:pt>
                <c:pt idx="37">
                  <c:v>39507.0</c:v>
                </c:pt>
                <c:pt idx="38">
                  <c:v>39538.0</c:v>
                </c:pt>
                <c:pt idx="39">
                  <c:v>39568.0</c:v>
                </c:pt>
                <c:pt idx="40">
                  <c:v>39599.0</c:v>
                </c:pt>
                <c:pt idx="41">
                  <c:v>39629.0</c:v>
                </c:pt>
                <c:pt idx="42">
                  <c:v>39660.0</c:v>
                </c:pt>
                <c:pt idx="43">
                  <c:v>39691.0</c:v>
                </c:pt>
                <c:pt idx="44">
                  <c:v>39721.0</c:v>
                </c:pt>
              </c:numCache>
            </c:numRef>
          </c:cat>
          <c:val>
            <c:numRef>
              <c:f>Sheet1!$B$2:$B$46</c:f>
              <c:numCache>
                <c:formatCode>General</c:formatCode>
                <c:ptCount val="45"/>
                <c:pt idx="0">
                  <c:v>1215.403548732278</c:v>
                </c:pt>
                <c:pt idx="1">
                  <c:v>1412.07704202404</c:v>
                </c:pt>
                <c:pt idx="2">
                  <c:v>1438.855274955383</c:v>
                </c:pt>
                <c:pt idx="3">
                  <c:v>1456.61295864378</c:v>
                </c:pt>
                <c:pt idx="4">
                  <c:v>1611.968991903752</c:v>
                </c:pt>
                <c:pt idx="5">
                  <c:v>1828.877320631007</c:v>
                </c:pt>
                <c:pt idx="6">
                  <c:v>1999.159539601192</c:v>
                </c:pt>
                <c:pt idx="7">
                  <c:v>2036.725822488024</c:v>
                </c:pt>
                <c:pt idx="8">
                  <c:v>2177.34430121487</c:v>
                </c:pt>
                <c:pt idx="9">
                  <c:v>2625.981248236978</c:v>
                </c:pt>
                <c:pt idx="10">
                  <c:v>2978.338372565412</c:v>
                </c:pt>
                <c:pt idx="11">
                  <c:v>3051.549934672296</c:v>
                </c:pt>
                <c:pt idx="12">
                  <c:v>3285.424291071814</c:v>
                </c:pt>
                <c:pt idx="13">
                  <c:v>3528.831776211022</c:v>
                </c:pt>
                <c:pt idx="14">
                  <c:v>3275.3516948301</c:v>
                </c:pt>
                <c:pt idx="15">
                  <c:v>3033.636609638238</c:v>
                </c:pt>
                <c:pt idx="16">
                  <c:v>3227.402708516892</c:v>
                </c:pt>
                <c:pt idx="17">
                  <c:v>3122.328563149604</c:v>
                </c:pt>
                <c:pt idx="18">
                  <c:v>3184.680094820164</c:v>
                </c:pt>
                <c:pt idx="19">
                  <c:v>3367.220697521663</c:v>
                </c:pt>
                <c:pt idx="20">
                  <c:v>3305.254771840016</c:v>
                </c:pt>
                <c:pt idx="21">
                  <c:v>3814.411770749563</c:v>
                </c:pt>
                <c:pt idx="22">
                  <c:v>4075.334733152472</c:v>
                </c:pt>
                <c:pt idx="23">
                  <c:v>3940.49120609488</c:v>
                </c:pt>
                <c:pt idx="24">
                  <c:v>3857.797898510956</c:v>
                </c:pt>
                <c:pt idx="25">
                  <c:v>3709.681891108442</c:v>
                </c:pt>
                <c:pt idx="26">
                  <c:v>4399.649339271053</c:v>
                </c:pt>
                <c:pt idx="27">
                  <c:v>4661.399070475195</c:v>
                </c:pt>
                <c:pt idx="28">
                  <c:v>4771.081019816032</c:v>
                </c:pt>
                <c:pt idx="29">
                  <c:v>4714.072471636623</c:v>
                </c:pt>
                <c:pt idx="30">
                  <c:v>4936.00260158333</c:v>
                </c:pt>
                <c:pt idx="31">
                  <c:v>5035.85102905382</c:v>
                </c:pt>
                <c:pt idx="32">
                  <c:v>5188.864788119115</c:v>
                </c:pt>
                <c:pt idx="33">
                  <c:v>5356.11946133455</c:v>
                </c:pt>
                <c:pt idx="34">
                  <c:v>5317.712012156996</c:v>
                </c:pt>
                <c:pt idx="35">
                  <c:v>5740.147946440926</c:v>
                </c:pt>
                <c:pt idx="36">
                  <c:v>5466.395946360763</c:v>
                </c:pt>
                <c:pt idx="37">
                  <c:v>5277.81205942484</c:v>
                </c:pt>
                <c:pt idx="38">
                  <c:v>5155.962332709726</c:v>
                </c:pt>
                <c:pt idx="39">
                  <c:v>5224.473870167479</c:v>
                </c:pt>
                <c:pt idx="40">
                  <c:v>5215.098888527691</c:v>
                </c:pt>
                <c:pt idx="41">
                  <c:v>5222.451103745895</c:v>
                </c:pt>
                <c:pt idx="42">
                  <c:v>4839.370256103825</c:v>
                </c:pt>
                <c:pt idx="43">
                  <c:v>4661.89482909446</c:v>
                </c:pt>
                <c:pt idx="44">
                  <c:v>4544.271833194726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Loans to Exista and related companies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numRef>
              <c:f>Sheet1!$A$2:$A$46</c:f>
              <c:numCache>
                <c:formatCode>m/d/yy</c:formatCode>
                <c:ptCount val="45"/>
                <c:pt idx="0">
                  <c:v>38383.0</c:v>
                </c:pt>
                <c:pt idx="1">
                  <c:v>38411.0</c:v>
                </c:pt>
                <c:pt idx="2">
                  <c:v>38442.0</c:v>
                </c:pt>
                <c:pt idx="3">
                  <c:v>38472.0</c:v>
                </c:pt>
                <c:pt idx="4">
                  <c:v>38503.0</c:v>
                </c:pt>
                <c:pt idx="5">
                  <c:v>38533.0</c:v>
                </c:pt>
                <c:pt idx="6">
                  <c:v>38564.0</c:v>
                </c:pt>
                <c:pt idx="7">
                  <c:v>38595.0</c:v>
                </c:pt>
                <c:pt idx="8">
                  <c:v>38625.0</c:v>
                </c:pt>
                <c:pt idx="9">
                  <c:v>38656.0</c:v>
                </c:pt>
                <c:pt idx="10">
                  <c:v>38686.0</c:v>
                </c:pt>
                <c:pt idx="11">
                  <c:v>38717.0</c:v>
                </c:pt>
                <c:pt idx="12">
                  <c:v>38748.0</c:v>
                </c:pt>
                <c:pt idx="13">
                  <c:v>38776.0</c:v>
                </c:pt>
                <c:pt idx="14">
                  <c:v>38807.0</c:v>
                </c:pt>
                <c:pt idx="15">
                  <c:v>38837.0</c:v>
                </c:pt>
                <c:pt idx="16">
                  <c:v>38868.0</c:v>
                </c:pt>
                <c:pt idx="17">
                  <c:v>38898.0</c:v>
                </c:pt>
                <c:pt idx="18">
                  <c:v>38929.0</c:v>
                </c:pt>
                <c:pt idx="19">
                  <c:v>38960.0</c:v>
                </c:pt>
                <c:pt idx="20">
                  <c:v>38990.0</c:v>
                </c:pt>
                <c:pt idx="21">
                  <c:v>39021.0</c:v>
                </c:pt>
                <c:pt idx="22">
                  <c:v>39051.0</c:v>
                </c:pt>
                <c:pt idx="23">
                  <c:v>39082.0</c:v>
                </c:pt>
                <c:pt idx="24">
                  <c:v>39113.0</c:v>
                </c:pt>
                <c:pt idx="25">
                  <c:v>39141.0</c:v>
                </c:pt>
                <c:pt idx="26">
                  <c:v>39172.0</c:v>
                </c:pt>
                <c:pt idx="27">
                  <c:v>39202.0</c:v>
                </c:pt>
                <c:pt idx="28">
                  <c:v>39233.0</c:v>
                </c:pt>
                <c:pt idx="29">
                  <c:v>39263.0</c:v>
                </c:pt>
                <c:pt idx="30">
                  <c:v>39294.0</c:v>
                </c:pt>
                <c:pt idx="31">
                  <c:v>39325.0</c:v>
                </c:pt>
                <c:pt idx="32">
                  <c:v>39355.0</c:v>
                </c:pt>
                <c:pt idx="33">
                  <c:v>39386.0</c:v>
                </c:pt>
                <c:pt idx="34">
                  <c:v>39416.0</c:v>
                </c:pt>
                <c:pt idx="35">
                  <c:v>39447.0</c:v>
                </c:pt>
                <c:pt idx="36">
                  <c:v>39478.0</c:v>
                </c:pt>
                <c:pt idx="37">
                  <c:v>39507.0</c:v>
                </c:pt>
                <c:pt idx="38">
                  <c:v>39538.0</c:v>
                </c:pt>
                <c:pt idx="39">
                  <c:v>39568.0</c:v>
                </c:pt>
                <c:pt idx="40">
                  <c:v>39599.0</c:v>
                </c:pt>
                <c:pt idx="41">
                  <c:v>39629.0</c:v>
                </c:pt>
                <c:pt idx="42">
                  <c:v>39660.0</c:v>
                </c:pt>
                <c:pt idx="43">
                  <c:v>39691.0</c:v>
                </c:pt>
                <c:pt idx="44">
                  <c:v>39721.0</c:v>
                </c:pt>
              </c:numCache>
            </c:numRef>
          </c:cat>
          <c:val>
            <c:numRef>
              <c:f>Sheet1!$C$2:$C$46</c:f>
              <c:numCache>
                <c:formatCode>General</c:formatCode>
                <c:ptCount val="45"/>
                <c:pt idx="0">
                  <c:v>544.341647299999</c:v>
                </c:pt>
                <c:pt idx="1">
                  <c:v>566.6390605</c:v>
                </c:pt>
                <c:pt idx="2">
                  <c:v>601.1566212999991</c:v>
                </c:pt>
                <c:pt idx="3">
                  <c:v>580.2906184</c:v>
                </c:pt>
                <c:pt idx="4">
                  <c:v>713.6997199</c:v>
                </c:pt>
                <c:pt idx="5">
                  <c:v>795.0661469999991</c:v>
                </c:pt>
                <c:pt idx="6">
                  <c:v>808.0925066</c:v>
                </c:pt>
                <c:pt idx="7">
                  <c:v>818.0860707</c:v>
                </c:pt>
                <c:pt idx="8">
                  <c:v>970.3834589</c:v>
                </c:pt>
                <c:pt idx="9">
                  <c:v>1032.65581</c:v>
                </c:pt>
                <c:pt idx="10">
                  <c:v>1072.504958</c:v>
                </c:pt>
                <c:pt idx="11">
                  <c:v>1731.029641</c:v>
                </c:pt>
                <c:pt idx="12">
                  <c:v>1672.732937</c:v>
                </c:pt>
                <c:pt idx="13">
                  <c:v>1716.850745</c:v>
                </c:pt>
                <c:pt idx="14">
                  <c:v>1640.411674</c:v>
                </c:pt>
                <c:pt idx="15">
                  <c:v>1621.013709</c:v>
                </c:pt>
                <c:pt idx="16">
                  <c:v>1547.125107</c:v>
                </c:pt>
                <c:pt idx="17">
                  <c:v>1572.959213</c:v>
                </c:pt>
                <c:pt idx="18">
                  <c:v>1601.929318</c:v>
                </c:pt>
                <c:pt idx="19">
                  <c:v>1718.987465</c:v>
                </c:pt>
                <c:pt idx="20">
                  <c:v>1782.283686</c:v>
                </c:pt>
                <c:pt idx="21">
                  <c:v>1757.791287</c:v>
                </c:pt>
                <c:pt idx="22">
                  <c:v>1731.99652</c:v>
                </c:pt>
                <c:pt idx="23">
                  <c:v>1796.269976</c:v>
                </c:pt>
                <c:pt idx="24">
                  <c:v>1832.72925</c:v>
                </c:pt>
                <c:pt idx="25">
                  <c:v>2126.772238</c:v>
                </c:pt>
                <c:pt idx="26">
                  <c:v>2304.774614</c:v>
                </c:pt>
                <c:pt idx="27">
                  <c:v>2392.607354</c:v>
                </c:pt>
                <c:pt idx="28">
                  <c:v>2489.827842</c:v>
                </c:pt>
                <c:pt idx="29">
                  <c:v>2583.677853</c:v>
                </c:pt>
                <c:pt idx="30">
                  <c:v>2444.12521</c:v>
                </c:pt>
                <c:pt idx="31">
                  <c:v>2320.237601</c:v>
                </c:pt>
                <c:pt idx="32">
                  <c:v>2073.08454</c:v>
                </c:pt>
                <c:pt idx="33">
                  <c:v>2190.507988</c:v>
                </c:pt>
                <c:pt idx="34">
                  <c:v>1983.915529</c:v>
                </c:pt>
                <c:pt idx="35">
                  <c:v>2124.275629</c:v>
                </c:pt>
                <c:pt idx="36">
                  <c:v>1998.160605</c:v>
                </c:pt>
                <c:pt idx="37">
                  <c:v>1914.091852</c:v>
                </c:pt>
                <c:pt idx="38">
                  <c:v>1807.322016</c:v>
                </c:pt>
                <c:pt idx="39">
                  <c:v>1852.583905</c:v>
                </c:pt>
                <c:pt idx="40">
                  <c:v>1835.985175</c:v>
                </c:pt>
                <c:pt idx="41">
                  <c:v>1909.269652</c:v>
                </c:pt>
                <c:pt idx="42">
                  <c:v>2027.604779</c:v>
                </c:pt>
                <c:pt idx="43">
                  <c:v>1959.151182</c:v>
                </c:pt>
                <c:pt idx="44">
                  <c:v>1967.750914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Loans to Landsbanki main owners and related companies</c:v>
                </c:pt>
              </c:strCache>
            </c:strRef>
          </c:tx>
          <c:spPr>
            <a:ln>
              <a:solidFill>
                <a:srgbClr val="3366FF"/>
              </a:solidFill>
            </a:ln>
          </c:spPr>
          <c:marker>
            <c:symbol val="none"/>
          </c:marker>
          <c:cat>
            <c:numRef>
              <c:f>Sheet1!$A$2:$A$46</c:f>
              <c:numCache>
                <c:formatCode>m/d/yy</c:formatCode>
                <c:ptCount val="45"/>
                <c:pt idx="0">
                  <c:v>38383.0</c:v>
                </c:pt>
                <c:pt idx="1">
                  <c:v>38411.0</c:v>
                </c:pt>
                <c:pt idx="2">
                  <c:v>38442.0</c:v>
                </c:pt>
                <c:pt idx="3">
                  <c:v>38472.0</c:v>
                </c:pt>
                <c:pt idx="4">
                  <c:v>38503.0</c:v>
                </c:pt>
                <c:pt idx="5">
                  <c:v>38533.0</c:v>
                </c:pt>
                <c:pt idx="6">
                  <c:v>38564.0</c:v>
                </c:pt>
                <c:pt idx="7">
                  <c:v>38595.0</c:v>
                </c:pt>
                <c:pt idx="8">
                  <c:v>38625.0</c:v>
                </c:pt>
                <c:pt idx="9">
                  <c:v>38656.0</c:v>
                </c:pt>
                <c:pt idx="10">
                  <c:v>38686.0</c:v>
                </c:pt>
                <c:pt idx="11">
                  <c:v>38717.0</c:v>
                </c:pt>
                <c:pt idx="12">
                  <c:v>38748.0</c:v>
                </c:pt>
                <c:pt idx="13">
                  <c:v>38776.0</c:v>
                </c:pt>
                <c:pt idx="14">
                  <c:v>38807.0</c:v>
                </c:pt>
                <c:pt idx="15">
                  <c:v>38837.0</c:v>
                </c:pt>
                <c:pt idx="16">
                  <c:v>38868.0</c:v>
                </c:pt>
                <c:pt idx="17">
                  <c:v>38898.0</c:v>
                </c:pt>
                <c:pt idx="18">
                  <c:v>38929.0</c:v>
                </c:pt>
                <c:pt idx="19">
                  <c:v>38960.0</c:v>
                </c:pt>
                <c:pt idx="20">
                  <c:v>38990.0</c:v>
                </c:pt>
                <c:pt idx="21">
                  <c:v>39021.0</c:v>
                </c:pt>
                <c:pt idx="22">
                  <c:v>39051.0</c:v>
                </c:pt>
                <c:pt idx="23">
                  <c:v>39082.0</c:v>
                </c:pt>
                <c:pt idx="24">
                  <c:v>39113.0</c:v>
                </c:pt>
                <c:pt idx="25">
                  <c:v>39141.0</c:v>
                </c:pt>
                <c:pt idx="26">
                  <c:v>39172.0</c:v>
                </c:pt>
                <c:pt idx="27">
                  <c:v>39202.0</c:v>
                </c:pt>
                <c:pt idx="28">
                  <c:v>39233.0</c:v>
                </c:pt>
                <c:pt idx="29">
                  <c:v>39263.0</c:v>
                </c:pt>
                <c:pt idx="30">
                  <c:v>39294.0</c:v>
                </c:pt>
                <c:pt idx="31">
                  <c:v>39325.0</c:v>
                </c:pt>
                <c:pt idx="32">
                  <c:v>39355.0</c:v>
                </c:pt>
                <c:pt idx="33">
                  <c:v>39386.0</c:v>
                </c:pt>
                <c:pt idx="34">
                  <c:v>39416.0</c:v>
                </c:pt>
                <c:pt idx="35">
                  <c:v>39447.0</c:v>
                </c:pt>
                <c:pt idx="36">
                  <c:v>39478.0</c:v>
                </c:pt>
                <c:pt idx="37">
                  <c:v>39507.0</c:v>
                </c:pt>
                <c:pt idx="38">
                  <c:v>39538.0</c:v>
                </c:pt>
                <c:pt idx="39">
                  <c:v>39568.0</c:v>
                </c:pt>
                <c:pt idx="40">
                  <c:v>39599.0</c:v>
                </c:pt>
                <c:pt idx="41">
                  <c:v>39629.0</c:v>
                </c:pt>
                <c:pt idx="42">
                  <c:v>39660.0</c:v>
                </c:pt>
                <c:pt idx="43">
                  <c:v>39691.0</c:v>
                </c:pt>
                <c:pt idx="44">
                  <c:v>39721.0</c:v>
                </c:pt>
              </c:numCache>
            </c:numRef>
          </c:cat>
          <c:val>
            <c:numRef>
              <c:f>Sheet1!$D$2:$D$46</c:f>
              <c:numCache>
                <c:formatCode>General</c:formatCode>
                <c:ptCount val="45"/>
                <c:pt idx="0">
                  <c:v>420.4521912491421</c:v>
                </c:pt>
                <c:pt idx="1">
                  <c:v>341.2861812746816</c:v>
                </c:pt>
                <c:pt idx="2">
                  <c:v>366.7508610783272</c:v>
                </c:pt>
                <c:pt idx="3">
                  <c:v>333.7863411648695</c:v>
                </c:pt>
                <c:pt idx="4">
                  <c:v>458.7127702056682</c:v>
                </c:pt>
                <c:pt idx="5">
                  <c:v>559.8370673009522</c:v>
                </c:pt>
                <c:pt idx="6">
                  <c:v>553.4657582067712</c:v>
                </c:pt>
                <c:pt idx="7">
                  <c:v>661.5955477817603</c:v>
                </c:pt>
                <c:pt idx="8">
                  <c:v>785.7383610148367</c:v>
                </c:pt>
                <c:pt idx="9">
                  <c:v>898.5518975931626</c:v>
                </c:pt>
                <c:pt idx="10">
                  <c:v>972.6468869273188</c:v>
                </c:pt>
                <c:pt idx="11">
                  <c:v>1044.018417741878</c:v>
                </c:pt>
                <c:pt idx="12">
                  <c:v>1011.655431771861</c:v>
                </c:pt>
                <c:pt idx="13">
                  <c:v>1086.626355429824</c:v>
                </c:pt>
                <c:pt idx="14">
                  <c:v>1059.657389751388</c:v>
                </c:pt>
                <c:pt idx="15">
                  <c:v>997.7644879457021</c:v>
                </c:pt>
                <c:pt idx="16">
                  <c:v>978.3534422291845</c:v>
                </c:pt>
                <c:pt idx="17">
                  <c:v>922.4220405455124</c:v>
                </c:pt>
                <c:pt idx="18">
                  <c:v>958.8753674525526</c:v>
                </c:pt>
                <c:pt idx="19">
                  <c:v>986.6524747017694</c:v>
                </c:pt>
                <c:pt idx="20">
                  <c:v>959.1391459880344</c:v>
                </c:pt>
                <c:pt idx="21">
                  <c:v>1087.846544896147</c:v>
                </c:pt>
                <c:pt idx="22">
                  <c:v>1124.68636179576</c:v>
                </c:pt>
                <c:pt idx="23">
                  <c:v>1014.801088865032</c:v>
                </c:pt>
                <c:pt idx="24">
                  <c:v>1126.51206585276</c:v>
                </c:pt>
                <c:pt idx="25">
                  <c:v>1112.931508657347</c:v>
                </c:pt>
                <c:pt idx="26">
                  <c:v>1148.099796335825</c:v>
                </c:pt>
                <c:pt idx="27">
                  <c:v>1196.768823241052</c:v>
                </c:pt>
                <c:pt idx="28">
                  <c:v>1263.362552650438</c:v>
                </c:pt>
                <c:pt idx="29">
                  <c:v>1271.287010592716</c:v>
                </c:pt>
                <c:pt idx="30">
                  <c:v>1315.580150089724</c:v>
                </c:pt>
                <c:pt idx="31">
                  <c:v>1323.427926771653</c:v>
                </c:pt>
                <c:pt idx="32">
                  <c:v>1299.855686059226</c:v>
                </c:pt>
                <c:pt idx="33">
                  <c:v>1295.232095829482</c:v>
                </c:pt>
                <c:pt idx="34">
                  <c:v>1255.908958860126</c:v>
                </c:pt>
                <c:pt idx="35">
                  <c:v>1286.81799269907</c:v>
                </c:pt>
                <c:pt idx="36">
                  <c:v>1267.53056252835</c:v>
                </c:pt>
                <c:pt idx="37">
                  <c:v>1257.672874602702</c:v>
                </c:pt>
                <c:pt idx="38">
                  <c:v>1170.182019402554</c:v>
                </c:pt>
                <c:pt idx="39">
                  <c:v>1224.895596571968</c:v>
                </c:pt>
                <c:pt idx="40">
                  <c:v>1248.555454179957</c:v>
                </c:pt>
                <c:pt idx="41">
                  <c:v>1174.07312958624</c:v>
                </c:pt>
                <c:pt idx="42">
                  <c:v>1181.824823891392</c:v>
                </c:pt>
                <c:pt idx="43">
                  <c:v>1226.092796116561</c:v>
                </c:pt>
                <c:pt idx="44">
                  <c:v>1229.022067781881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1113032"/>
        <c:axId val="2127441160"/>
      </c:lineChart>
      <c:dateAx>
        <c:axId val="214111303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2127441160"/>
        <c:crosses val="autoZero"/>
        <c:auto val="1"/>
        <c:lblOffset val="100"/>
        <c:baseTimeUnit val="months"/>
        <c:majorUnit val="12.0"/>
        <c:majorTimeUnit val="months"/>
      </c:dateAx>
      <c:valAx>
        <c:axId val="2127441160"/>
        <c:scaling>
          <c:orientation val="minMax"/>
          <c:max val="6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1113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Ratio of short-term liabilities to GDP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Belgium</c:v>
                </c:pt>
                <c:pt idx="1">
                  <c:v>Switzerland</c:v>
                </c:pt>
                <c:pt idx="2">
                  <c:v>Iceland</c:v>
                </c:pt>
                <c:pt idx="3">
                  <c:v>United Kingdom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285.0</c:v>
                </c:pt>
                <c:pt idx="1">
                  <c:v>260.0</c:v>
                </c:pt>
                <c:pt idx="2">
                  <c:v>211.0</c:v>
                </c:pt>
                <c:pt idx="3">
                  <c:v>156.0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7855624"/>
        <c:axId val="-2137427224"/>
      </c:barChart>
      <c:catAx>
        <c:axId val="2127855624"/>
        <c:scaling>
          <c:orientation val="minMax"/>
        </c:scaling>
        <c:delete val="0"/>
        <c:axPos val="l"/>
        <c:majorTickMark val="out"/>
        <c:minorTickMark val="none"/>
        <c:tickLblPos val="nextTo"/>
        <c:crossAx val="-2137427224"/>
        <c:crosses val="autoZero"/>
        <c:auto val="1"/>
        <c:lblAlgn val="ctr"/>
        <c:lblOffset val="100"/>
        <c:noMultiLvlLbl val="0"/>
      </c:catAx>
      <c:valAx>
        <c:axId val="-213742722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27855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Switzerland</c:v>
                </c:pt>
              </c:strCache>
            </c:strRef>
          </c:tx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1992.0</c:v>
                </c:pt>
                <c:pt idx="1">
                  <c:v>1993.0</c:v>
                </c:pt>
                <c:pt idx="2">
                  <c:v>1994.0</c:v>
                </c:pt>
                <c:pt idx="3">
                  <c:v>1995.0</c:v>
                </c:pt>
                <c:pt idx="4">
                  <c:v>1996.0</c:v>
                </c:pt>
                <c:pt idx="5">
                  <c:v>1997.0</c:v>
                </c:pt>
                <c:pt idx="6">
                  <c:v>1998.0</c:v>
                </c:pt>
                <c:pt idx="7">
                  <c:v>1999.0</c:v>
                </c:pt>
                <c:pt idx="8">
                  <c:v>2000.0</c:v>
                </c:pt>
                <c:pt idx="9">
                  <c:v>2001.0</c:v>
                </c:pt>
                <c:pt idx="10">
                  <c:v>2002.0</c:v>
                </c:pt>
                <c:pt idx="11">
                  <c:v>2003.0</c:v>
                </c:pt>
                <c:pt idx="12">
                  <c:v>2004.0</c:v>
                </c:pt>
                <c:pt idx="13">
                  <c:v>2005.0</c:v>
                </c:pt>
                <c:pt idx="14">
                  <c:v>2006.0</c:v>
                </c:pt>
                <c:pt idx="15">
                  <c:v>2007.0</c:v>
                </c:pt>
                <c:pt idx="16">
                  <c:v>2008.0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3.5</c:v>
                </c:pt>
                <c:pt idx="1">
                  <c:v>3.6</c:v>
                </c:pt>
                <c:pt idx="2">
                  <c:v>3.5</c:v>
                </c:pt>
                <c:pt idx="3">
                  <c:v>4.1</c:v>
                </c:pt>
                <c:pt idx="4">
                  <c:v>4.4</c:v>
                </c:pt>
                <c:pt idx="5">
                  <c:v>6.0</c:v>
                </c:pt>
                <c:pt idx="6">
                  <c:v>5.8</c:v>
                </c:pt>
                <c:pt idx="7">
                  <c:v>5.9</c:v>
                </c:pt>
                <c:pt idx="8">
                  <c:v>6.1</c:v>
                </c:pt>
                <c:pt idx="9">
                  <c:v>6.8</c:v>
                </c:pt>
                <c:pt idx="10">
                  <c:v>6.4</c:v>
                </c:pt>
                <c:pt idx="11">
                  <c:v>6.7</c:v>
                </c:pt>
                <c:pt idx="12">
                  <c:v>7.6</c:v>
                </c:pt>
                <c:pt idx="13">
                  <c:v>9.3</c:v>
                </c:pt>
                <c:pt idx="14">
                  <c:v>9.5</c:v>
                </c:pt>
                <c:pt idx="15">
                  <c:v>9.3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Iceland</c:v>
                </c:pt>
              </c:strCache>
            </c:strRef>
          </c:tx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1992.0</c:v>
                </c:pt>
                <c:pt idx="1">
                  <c:v>1993.0</c:v>
                </c:pt>
                <c:pt idx="2">
                  <c:v>1994.0</c:v>
                </c:pt>
                <c:pt idx="3">
                  <c:v>1995.0</c:v>
                </c:pt>
                <c:pt idx="4">
                  <c:v>1996.0</c:v>
                </c:pt>
                <c:pt idx="5">
                  <c:v>1997.0</c:v>
                </c:pt>
                <c:pt idx="6">
                  <c:v>1998.0</c:v>
                </c:pt>
                <c:pt idx="7">
                  <c:v>1999.0</c:v>
                </c:pt>
                <c:pt idx="8">
                  <c:v>2000.0</c:v>
                </c:pt>
                <c:pt idx="9">
                  <c:v>2001.0</c:v>
                </c:pt>
                <c:pt idx="10">
                  <c:v>2002.0</c:v>
                </c:pt>
                <c:pt idx="11">
                  <c:v>2003.0</c:v>
                </c:pt>
                <c:pt idx="12">
                  <c:v>2004.0</c:v>
                </c:pt>
                <c:pt idx="13">
                  <c:v>2005.0</c:v>
                </c:pt>
                <c:pt idx="14">
                  <c:v>2006.0</c:v>
                </c:pt>
                <c:pt idx="15">
                  <c:v>2007.0</c:v>
                </c:pt>
                <c:pt idx="16">
                  <c:v>2008.0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2" formatCode="0.0">
                  <c:v>0.2</c:v>
                </c:pt>
                <c:pt idx="3" formatCode="0.0">
                  <c:v>0.6</c:v>
                </c:pt>
                <c:pt idx="4" formatCode="0.0">
                  <c:v>0.6</c:v>
                </c:pt>
                <c:pt idx="5" formatCode="0.0">
                  <c:v>0.7</c:v>
                </c:pt>
                <c:pt idx="6" formatCode="0.0">
                  <c:v>0.8</c:v>
                </c:pt>
                <c:pt idx="7" formatCode="0.0">
                  <c:v>0.9</c:v>
                </c:pt>
                <c:pt idx="8" formatCode="0.0">
                  <c:v>1.2</c:v>
                </c:pt>
                <c:pt idx="9" formatCode="0.0">
                  <c:v>1.2</c:v>
                </c:pt>
                <c:pt idx="10" formatCode="0.0">
                  <c:v>1.3</c:v>
                </c:pt>
                <c:pt idx="11" formatCode="0.0">
                  <c:v>1.5</c:v>
                </c:pt>
                <c:pt idx="12" formatCode="0.0">
                  <c:v>1.9</c:v>
                </c:pt>
                <c:pt idx="13" formatCode="0.0">
                  <c:v>3.0</c:v>
                </c:pt>
                <c:pt idx="14" formatCode="0.0">
                  <c:v>3.9</c:v>
                </c:pt>
                <c:pt idx="15" formatCode="0.0">
                  <c:v>7.5</c:v>
                </c:pt>
                <c:pt idx="16" formatCode="0.0">
                  <c:v>9.2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1205032"/>
        <c:axId val="2141208040"/>
      </c:lineChart>
      <c:catAx>
        <c:axId val="2141205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1208040"/>
        <c:crosses val="autoZero"/>
        <c:auto val="1"/>
        <c:lblAlgn val="ctr"/>
        <c:lblOffset val="100"/>
        <c:tickLblSkip val="2"/>
        <c:noMultiLvlLbl val="0"/>
      </c:catAx>
      <c:valAx>
        <c:axId val="2141208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1205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0.10282</cdr:x>
      <cdr:y>0.41553</cdr:y>
    </cdr:from>
    <cdr:to>
      <cdr:x>0.13489</cdr:x>
      <cdr:y>0.46787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4530" y="1498867"/>
          <a:ext cx="231243" cy="19155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A2</a:t>
          </a:r>
        </a:p>
      </cdr:txBody>
    </cdr:sp>
  </cdr:relSizeAnchor>
  <cdr:relSizeAnchor xmlns:cdr="http://schemas.openxmlformats.org/drawingml/2006/chartDrawing">
    <cdr:from>
      <cdr:x>0.34261</cdr:x>
      <cdr:y>0.36296</cdr:y>
    </cdr:from>
    <cdr:to>
      <cdr:x>0.37319</cdr:x>
      <cdr:y>0.4148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71738" y="1307314"/>
          <a:ext cx="218792" cy="188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A1</a:t>
          </a:r>
        </a:p>
      </cdr:txBody>
    </cdr:sp>
  </cdr:relSizeAnchor>
  <cdr:relSizeAnchor xmlns:cdr="http://schemas.openxmlformats.org/drawingml/2006/chartDrawing">
    <cdr:from>
      <cdr:x>0.50173</cdr:x>
      <cdr:y>0.28945</cdr:y>
    </cdr:from>
    <cdr:to>
      <cdr:x>0.54662</cdr:x>
      <cdr:y>0.34203</cdr:y>
    </cdr:to>
    <cdr:sp macro="" textlink="">
      <cdr:nvSpPr>
        <cdr:cNvPr id="2052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13724" y="1041952"/>
          <a:ext cx="321962" cy="19067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Aa3</a:t>
          </a:r>
        </a:p>
      </cdr:txBody>
    </cdr:sp>
  </cdr:relSizeAnchor>
  <cdr:relSizeAnchor xmlns:cdr="http://schemas.openxmlformats.org/drawingml/2006/chartDrawing">
    <cdr:from>
      <cdr:x>0.72055</cdr:x>
      <cdr:y>0.1361</cdr:y>
    </cdr:from>
    <cdr:to>
      <cdr:x>0.78568</cdr:x>
      <cdr:y>0.1877</cdr:y>
    </cdr:to>
    <cdr:sp macro="" textlink="">
      <cdr:nvSpPr>
        <cdr:cNvPr id="2053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80841" y="481354"/>
          <a:ext cx="469602" cy="188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Aaa</a:t>
          </a:r>
        </a:p>
      </cdr:txBody>
    </cdr:sp>
  </cdr:relSizeAnchor>
  <cdr:relSizeAnchor xmlns:cdr="http://schemas.openxmlformats.org/drawingml/2006/chartDrawing">
    <cdr:from>
      <cdr:x>0.87153</cdr:x>
      <cdr:y>0.1877</cdr:y>
    </cdr:from>
    <cdr:to>
      <cdr:x>0.92827</cdr:x>
      <cdr:y>0.24052</cdr:y>
    </cdr:to>
    <cdr:sp macro="" textlink="">
      <cdr:nvSpPr>
        <cdr:cNvPr id="2054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64127" y="670270"/>
          <a:ext cx="407343" cy="19155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Aa1</a:t>
          </a:r>
        </a:p>
      </cdr:txBody>
    </cdr:sp>
  </cdr:relSizeAnchor>
  <cdr:relSizeAnchor xmlns:cdr="http://schemas.openxmlformats.org/drawingml/2006/chartDrawing">
    <cdr:from>
      <cdr:x>0.88929</cdr:x>
      <cdr:y>0.36296</cdr:y>
    </cdr:from>
    <cdr:to>
      <cdr:x>0.92827</cdr:x>
      <cdr:y>0.4148</cdr:y>
    </cdr:to>
    <cdr:sp macro="" textlink="">
      <cdr:nvSpPr>
        <cdr:cNvPr id="20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92200" y="1307314"/>
          <a:ext cx="279270" cy="18891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A1</a:t>
          </a:r>
        </a:p>
      </cdr:txBody>
    </cdr:sp>
  </cdr:relSizeAnchor>
  <cdr:relSizeAnchor xmlns:cdr="http://schemas.openxmlformats.org/drawingml/2006/chartDrawing">
    <cdr:from>
      <cdr:x>0.9369</cdr:x>
      <cdr:y>0.67623</cdr:y>
    </cdr:from>
    <cdr:to>
      <cdr:x>0.99339</cdr:x>
      <cdr:y>0.72784</cdr:y>
    </cdr:to>
    <cdr:sp macro="" textlink="">
      <cdr:nvSpPr>
        <cdr:cNvPr id="205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37286" y="2450478"/>
          <a:ext cx="428689" cy="18803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1" i="0" u="none" strike="noStrike" baseline="0">
              <a:solidFill>
                <a:srgbClr val="EB4C46"/>
              </a:solidFill>
              <a:latin typeface="+mn-lt"/>
            </a:rPr>
            <a:t>Baa3</a:t>
          </a:r>
        </a:p>
      </cdr:txBody>
    </cdr:sp>
  </cdr:relSizeAnchor>
  <cdr:relSizeAnchor xmlns:cdr="http://schemas.openxmlformats.org/drawingml/2006/chartDrawing">
    <cdr:from>
      <cdr:x>0.89941</cdr:x>
      <cdr:y>0.51168</cdr:y>
    </cdr:from>
    <cdr:to>
      <cdr:x>0.95318</cdr:x>
      <cdr:y>0.56353</cdr:y>
    </cdr:to>
    <cdr:sp macro="" textlink="">
      <cdr:nvSpPr>
        <cdr:cNvPr id="205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63351" y="1850339"/>
          <a:ext cx="398450" cy="18803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Baa1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20E4C-20DF-584E-A107-D49CDFEE924C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EAE08-5D65-EB4C-913F-3BBECEDC9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4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Asgeir Jonsson, lecture 7 October 2013.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74C3-3C20-46AF-9204-6F4DEDA77E37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98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Central</a:t>
            </a:r>
            <a:r>
              <a:rPr lang="en-US" baseline="0"/>
              <a:t> Bank, Statistics: http://statistics.cb.is/data/set/1wsf/#!display=line&amp;ds=1wsf!1yuk=6 [accessed 4 August 2013].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E43ED-42FF-9F45-A1EE-D599F5DEF45B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30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Special Investigation Commission</a:t>
            </a:r>
            <a:r>
              <a:rPr lang="en-US" baseline="0"/>
              <a:t>, Report, 2010, Vol. 7, Ch. 21, supplementary data.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E43ED-42FF-9F45-A1EE-D599F5DEF45B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7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Norris, Floyd (2008). The World’s Banks Could Prove Too Big to Fail — or to Rescue, </a:t>
            </a:r>
            <a:r>
              <a:rPr lang="is-I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is-I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October. His source is quoted as being Bridgewater Associates.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E43ED-42FF-9F45-A1EE-D599F5DEF45B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3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Sources: Thorvaldur Gylfason (2011); </a:t>
            </a:r>
            <a:r>
              <a:rPr lang="en-US" baseline="0"/>
              <a:t>Union Bank of Switzerland.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18091-4614-DF42-9D40-20AFA7557BA2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8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6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9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5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0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2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2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7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1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45097-B510-4746-A923-CDDEC0B7F12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3625C-E6DB-5241-B188-2753031C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6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06889"/>
            <a:ext cx="7772400" cy="2060222"/>
          </a:xfrm>
        </p:spPr>
        <p:txBody>
          <a:bodyPr>
            <a:normAutofit/>
          </a:bodyPr>
          <a:lstStyle/>
          <a:p>
            <a:r>
              <a:rPr lang="is-IS" altLang="ja-JP" sz="4000" dirty="0" smtClean="0">
                <a:ea typeface="ヒラギノ角ゴ Pro W3" charset="-128"/>
                <a:cs typeface="ヒラギノ角ゴ Pro W3" charset="-128"/>
              </a:rPr>
              <a:t>Iceland Left Out in the Cold?</a:t>
            </a:r>
            <a:r>
              <a:rPr lang="is-IS" altLang="ja-JP" sz="4000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sz="4000" dirty="0">
                <a:ea typeface="ヒラギノ角ゴ Pro W3" charset="-128"/>
                <a:cs typeface="ヒラギノ角ゴ Pro W3" charset="-128"/>
              </a:rPr>
            </a:br>
            <a:r>
              <a:rPr lang="is-IS" altLang="ja-JP" sz="3100" dirty="0" smtClean="0">
                <a:ea typeface="ヒラギノ角ゴ Pro W3" charset="-128"/>
                <a:cs typeface="ヒラギノ角ゴ Pro W3" charset="-128"/>
              </a:rPr>
              <a:t>International Political Theory</a:t>
            </a:r>
            <a:r>
              <a:rPr lang="is-IS" altLang="ja-JP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dirty="0">
                <a:ea typeface="ヒラギノ角ゴ Pro W3" charset="-128"/>
                <a:cs typeface="ヒラギノ角ゴ Pro W3" charset="-128"/>
              </a:rPr>
            </a:br>
            <a:endParaRPr lang="is-I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99000"/>
            <a:ext cx="6400800" cy="1382889"/>
          </a:xfrm>
        </p:spPr>
        <p:txBody>
          <a:bodyPr>
            <a:normAutofit/>
          </a:bodyPr>
          <a:lstStyle/>
          <a:p>
            <a:r>
              <a:rPr lang="is-IS" sz="2400" dirty="0" smtClean="0"/>
              <a:t>Professor Hannes H. Gissurarson</a:t>
            </a:r>
            <a:endParaRPr lang="is-IS" sz="2400" dirty="0"/>
          </a:p>
          <a:p>
            <a:r>
              <a:rPr lang="is-IS" sz="2400" dirty="0" smtClean="0"/>
              <a:t>NOPSA-37, Gothenburg </a:t>
            </a:r>
          </a:p>
          <a:p>
            <a:r>
              <a:rPr lang="is-IS" sz="2400" dirty="0" smtClean="0"/>
              <a:t>14 August 2014, 8.45–9.45</a:t>
            </a:r>
            <a:endParaRPr lang="is-IS" sz="2400" dirty="0"/>
          </a:p>
        </p:txBody>
      </p:sp>
      <p:pic>
        <p:nvPicPr>
          <p:cNvPr id="3" name="Picture 2" descr="HI_Logo_positiv_ENG_hor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" y="805091"/>
            <a:ext cx="6962687" cy="21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1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Glass Break?</a:t>
            </a:r>
            <a:endParaRPr lang="en-US" dirty="0"/>
          </a:p>
        </p:txBody>
      </p:sp>
      <p:pic>
        <p:nvPicPr>
          <p:cNvPr id="4" name="Content Placeholder 3" descr="3499-broken-glass-1280x800-abstract-wallpap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6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391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aking Glas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Crucial Announcements and Decisions</a:t>
            </a:r>
            <a:endParaRPr lang="en-US" dirty="0"/>
          </a:p>
        </p:txBody>
      </p:sp>
      <p:pic>
        <p:nvPicPr>
          <p:cNvPr id="7" name="Content Placeholder 4" descr="AlistairDarlin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  <p:pic>
        <p:nvPicPr>
          <p:cNvPr id="8" name="Content Placeholder 4" descr="GordonBrown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2"/>
          <a:stretch/>
        </p:blipFill>
        <p:spPr/>
      </p:pic>
    </p:spTree>
    <p:extLst>
      <p:ext uri="{BB962C8B-B14F-4D97-AF65-F5344CB8AC3E}">
        <p14:creationId xmlns:p14="http://schemas.microsoft.com/office/powerpoint/2010/main" val="202005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Social Capital</a:t>
            </a:r>
            <a:endParaRPr lang="en-US" dirty="0"/>
          </a:p>
        </p:txBody>
      </p:sp>
      <p:pic>
        <p:nvPicPr>
          <p:cNvPr id="7" name="Content Placeholder 6" descr="1024px-Mótmælendur_við_Alþingishúsi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018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Haakon VII’s gate 10 </a:t>
            </a:r>
            <a:r>
              <a:rPr lang="en-US" dirty="0" smtClean="0">
                <a:latin typeface="Arial" charset="0"/>
              </a:rPr>
              <a:t>in Oslo</a:t>
            </a:r>
            <a:endParaRPr lang="en-US" dirty="0">
              <a:latin typeface="Arial" charset="0"/>
            </a:endParaRPr>
          </a:p>
        </p:txBody>
      </p:sp>
      <p:pic>
        <p:nvPicPr>
          <p:cNvPr id="25602" name="Content Placeholder 3" descr="Haakon_VII's_gate_10_18jun2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0" b="183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417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Scottish Angle</a:t>
            </a:r>
          </a:p>
        </p:txBody>
      </p:sp>
      <p:pic>
        <p:nvPicPr>
          <p:cNvPr id="4" name="Content Placeholder 3" descr="Alex-Salmon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2" r="-104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889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Friends in Need, Friends Indeed</a:t>
            </a:r>
            <a:endParaRPr lang="en-US" dirty="0"/>
          </a:p>
        </p:txBody>
      </p:sp>
      <p:pic>
        <p:nvPicPr>
          <p:cNvPr id="4" name="Content Placeholder 3" descr="Nordic_Prime_Ministers_20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96" r="-10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83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2782888" y="2873375"/>
            <a:ext cx="3581400" cy="91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25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v. Cuba, Prussia v. Denmark</a:t>
            </a:r>
            <a:endParaRPr lang="en-US" dirty="0"/>
          </a:p>
        </p:txBody>
      </p:sp>
      <p:pic>
        <p:nvPicPr>
          <p:cNvPr id="8" name="Content Placeholder 4" descr="WilliamHowardTaf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2" r="-9482"/>
          <a:stretch>
            <a:fillRect/>
          </a:stretch>
        </p:blipFill>
        <p:spPr/>
      </p:pic>
      <p:pic>
        <p:nvPicPr>
          <p:cNvPr id="10" name="Content Placeholder 9" descr="NIE_1905_Otto_von_Bismarck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18764"/>
          <a:stretch/>
        </p:blipFill>
        <p:spPr/>
      </p:pic>
    </p:spTree>
    <p:extLst>
      <p:ext uri="{BB962C8B-B14F-4D97-AF65-F5344CB8AC3E}">
        <p14:creationId xmlns:p14="http://schemas.microsoft.com/office/powerpoint/2010/main" val="254747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Division of Central Europe</a:t>
            </a:r>
            <a:endParaRPr lang="en-US" dirty="0"/>
          </a:p>
        </p:txBody>
      </p:sp>
      <p:pic>
        <p:nvPicPr>
          <p:cNvPr id="6" name="Content Placeholder 5" descr="Griðasáttmáli.19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4" r="-168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715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Iceland: 325,000 Without a Military</a:t>
            </a:r>
            <a:endParaRPr lang="en-US" dirty="0"/>
          </a:p>
        </p:txBody>
      </p:sp>
      <p:pic>
        <p:nvPicPr>
          <p:cNvPr id="6" name="Content Placeholder 5" descr="Reykjavi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2" r="-10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543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Credit Ratings Created Bubble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17368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361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Debt: 2004 Crucial Year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79556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218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2004–8: </a:t>
            </a:r>
            <a:r>
              <a:rPr lang="en-US" dirty="0" err="1" smtClean="0"/>
              <a:t>Baugur</a:t>
            </a:r>
            <a:r>
              <a:rPr lang="en-US" dirty="0" smtClean="0"/>
              <a:t> </a:t>
            </a:r>
            <a:r>
              <a:rPr lang="en-US" dirty="0"/>
              <a:t>Bubble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2736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071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more “Oversized” than others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9056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800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El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Size of Banking Sector, 1992–2007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6633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405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235</Words>
  <Application>Microsoft Macintosh PowerPoint</Application>
  <PresentationFormat>On-screen Show (4:3)</PresentationFormat>
  <Paragraphs>36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Iceland Left Out in the Cold? International Political Theory </vt:lpstr>
      <vt:lpstr>US v. Cuba, Prussia v. Denmark</vt:lpstr>
      <vt:lpstr>Division of Central Europe</vt:lpstr>
      <vt:lpstr>Iceland: 325,000 Without a Military</vt:lpstr>
      <vt:lpstr>Top Credit Ratings Created Bubble</vt:lpstr>
      <vt:lpstr>External Debt: 2004 Crucial Year</vt:lpstr>
      <vt:lpstr>2004–8: Baugur Bubble</vt:lpstr>
      <vt:lpstr>No more “Oversized” than others</vt:lpstr>
      <vt:lpstr>Size of Banking Sector, 1992–2007</vt:lpstr>
      <vt:lpstr>Why Does Glass Break?</vt:lpstr>
      <vt:lpstr>Crucial Announcements and Decisions</vt:lpstr>
      <vt:lpstr>Loss of Social Capital</vt:lpstr>
      <vt:lpstr>Haakon VII’s gate 10 in Oslo</vt:lpstr>
      <vt:lpstr>The Scottish Angle</vt:lpstr>
      <vt:lpstr>Friends in Need, Friends Indeed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Iceland Left Out in the Cold? International Political Theory </dc:title>
  <dc:creator>HHG</dc:creator>
  <cp:lastModifiedBy>HHG</cp:lastModifiedBy>
  <cp:revision>11</cp:revision>
  <dcterms:created xsi:type="dcterms:W3CDTF">2014-08-10T16:02:13Z</dcterms:created>
  <dcterms:modified xsi:type="dcterms:W3CDTF">2014-08-10T23:12:37Z</dcterms:modified>
</cp:coreProperties>
</file>