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media/audio1.bin" ContentType="audio/unknown"/>
  <Override PartName="/ppt/charts/chart11.xml" ContentType="application/vnd.openxmlformats-officedocument.drawingml.chart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60" r:id="rId4"/>
    <p:sldId id="258" r:id="rId5"/>
    <p:sldId id="261" r:id="rId6"/>
    <p:sldId id="262" r:id="rId7"/>
    <p:sldId id="27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5" r:id="rId16"/>
    <p:sldId id="276" r:id="rId17"/>
    <p:sldId id="269" r:id="rId18"/>
    <p:sldId id="271" r:id="rId19"/>
    <p:sldId id="274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3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Worksheet%20in%20HHG.Reykjavik.25.10.2013.1.pptx" TargetMode="External"/><Relationship Id="rId2" Type="http://schemas.openxmlformats.org/officeDocument/2006/relationships/chartUserShapes" Target="../drawings/drawing1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Corporate Tax Rate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1990.0</c:v>
                </c:pt>
                <c:pt idx="1">
                  <c:v>1995.0</c:v>
                </c:pt>
                <c:pt idx="2">
                  <c:v>2000.0</c:v>
                </c:pt>
                <c:pt idx="3">
                  <c:v>2003.0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50.0</c:v>
                </c:pt>
                <c:pt idx="1">
                  <c:v>33.0</c:v>
                </c:pt>
                <c:pt idx="2">
                  <c:v>30.0</c:v>
                </c:pt>
                <c:pt idx="3">
                  <c:v>18.0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8539496"/>
        <c:axId val="2124775848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Corporate Tax Revenue % of GDP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1990.0</c:v>
                </c:pt>
                <c:pt idx="1">
                  <c:v>1995.0</c:v>
                </c:pt>
                <c:pt idx="2">
                  <c:v>2000.0</c:v>
                </c:pt>
                <c:pt idx="3">
                  <c:v>2003.0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0.75</c:v>
                </c:pt>
                <c:pt idx="1">
                  <c:v>1.12</c:v>
                </c:pt>
                <c:pt idx="2">
                  <c:v>1.22</c:v>
                </c:pt>
                <c:pt idx="3">
                  <c:v>1.24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8013272"/>
        <c:axId val="2122199208"/>
      </c:lineChart>
      <c:catAx>
        <c:axId val="2128539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24775848"/>
        <c:crosses val="autoZero"/>
        <c:auto val="1"/>
        <c:lblAlgn val="ctr"/>
        <c:lblOffset val="100"/>
        <c:noMultiLvlLbl val="0"/>
      </c:catAx>
      <c:valAx>
        <c:axId val="2124775848"/>
        <c:scaling>
          <c:orientation val="minMax"/>
          <c:min val="15.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Corporate Tax Rate</a:t>
                </a:r>
              </a:p>
            </c:rich>
          </c:tx>
          <c:layout>
            <c:manualLayout>
              <c:xMode val="edge"/>
              <c:yMode val="edge"/>
              <c:x val="0.0"/>
              <c:y val="0.35384955643693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28539496"/>
        <c:crosses val="autoZero"/>
        <c:crossBetween val="between"/>
      </c:valAx>
      <c:valAx>
        <c:axId val="2122199208"/>
        <c:scaling>
          <c:orientation val="minMax"/>
          <c:max val="1.3"/>
          <c:min val="0.7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Corporate Tax Revenue % of GDP</a:t>
                </a:r>
              </a:p>
            </c:rich>
          </c:tx>
          <c:layout>
            <c:manualLayout>
              <c:xMode val="edge"/>
              <c:yMode val="edge"/>
              <c:x val="0.823884271410518"/>
              <c:y val="0.34823749111515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2128013272"/>
        <c:crosses val="max"/>
        <c:crossBetween val="between"/>
      </c:valAx>
      <c:catAx>
        <c:axId val="2128013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22199208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304233197225835"/>
          <c:y val="0.0820107938853595"/>
          <c:w val="0.89550380226909"/>
          <c:h val="0.793652844051866"/>
        </c:manualLayout>
      </c:layout>
      <c:lineChart>
        <c:grouping val="standard"/>
        <c:varyColors val="0"/>
        <c:ser>
          <c:idx val="0"/>
          <c:order val="0"/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dPt>
            <c:idx val="20"/>
            <c:bubble3D val="0"/>
            <c:spPr>
              <a:ln w="25400">
                <a:solidFill>
                  <a:srgbClr val="EB4C46"/>
                </a:solidFill>
                <a:prstDash val="solid"/>
              </a:ln>
            </c:spPr>
          </c:dPt>
          <c:cat>
            <c:numRef>
              <c:f>'[Worksheet in HHG.Reykjavik.25.10.2013.1.pptx]Sheet1'!$A$2:$A$22</c:f>
              <c:numCache>
                <c:formatCode>m/d/yy</c:formatCode>
                <c:ptCount val="21"/>
                <c:pt idx="0">
                  <c:v>32652.0</c:v>
                </c:pt>
                <c:pt idx="1">
                  <c:v>35164.0</c:v>
                </c:pt>
                <c:pt idx="2">
                  <c:v>35165.0</c:v>
                </c:pt>
                <c:pt idx="3">
                  <c:v>35239.0</c:v>
                </c:pt>
                <c:pt idx="4">
                  <c:v>35240.0</c:v>
                </c:pt>
                <c:pt idx="5">
                  <c:v>35597.0</c:v>
                </c:pt>
                <c:pt idx="6">
                  <c:v>35598.0</c:v>
                </c:pt>
                <c:pt idx="7">
                  <c:v>35640.0</c:v>
                </c:pt>
                <c:pt idx="8">
                  <c:v>35641.0</c:v>
                </c:pt>
                <c:pt idx="9">
                  <c:v>37549.0</c:v>
                </c:pt>
                <c:pt idx="10">
                  <c:v>37550.0</c:v>
                </c:pt>
                <c:pt idx="11">
                  <c:v>39587.0</c:v>
                </c:pt>
                <c:pt idx="12">
                  <c:v>39588.0</c:v>
                </c:pt>
                <c:pt idx="13">
                  <c:v>39720.0</c:v>
                </c:pt>
                <c:pt idx="14">
                  <c:v>39721.0</c:v>
                </c:pt>
                <c:pt idx="15">
                  <c:v>39728.0</c:v>
                </c:pt>
                <c:pt idx="16">
                  <c:v>39729.0</c:v>
                </c:pt>
                <c:pt idx="17">
                  <c:v>39785.0</c:v>
                </c:pt>
                <c:pt idx="18">
                  <c:v>39786.0</c:v>
                </c:pt>
                <c:pt idx="19">
                  <c:v>40177.0</c:v>
                </c:pt>
                <c:pt idx="20">
                  <c:v>40178.0</c:v>
                </c:pt>
              </c:numCache>
            </c:numRef>
          </c:cat>
          <c:val>
            <c:numRef>
              <c:f>'[Worksheet in HHG.Reykjavik.25.10.2013.1.pptx]Sheet1'!$B$2:$B$22</c:f>
              <c:numCache>
                <c:formatCode>General</c:formatCode>
                <c:ptCount val="21"/>
                <c:pt idx="0">
                  <c:v>5.0</c:v>
                </c:pt>
                <c:pt idx="1">
                  <c:v>5.0</c:v>
                </c:pt>
                <c:pt idx="2">
                  <c:v>5.0</c:v>
                </c:pt>
                <c:pt idx="3">
                  <c:v>5.0</c:v>
                </c:pt>
                <c:pt idx="4">
                  <c:v>6.0</c:v>
                </c:pt>
                <c:pt idx="5">
                  <c:v>6.0</c:v>
                </c:pt>
                <c:pt idx="6">
                  <c:v>6.0</c:v>
                </c:pt>
                <c:pt idx="7">
                  <c:v>6.0</c:v>
                </c:pt>
                <c:pt idx="8">
                  <c:v>7.0</c:v>
                </c:pt>
                <c:pt idx="9">
                  <c:v>7.0</c:v>
                </c:pt>
                <c:pt idx="10">
                  <c:v>10.0</c:v>
                </c:pt>
                <c:pt idx="11">
                  <c:v>10.0</c:v>
                </c:pt>
                <c:pt idx="12">
                  <c:v>9.0</c:v>
                </c:pt>
                <c:pt idx="13">
                  <c:v>9.0</c:v>
                </c:pt>
                <c:pt idx="14">
                  <c:v>9.0</c:v>
                </c:pt>
                <c:pt idx="15">
                  <c:v>9.0</c:v>
                </c:pt>
                <c:pt idx="16">
                  <c:v>6.0</c:v>
                </c:pt>
                <c:pt idx="17">
                  <c:v>6.0</c:v>
                </c:pt>
                <c:pt idx="18">
                  <c:v>3.0</c:v>
                </c:pt>
                <c:pt idx="19">
                  <c:v>3.0</c:v>
                </c:pt>
                <c:pt idx="20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5601592"/>
        <c:axId val="-2135598216"/>
      </c:lineChart>
      <c:dateAx>
        <c:axId val="-2135601592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+mn-lt"/>
                <a:ea typeface="Verdana"/>
                <a:cs typeface="Verdana"/>
              </a:defRPr>
            </a:pPr>
            <a:endParaRPr lang="en-US"/>
          </a:p>
        </c:txPr>
        <c:crossAx val="-2135598216"/>
        <c:crosses val="autoZero"/>
        <c:auto val="1"/>
        <c:lblOffset val="100"/>
        <c:baseTimeUnit val="days"/>
        <c:majorUnit val="2.0"/>
        <c:majorTimeUnit val="years"/>
        <c:minorUnit val="1.0"/>
        <c:minorTimeUnit val="years"/>
      </c:dateAx>
      <c:valAx>
        <c:axId val="-2135598216"/>
        <c:scaling>
          <c:orientation val="minMax"/>
          <c:min val="-2.0"/>
        </c:scaling>
        <c:delete val="1"/>
        <c:axPos val="l"/>
        <c:majorGridlines>
          <c:spPr>
            <a:ln w="3175">
              <a:solidFill>
                <a:srgbClr val="CCCCCC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crossAx val="-213560159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External debt in millions of kronur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Sheet1!$A$2:$A$78</c:f>
              <c:numCache>
                <c:formatCode>General</c:formatCode>
                <c:ptCount val="77"/>
                <c:pt idx="8">
                  <c:v>1992.0</c:v>
                </c:pt>
                <c:pt idx="24">
                  <c:v>1996.0</c:v>
                </c:pt>
                <c:pt idx="40">
                  <c:v>2000.0</c:v>
                </c:pt>
                <c:pt idx="56">
                  <c:v>2004.0</c:v>
                </c:pt>
                <c:pt idx="72">
                  <c:v>2008.0</c:v>
                </c:pt>
              </c:numCache>
            </c:numRef>
          </c:cat>
          <c:val>
            <c:numRef>
              <c:f>Sheet1!$B$2:$B$78</c:f>
              <c:numCache>
                <c:formatCode>General</c:formatCode>
                <c:ptCount val="77"/>
                <c:pt idx="0">
                  <c:v>195946.0</c:v>
                </c:pt>
                <c:pt idx="1">
                  <c:v>201942.0</c:v>
                </c:pt>
                <c:pt idx="2">
                  <c:v>194410.0</c:v>
                </c:pt>
                <c:pt idx="3">
                  <c:v>202025.0</c:v>
                </c:pt>
                <c:pt idx="4">
                  <c:v>205238.0</c:v>
                </c:pt>
                <c:pt idx="5">
                  <c:v>221482.0</c:v>
                </c:pt>
                <c:pt idx="6">
                  <c:v>214365.0</c:v>
                </c:pt>
                <c:pt idx="7">
                  <c:v>218737.0</c:v>
                </c:pt>
                <c:pt idx="8">
                  <c:v>232376.0</c:v>
                </c:pt>
                <c:pt idx="9">
                  <c:v>225065.0</c:v>
                </c:pt>
                <c:pt idx="10">
                  <c:v>230404.0</c:v>
                </c:pt>
                <c:pt idx="11">
                  <c:v>257450.0</c:v>
                </c:pt>
                <c:pt idx="12">
                  <c:v>263395.0</c:v>
                </c:pt>
                <c:pt idx="13">
                  <c:v>291012.0</c:v>
                </c:pt>
                <c:pt idx="14">
                  <c:v>285011.0</c:v>
                </c:pt>
                <c:pt idx="15">
                  <c:v>292817.0</c:v>
                </c:pt>
                <c:pt idx="16">
                  <c:v>304139.0</c:v>
                </c:pt>
                <c:pt idx="17">
                  <c:v>288975.0</c:v>
                </c:pt>
                <c:pt idx="18">
                  <c:v>287859.0</c:v>
                </c:pt>
                <c:pt idx="19">
                  <c:v>283089.0</c:v>
                </c:pt>
                <c:pt idx="20">
                  <c:v>283805.0</c:v>
                </c:pt>
                <c:pt idx="21">
                  <c:v>284432.0</c:v>
                </c:pt>
                <c:pt idx="22">
                  <c:v>284897.0</c:v>
                </c:pt>
                <c:pt idx="23">
                  <c:v>286891.0</c:v>
                </c:pt>
                <c:pt idx="24">
                  <c:v>293552.0</c:v>
                </c:pt>
                <c:pt idx="25">
                  <c:v>292463.0</c:v>
                </c:pt>
                <c:pt idx="26">
                  <c:v>295341.0</c:v>
                </c:pt>
                <c:pt idx="27">
                  <c:v>302855.0</c:v>
                </c:pt>
                <c:pt idx="28">
                  <c:v>303472.0</c:v>
                </c:pt>
                <c:pt idx="29">
                  <c:v>316905.0</c:v>
                </c:pt>
                <c:pt idx="30">
                  <c:v>323335.0</c:v>
                </c:pt>
                <c:pt idx="31">
                  <c:v>339663.0</c:v>
                </c:pt>
                <c:pt idx="32">
                  <c:v>351211.0</c:v>
                </c:pt>
                <c:pt idx="33">
                  <c:v>360536.0</c:v>
                </c:pt>
                <c:pt idx="34">
                  <c:v>377183.0</c:v>
                </c:pt>
                <c:pt idx="35">
                  <c:v>411354.0</c:v>
                </c:pt>
                <c:pt idx="36">
                  <c:v>446307.0</c:v>
                </c:pt>
                <c:pt idx="37">
                  <c:v>478249.0</c:v>
                </c:pt>
                <c:pt idx="38">
                  <c:v>508956.0</c:v>
                </c:pt>
                <c:pt idx="39">
                  <c:v>520789.0</c:v>
                </c:pt>
                <c:pt idx="40">
                  <c:v>542818.0</c:v>
                </c:pt>
                <c:pt idx="41">
                  <c:v>619365.0</c:v>
                </c:pt>
                <c:pt idx="42">
                  <c:v>677926.0</c:v>
                </c:pt>
                <c:pt idx="43">
                  <c:v>731796.0</c:v>
                </c:pt>
                <c:pt idx="44">
                  <c:v>796246.0</c:v>
                </c:pt>
                <c:pt idx="45">
                  <c:v>912387.0</c:v>
                </c:pt>
                <c:pt idx="46">
                  <c:v>936324.0</c:v>
                </c:pt>
                <c:pt idx="47">
                  <c:v>952035.0</c:v>
                </c:pt>
                <c:pt idx="48">
                  <c:v>930259.0</c:v>
                </c:pt>
                <c:pt idx="49">
                  <c:v>918671.0</c:v>
                </c:pt>
                <c:pt idx="50">
                  <c:v>929274.0</c:v>
                </c:pt>
                <c:pt idx="51">
                  <c:v>903117.0</c:v>
                </c:pt>
                <c:pt idx="52">
                  <c:v>893302.0</c:v>
                </c:pt>
                <c:pt idx="53">
                  <c:v>1.008338E6</c:v>
                </c:pt>
                <c:pt idx="54">
                  <c:v>1.068442E6</c:v>
                </c:pt>
                <c:pt idx="55">
                  <c:v>1.174838E6</c:v>
                </c:pt>
                <c:pt idx="56">
                  <c:v>1.265084E6</c:v>
                </c:pt>
                <c:pt idx="57">
                  <c:v>1.392687E6</c:v>
                </c:pt>
                <c:pt idx="58">
                  <c:v>1.51197E6</c:v>
                </c:pt>
                <c:pt idx="59">
                  <c:v>1.66331E6</c:v>
                </c:pt>
                <c:pt idx="60">
                  <c:v>1.797655E6</c:v>
                </c:pt>
                <c:pt idx="61">
                  <c:v>2.262601E6</c:v>
                </c:pt>
                <c:pt idx="62">
                  <c:v>2.396875E6</c:v>
                </c:pt>
                <c:pt idx="63">
                  <c:v>2.932842E6</c:v>
                </c:pt>
                <c:pt idx="64">
                  <c:v>3.845456E6</c:v>
                </c:pt>
                <c:pt idx="65">
                  <c:v>4.544807E6</c:v>
                </c:pt>
                <c:pt idx="66">
                  <c:v>4.385173E6</c:v>
                </c:pt>
                <c:pt idx="67">
                  <c:v>5.192644E6</c:v>
                </c:pt>
                <c:pt idx="68">
                  <c:v>5.308225E6</c:v>
                </c:pt>
                <c:pt idx="69">
                  <c:v>5.589625E6</c:v>
                </c:pt>
                <c:pt idx="70">
                  <c:v>6.580188E6</c:v>
                </c:pt>
                <c:pt idx="71">
                  <c:v>7.431162E6</c:v>
                </c:pt>
                <c:pt idx="72">
                  <c:v>9.733864E6</c:v>
                </c:pt>
                <c:pt idx="73">
                  <c:v>1.0315848E7</c:v>
                </c:pt>
                <c:pt idx="74">
                  <c:v>1.2240113E7</c:v>
                </c:pt>
                <c:pt idx="75">
                  <c:v>1.4792136E7</c:v>
                </c:pt>
                <c:pt idx="76">
                  <c:v>1.4792136E7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5189960"/>
        <c:axId val="-2135186952"/>
      </c:lineChart>
      <c:catAx>
        <c:axId val="-2135189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5186952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-213518695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-21351899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Loans to Baugur and related companies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Sheet1!$A$2:$A$46</c:f>
              <c:numCache>
                <c:formatCode>m/d/yy</c:formatCode>
                <c:ptCount val="45"/>
                <c:pt idx="0">
                  <c:v>38383.0</c:v>
                </c:pt>
                <c:pt idx="1">
                  <c:v>38411.0</c:v>
                </c:pt>
                <c:pt idx="2">
                  <c:v>38442.0</c:v>
                </c:pt>
                <c:pt idx="3">
                  <c:v>38472.0</c:v>
                </c:pt>
                <c:pt idx="4">
                  <c:v>38503.0</c:v>
                </c:pt>
                <c:pt idx="5">
                  <c:v>38533.0</c:v>
                </c:pt>
                <c:pt idx="6">
                  <c:v>38564.0</c:v>
                </c:pt>
                <c:pt idx="7">
                  <c:v>38595.0</c:v>
                </c:pt>
                <c:pt idx="8">
                  <c:v>38625.0</c:v>
                </c:pt>
                <c:pt idx="9">
                  <c:v>38656.0</c:v>
                </c:pt>
                <c:pt idx="10">
                  <c:v>38686.0</c:v>
                </c:pt>
                <c:pt idx="11">
                  <c:v>38717.0</c:v>
                </c:pt>
                <c:pt idx="12">
                  <c:v>38748.0</c:v>
                </c:pt>
                <c:pt idx="13">
                  <c:v>38776.0</c:v>
                </c:pt>
                <c:pt idx="14">
                  <c:v>38807.0</c:v>
                </c:pt>
                <c:pt idx="15">
                  <c:v>38837.0</c:v>
                </c:pt>
                <c:pt idx="16">
                  <c:v>38868.0</c:v>
                </c:pt>
                <c:pt idx="17">
                  <c:v>38898.0</c:v>
                </c:pt>
                <c:pt idx="18">
                  <c:v>38929.0</c:v>
                </c:pt>
                <c:pt idx="19">
                  <c:v>38960.0</c:v>
                </c:pt>
                <c:pt idx="20">
                  <c:v>38990.0</c:v>
                </c:pt>
                <c:pt idx="21">
                  <c:v>39021.0</c:v>
                </c:pt>
                <c:pt idx="22">
                  <c:v>39051.0</c:v>
                </c:pt>
                <c:pt idx="23">
                  <c:v>39082.0</c:v>
                </c:pt>
                <c:pt idx="24">
                  <c:v>39113.0</c:v>
                </c:pt>
                <c:pt idx="25">
                  <c:v>39141.0</c:v>
                </c:pt>
                <c:pt idx="26">
                  <c:v>39172.0</c:v>
                </c:pt>
                <c:pt idx="27">
                  <c:v>39202.0</c:v>
                </c:pt>
                <c:pt idx="28">
                  <c:v>39233.0</c:v>
                </c:pt>
                <c:pt idx="29">
                  <c:v>39263.0</c:v>
                </c:pt>
                <c:pt idx="30">
                  <c:v>39294.0</c:v>
                </c:pt>
                <c:pt idx="31">
                  <c:v>39325.0</c:v>
                </c:pt>
                <c:pt idx="32">
                  <c:v>39355.0</c:v>
                </c:pt>
                <c:pt idx="33">
                  <c:v>39386.0</c:v>
                </c:pt>
                <c:pt idx="34">
                  <c:v>39416.0</c:v>
                </c:pt>
                <c:pt idx="35">
                  <c:v>39447.0</c:v>
                </c:pt>
                <c:pt idx="36">
                  <c:v>39478.0</c:v>
                </c:pt>
                <c:pt idx="37">
                  <c:v>39507.0</c:v>
                </c:pt>
                <c:pt idx="38">
                  <c:v>39538.0</c:v>
                </c:pt>
                <c:pt idx="39">
                  <c:v>39568.0</c:v>
                </c:pt>
                <c:pt idx="40">
                  <c:v>39599.0</c:v>
                </c:pt>
                <c:pt idx="41">
                  <c:v>39629.0</c:v>
                </c:pt>
                <c:pt idx="42">
                  <c:v>39660.0</c:v>
                </c:pt>
                <c:pt idx="43">
                  <c:v>39691.0</c:v>
                </c:pt>
                <c:pt idx="44">
                  <c:v>39721.0</c:v>
                </c:pt>
              </c:numCache>
            </c:num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1215.403548732278</c:v>
                </c:pt>
                <c:pt idx="1">
                  <c:v>1412.07704202404</c:v>
                </c:pt>
                <c:pt idx="2">
                  <c:v>1438.855274955383</c:v>
                </c:pt>
                <c:pt idx="3">
                  <c:v>1456.61295864378</c:v>
                </c:pt>
                <c:pt idx="4">
                  <c:v>1611.968991903752</c:v>
                </c:pt>
                <c:pt idx="5">
                  <c:v>1828.877320631007</c:v>
                </c:pt>
                <c:pt idx="6">
                  <c:v>1999.159539601192</c:v>
                </c:pt>
                <c:pt idx="7">
                  <c:v>2036.725822488024</c:v>
                </c:pt>
                <c:pt idx="8">
                  <c:v>2177.34430121487</c:v>
                </c:pt>
                <c:pt idx="9">
                  <c:v>2625.981248236978</c:v>
                </c:pt>
                <c:pt idx="10">
                  <c:v>2978.338372565412</c:v>
                </c:pt>
                <c:pt idx="11">
                  <c:v>3051.549934672296</c:v>
                </c:pt>
                <c:pt idx="12">
                  <c:v>3285.424291071814</c:v>
                </c:pt>
                <c:pt idx="13">
                  <c:v>3528.831776211022</c:v>
                </c:pt>
                <c:pt idx="14">
                  <c:v>3275.3516948301</c:v>
                </c:pt>
                <c:pt idx="15">
                  <c:v>3033.636609638238</c:v>
                </c:pt>
                <c:pt idx="16">
                  <c:v>3227.402708516892</c:v>
                </c:pt>
                <c:pt idx="17">
                  <c:v>3122.328563149604</c:v>
                </c:pt>
                <c:pt idx="18">
                  <c:v>3184.680094820164</c:v>
                </c:pt>
                <c:pt idx="19">
                  <c:v>3367.220697521663</c:v>
                </c:pt>
                <c:pt idx="20">
                  <c:v>3305.254771840016</c:v>
                </c:pt>
                <c:pt idx="21">
                  <c:v>3814.411770749563</c:v>
                </c:pt>
                <c:pt idx="22">
                  <c:v>4075.334733152472</c:v>
                </c:pt>
                <c:pt idx="23">
                  <c:v>3940.49120609488</c:v>
                </c:pt>
                <c:pt idx="24">
                  <c:v>3857.797898510956</c:v>
                </c:pt>
                <c:pt idx="25">
                  <c:v>3709.681891108442</c:v>
                </c:pt>
                <c:pt idx="26">
                  <c:v>4399.649339271053</c:v>
                </c:pt>
                <c:pt idx="27">
                  <c:v>4661.399070475195</c:v>
                </c:pt>
                <c:pt idx="28">
                  <c:v>4771.081019816032</c:v>
                </c:pt>
                <c:pt idx="29">
                  <c:v>4714.072471636623</c:v>
                </c:pt>
                <c:pt idx="30">
                  <c:v>4936.00260158333</c:v>
                </c:pt>
                <c:pt idx="31">
                  <c:v>5035.85102905382</c:v>
                </c:pt>
                <c:pt idx="32">
                  <c:v>5188.864788119115</c:v>
                </c:pt>
                <c:pt idx="33">
                  <c:v>5356.11946133455</c:v>
                </c:pt>
                <c:pt idx="34">
                  <c:v>5317.712012156996</c:v>
                </c:pt>
                <c:pt idx="35">
                  <c:v>5740.147946440926</c:v>
                </c:pt>
                <c:pt idx="36">
                  <c:v>5466.395946360763</c:v>
                </c:pt>
                <c:pt idx="37">
                  <c:v>5277.81205942484</c:v>
                </c:pt>
                <c:pt idx="38">
                  <c:v>5155.962332709726</c:v>
                </c:pt>
                <c:pt idx="39">
                  <c:v>5224.473870167479</c:v>
                </c:pt>
                <c:pt idx="40">
                  <c:v>5215.098888527691</c:v>
                </c:pt>
                <c:pt idx="41">
                  <c:v>5222.451103745895</c:v>
                </c:pt>
                <c:pt idx="42">
                  <c:v>4839.370256103825</c:v>
                </c:pt>
                <c:pt idx="43">
                  <c:v>4661.89482909446</c:v>
                </c:pt>
                <c:pt idx="44">
                  <c:v>4544.271833194726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Loans to Exista and related companies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numRef>
              <c:f>Sheet1!$A$2:$A$46</c:f>
              <c:numCache>
                <c:formatCode>m/d/yy</c:formatCode>
                <c:ptCount val="45"/>
                <c:pt idx="0">
                  <c:v>38383.0</c:v>
                </c:pt>
                <c:pt idx="1">
                  <c:v>38411.0</c:v>
                </c:pt>
                <c:pt idx="2">
                  <c:v>38442.0</c:v>
                </c:pt>
                <c:pt idx="3">
                  <c:v>38472.0</c:v>
                </c:pt>
                <c:pt idx="4">
                  <c:v>38503.0</c:v>
                </c:pt>
                <c:pt idx="5">
                  <c:v>38533.0</c:v>
                </c:pt>
                <c:pt idx="6">
                  <c:v>38564.0</c:v>
                </c:pt>
                <c:pt idx="7">
                  <c:v>38595.0</c:v>
                </c:pt>
                <c:pt idx="8">
                  <c:v>38625.0</c:v>
                </c:pt>
                <c:pt idx="9">
                  <c:v>38656.0</c:v>
                </c:pt>
                <c:pt idx="10">
                  <c:v>38686.0</c:v>
                </c:pt>
                <c:pt idx="11">
                  <c:v>38717.0</c:v>
                </c:pt>
                <c:pt idx="12">
                  <c:v>38748.0</c:v>
                </c:pt>
                <c:pt idx="13">
                  <c:v>38776.0</c:v>
                </c:pt>
                <c:pt idx="14">
                  <c:v>38807.0</c:v>
                </c:pt>
                <c:pt idx="15">
                  <c:v>38837.0</c:v>
                </c:pt>
                <c:pt idx="16">
                  <c:v>38868.0</c:v>
                </c:pt>
                <c:pt idx="17">
                  <c:v>38898.0</c:v>
                </c:pt>
                <c:pt idx="18">
                  <c:v>38929.0</c:v>
                </c:pt>
                <c:pt idx="19">
                  <c:v>38960.0</c:v>
                </c:pt>
                <c:pt idx="20">
                  <c:v>38990.0</c:v>
                </c:pt>
                <c:pt idx="21">
                  <c:v>39021.0</c:v>
                </c:pt>
                <c:pt idx="22">
                  <c:v>39051.0</c:v>
                </c:pt>
                <c:pt idx="23">
                  <c:v>39082.0</c:v>
                </c:pt>
                <c:pt idx="24">
                  <c:v>39113.0</c:v>
                </c:pt>
                <c:pt idx="25">
                  <c:v>39141.0</c:v>
                </c:pt>
                <c:pt idx="26">
                  <c:v>39172.0</c:v>
                </c:pt>
                <c:pt idx="27">
                  <c:v>39202.0</c:v>
                </c:pt>
                <c:pt idx="28">
                  <c:v>39233.0</c:v>
                </c:pt>
                <c:pt idx="29">
                  <c:v>39263.0</c:v>
                </c:pt>
                <c:pt idx="30">
                  <c:v>39294.0</c:v>
                </c:pt>
                <c:pt idx="31">
                  <c:v>39325.0</c:v>
                </c:pt>
                <c:pt idx="32">
                  <c:v>39355.0</c:v>
                </c:pt>
                <c:pt idx="33">
                  <c:v>39386.0</c:v>
                </c:pt>
                <c:pt idx="34">
                  <c:v>39416.0</c:v>
                </c:pt>
                <c:pt idx="35">
                  <c:v>39447.0</c:v>
                </c:pt>
                <c:pt idx="36">
                  <c:v>39478.0</c:v>
                </c:pt>
                <c:pt idx="37">
                  <c:v>39507.0</c:v>
                </c:pt>
                <c:pt idx="38">
                  <c:v>39538.0</c:v>
                </c:pt>
                <c:pt idx="39">
                  <c:v>39568.0</c:v>
                </c:pt>
                <c:pt idx="40">
                  <c:v>39599.0</c:v>
                </c:pt>
                <c:pt idx="41">
                  <c:v>39629.0</c:v>
                </c:pt>
                <c:pt idx="42">
                  <c:v>39660.0</c:v>
                </c:pt>
                <c:pt idx="43">
                  <c:v>39691.0</c:v>
                </c:pt>
                <c:pt idx="44">
                  <c:v>39721.0</c:v>
                </c:pt>
              </c:numCache>
            </c:numRef>
          </c:cat>
          <c:val>
            <c:numRef>
              <c:f>Sheet1!$C$2:$C$46</c:f>
              <c:numCache>
                <c:formatCode>General</c:formatCode>
                <c:ptCount val="45"/>
                <c:pt idx="0">
                  <c:v>544.3416472999983</c:v>
                </c:pt>
                <c:pt idx="1">
                  <c:v>566.6390605</c:v>
                </c:pt>
                <c:pt idx="2">
                  <c:v>601.1566212999984</c:v>
                </c:pt>
                <c:pt idx="3">
                  <c:v>580.2906184</c:v>
                </c:pt>
                <c:pt idx="4">
                  <c:v>713.6997199</c:v>
                </c:pt>
                <c:pt idx="5">
                  <c:v>795.0661469999986</c:v>
                </c:pt>
                <c:pt idx="6">
                  <c:v>808.0925066</c:v>
                </c:pt>
                <c:pt idx="7">
                  <c:v>818.0860707</c:v>
                </c:pt>
                <c:pt idx="8">
                  <c:v>970.3834589</c:v>
                </c:pt>
                <c:pt idx="9">
                  <c:v>1032.65581</c:v>
                </c:pt>
                <c:pt idx="10">
                  <c:v>1072.504958</c:v>
                </c:pt>
                <c:pt idx="11">
                  <c:v>1731.029641</c:v>
                </c:pt>
                <c:pt idx="12">
                  <c:v>1672.732937</c:v>
                </c:pt>
                <c:pt idx="13">
                  <c:v>1716.850745</c:v>
                </c:pt>
                <c:pt idx="14">
                  <c:v>1640.411674</c:v>
                </c:pt>
                <c:pt idx="15">
                  <c:v>1621.013709</c:v>
                </c:pt>
                <c:pt idx="16">
                  <c:v>1547.125107</c:v>
                </c:pt>
                <c:pt idx="17">
                  <c:v>1572.959213</c:v>
                </c:pt>
                <c:pt idx="18">
                  <c:v>1601.929318</c:v>
                </c:pt>
                <c:pt idx="19">
                  <c:v>1718.987465</c:v>
                </c:pt>
                <c:pt idx="20">
                  <c:v>1782.283686</c:v>
                </c:pt>
                <c:pt idx="21">
                  <c:v>1757.791287</c:v>
                </c:pt>
                <c:pt idx="22">
                  <c:v>1731.99652</c:v>
                </c:pt>
                <c:pt idx="23">
                  <c:v>1796.269976</c:v>
                </c:pt>
                <c:pt idx="24">
                  <c:v>1832.72925</c:v>
                </c:pt>
                <c:pt idx="25">
                  <c:v>2126.772238</c:v>
                </c:pt>
                <c:pt idx="26">
                  <c:v>2304.774614</c:v>
                </c:pt>
                <c:pt idx="27">
                  <c:v>2392.607354</c:v>
                </c:pt>
                <c:pt idx="28">
                  <c:v>2489.827842</c:v>
                </c:pt>
                <c:pt idx="29">
                  <c:v>2583.677853</c:v>
                </c:pt>
                <c:pt idx="30">
                  <c:v>2444.12521</c:v>
                </c:pt>
                <c:pt idx="31">
                  <c:v>2320.237601</c:v>
                </c:pt>
                <c:pt idx="32">
                  <c:v>2073.08454</c:v>
                </c:pt>
                <c:pt idx="33">
                  <c:v>2190.507988</c:v>
                </c:pt>
                <c:pt idx="34">
                  <c:v>1983.915529</c:v>
                </c:pt>
                <c:pt idx="35">
                  <c:v>2124.275629</c:v>
                </c:pt>
                <c:pt idx="36">
                  <c:v>1998.160605</c:v>
                </c:pt>
                <c:pt idx="37">
                  <c:v>1914.091852</c:v>
                </c:pt>
                <c:pt idx="38">
                  <c:v>1807.322016</c:v>
                </c:pt>
                <c:pt idx="39">
                  <c:v>1852.583905</c:v>
                </c:pt>
                <c:pt idx="40">
                  <c:v>1835.985175</c:v>
                </c:pt>
                <c:pt idx="41">
                  <c:v>1909.269652</c:v>
                </c:pt>
                <c:pt idx="42">
                  <c:v>2027.604779</c:v>
                </c:pt>
                <c:pt idx="43">
                  <c:v>1959.151182</c:v>
                </c:pt>
                <c:pt idx="44">
                  <c:v>1967.750914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Loans to Landsbanki main owners and related companies</c:v>
                </c:pt>
              </c:strCache>
            </c:strRef>
          </c:tx>
          <c:spPr>
            <a:ln>
              <a:solidFill>
                <a:srgbClr val="3366FF"/>
              </a:solidFill>
            </a:ln>
          </c:spPr>
          <c:marker>
            <c:symbol val="none"/>
          </c:marker>
          <c:cat>
            <c:numRef>
              <c:f>Sheet1!$A$2:$A$46</c:f>
              <c:numCache>
                <c:formatCode>m/d/yy</c:formatCode>
                <c:ptCount val="45"/>
                <c:pt idx="0">
                  <c:v>38383.0</c:v>
                </c:pt>
                <c:pt idx="1">
                  <c:v>38411.0</c:v>
                </c:pt>
                <c:pt idx="2">
                  <c:v>38442.0</c:v>
                </c:pt>
                <c:pt idx="3">
                  <c:v>38472.0</c:v>
                </c:pt>
                <c:pt idx="4">
                  <c:v>38503.0</c:v>
                </c:pt>
                <c:pt idx="5">
                  <c:v>38533.0</c:v>
                </c:pt>
                <c:pt idx="6">
                  <c:v>38564.0</c:v>
                </c:pt>
                <c:pt idx="7">
                  <c:v>38595.0</c:v>
                </c:pt>
                <c:pt idx="8">
                  <c:v>38625.0</c:v>
                </c:pt>
                <c:pt idx="9">
                  <c:v>38656.0</c:v>
                </c:pt>
                <c:pt idx="10">
                  <c:v>38686.0</c:v>
                </c:pt>
                <c:pt idx="11">
                  <c:v>38717.0</c:v>
                </c:pt>
                <c:pt idx="12">
                  <c:v>38748.0</c:v>
                </c:pt>
                <c:pt idx="13">
                  <c:v>38776.0</c:v>
                </c:pt>
                <c:pt idx="14">
                  <c:v>38807.0</c:v>
                </c:pt>
                <c:pt idx="15">
                  <c:v>38837.0</c:v>
                </c:pt>
                <c:pt idx="16">
                  <c:v>38868.0</c:v>
                </c:pt>
                <c:pt idx="17">
                  <c:v>38898.0</c:v>
                </c:pt>
                <c:pt idx="18">
                  <c:v>38929.0</c:v>
                </c:pt>
                <c:pt idx="19">
                  <c:v>38960.0</c:v>
                </c:pt>
                <c:pt idx="20">
                  <c:v>38990.0</c:v>
                </c:pt>
                <c:pt idx="21">
                  <c:v>39021.0</c:v>
                </c:pt>
                <c:pt idx="22">
                  <c:v>39051.0</c:v>
                </c:pt>
                <c:pt idx="23">
                  <c:v>39082.0</c:v>
                </c:pt>
                <c:pt idx="24">
                  <c:v>39113.0</c:v>
                </c:pt>
                <c:pt idx="25">
                  <c:v>39141.0</c:v>
                </c:pt>
                <c:pt idx="26">
                  <c:v>39172.0</c:v>
                </c:pt>
                <c:pt idx="27">
                  <c:v>39202.0</c:v>
                </c:pt>
                <c:pt idx="28">
                  <c:v>39233.0</c:v>
                </c:pt>
                <c:pt idx="29">
                  <c:v>39263.0</c:v>
                </c:pt>
                <c:pt idx="30">
                  <c:v>39294.0</c:v>
                </c:pt>
                <c:pt idx="31">
                  <c:v>39325.0</c:v>
                </c:pt>
                <c:pt idx="32">
                  <c:v>39355.0</c:v>
                </c:pt>
                <c:pt idx="33">
                  <c:v>39386.0</c:v>
                </c:pt>
                <c:pt idx="34">
                  <c:v>39416.0</c:v>
                </c:pt>
                <c:pt idx="35">
                  <c:v>39447.0</c:v>
                </c:pt>
                <c:pt idx="36">
                  <c:v>39478.0</c:v>
                </c:pt>
                <c:pt idx="37">
                  <c:v>39507.0</c:v>
                </c:pt>
                <c:pt idx="38">
                  <c:v>39538.0</c:v>
                </c:pt>
                <c:pt idx="39">
                  <c:v>39568.0</c:v>
                </c:pt>
                <c:pt idx="40">
                  <c:v>39599.0</c:v>
                </c:pt>
                <c:pt idx="41">
                  <c:v>39629.0</c:v>
                </c:pt>
                <c:pt idx="42">
                  <c:v>39660.0</c:v>
                </c:pt>
                <c:pt idx="43">
                  <c:v>39691.0</c:v>
                </c:pt>
                <c:pt idx="44">
                  <c:v>39721.0</c:v>
                </c:pt>
              </c:numCache>
            </c:numRef>
          </c:cat>
          <c:val>
            <c:numRef>
              <c:f>Sheet1!$D$2:$D$46</c:f>
              <c:numCache>
                <c:formatCode>General</c:formatCode>
                <c:ptCount val="45"/>
                <c:pt idx="0">
                  <c:v>420.4521912491421</c:v>
                </c:pt>
                <c:pt idx="1">
                  <c:v>341.2861812746816</c:v>
                </c:pt>
                <c:pt idx="2">
                  <c:v>366.7508610783272</c:v>
                </c:pt>
                <c:pt idx="3">
                  <c:v>333.7863411648695</c:v>
                </c:pt>
                <c:pt idx="4">
                  <c:v>458.7127702056682</c:v>
                </c:pt>
                <c:pt idx="5">
                  <c:v>559.8370673009516</c:v>
                </c:pt>
                <c:pt idx="6">
                  <c:v>553.4657582067712</c:v>
                </c:pt>
                <c:pt idx="7">
                  <c:v>661.5955477817603</c:v>
                </c:pt>
                <c:pt idx="8">
                  <c:v>785.7383610148367</c:v>
                </c:pt>
                <c:pt idx="9">
                  <c:v>898.5518975931626</c:v>
                </c:pt>
                <c:pt idx="10">
                  <c:v>972.6468869273188</c:v>
                </c:pt>
                <c:pt idx="11">
                  <c:v>1044.018417741878</c:v>
                </c:pt>
                <c:pt idx="12">
                  <c:v>1011.655431771861</c:v>
                </c:pt>
                <c:pt idx="13">
                  <c:v>1086.626355429824</c:v>
                </c:pt>
                <c:pt idx="14">
                  <c:v>1059.657389751388</c:v>
                </c:pt>
                <c:pt idx="15">
                  <c:v>997.7644879457021</c:v>
                </c:pt>
                <c:pt idx="16">
                  <c:v>978.3534422291845</c:v>
                </c:pt>
                <c:pt idx="17">
                  <c:v>922.4220405455124</c:v>
                </c:pt>
                <c:pt idx="18">
                  <c:v>958.8753674525526</c:v>
                </c:pt>
                <c:pt idx="19">
                  <c:v>986.6524747017694</c:v>
                </c:pt>
                <c:pt idx="20">
                  <c:v>959.1391459880344</c:v>
                </c:pt>
                <c:pt idx="21">
                  <c:v>1087.846544896147</c:v>
                </c:pt>
                <c:pt idx="22">
                  <c:v>1124.68636179576</c:v>
                </c:pt>
                <c:pt idx="23">
                  <c:v>1014.801088865032</c:v>
                </c:pt>
                <c:pt idx="24">
                  <c:v>1126.51206585276</c:v>
                </c:pt>
                <c:pt idx="25">
                  <c:v>1112.931508657347</c:v>
                </c:pt>
                <c:pt idx="26">
                  <c:v>1148.099796335825</c:v>
                </c:pt>
                <c:pt idx="27">
                  <c:v>1196.768823241052</c:v>
                </c:pt>
                <c:pt idx="28">
                  <c:v>1263.362552650438</c:v>
                </c:pt>
                <c:pt idx="29">
                  <c:v>1271.287010592716</c:v>
                </c:pt>
                <c:pt idx="30">
                  <c:v>1315.580150089724</c:v>
                </c:pt>
                <c:pt idx="31">
                  <c:v>1323.427926771653</c:v>
                </c:pt>
                <c:pt idx="32">
                  <c:v>1299.855686059226</c:v>
                </c:pt>
                <c:pt idx="33">
                  <c:v>1295.232095829482</c:v>
                </c:pt>
                <c:pt idx="34">
                  <c:v>1255.908958860126</c:v>
                </c:pt>
                <c:pt idx="35">
                  <c:v>1286.81799269907</c:v>
                </c:pt>
                <c:pt idx="36">
                  <c:v>1267.53056252835</c:v>
                </c:pt>
                <c:pt idx="37">
                  <c:v>1257.672874602702</c:v>
                </c:pt>
                <c:pt idx="38">
                  <c:v>1170.182019402554</c:v>
                </c:pt>
                <c:pt idx="39">
                  <c:v>1224.895596571968</c:v>
                </c:pt>
                <c:pt idx="40">
                  <c:v>1248.555454179957</c:v>
                </c:pt>
                <c:pt idx="41">
                  <c:v>1174.07312958624</c:v>
                </c:pt>
                <c:pt idx="42">
                  <c:v>1181.824823891392</c:v>
                </c:pt>
                <c:pt idx="43">
                  <c:v>1226.092796116561</c:v>
                </c:pt>
                <c:pt idx="44">
                  <c:v>1229.022067781881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6691208"/>
        <c:axId val="2028715096"/>
      </c:lineChart>
      <c:dateAx>
        <c:axId val="2116691208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crossAx val="2028715096"/>
        <c:crosses val="autoZero"/>
        <c:auto val="1"/>
        <c:lblOffset val="100"/>
        <c:baseTimeUnit val="months"/>
        <c:majorUnit val="12.0"/>
        <c:majorTimeUnit val="months"/>
      </c:dateAx>
      <c:valAx>
        <c:axId val="2028715096"/>
        <c:scaling>
          <c:orientation val="minMax"/>
          <c:max val="60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66912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GDP Contraction 2009 in </a:t>
            </a:r>
            <a:r>
              <a:rPr lang="en-US" smtClean="0"/>
              <a:t>%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5385316418781"/>
          <c:y val="0.137270896823505"/>
          <c:w val="0.780181782832701"/>
          <c:h val="0.7476163636335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GDP Contraction 2009</c:v>
                </c:pt>
              </c:strCache>
            </c:strRef>
          </c:tx>
          <c:spPr>
            <a:ln>
              <a:noFill/>
            </a:ln>
          </c:spPr>
          <c:invertIfNegative val="0"/>
          <c:dPt>
            <c:idx val="7"/>
            <c:invertIfNegative val="0"/>
            <c:bubble3D val="0"/>
          </c:dPt>
          <c:cat>
            <c:strRef>
              <c:f>Sheet1!$A$2:$A$10</c:f>
              <c:strCache>
                <c:ptCount val="9"/>
                <c:pt idx="0">
                  <c:v>Latvia</c:v>
                </c:pt>
                <c:pt idx="1">
                  <c:v>Lithuania</c:v>
                </c:pt>
                <c:pt idx="2">
                  <c:v>Estonia</c:v>
                </c:pt>
                <c:pt idx="3">
                  <c:v>Finland</c:v>
                </c:pt>
                <c:pt idx="4">
                  <c:v>Slovenia</c:v>
                </c:pt>
                <c:pt idx="5">
                  <c:v>Hungary</c:v>
                </c:pt>
                <c:pt idx="6">
                  <c:v>Romania</c:v>
                </c:pt>
                <c:pt idx="7">
                  <c:v>Iceland</c:v>
                </c:pt>
                <c:pt idx="8">
                  <c:v>Ireland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17.7</c:v>
                </c:pt>
                <c:pt idx="1">
                  <c:v>14.8</c:v>
                </c:pt>
                <c:pt idx="2">
                  <c:v>14.1</c:v>
                </c:pt>
                <c:pt idx="3">
                  <c:v>8.5</c:v>
                </c:pt>
                <c:pt idx="4">
                  <c:v>7.9</c:v>
                </c:pt>
                <c:pt idx="5">
                  <c:v>6.8</c:v>
                </c:pt>
                <c:pt idx="6">
                  <c:v>6.6</c:v>
                </c:pt>
                <c:pt idx="7">
                  <c:v>6.6</c:v>
                </c:pt>
                <c:pt idx="8">
                  <c:v>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2197048"/>
        <c:axId val="2116974504"/>
      </c:barChart>
      <c:catAx>
        <c:axId val="2122197048"/>
        <c:scaling>
          <c:orientation val="minMax"/>
        </c:scaling>
        <c:delete val="0"/>
        <c:axPos val="l"/>
        <c:majorTickMark val="out"/>
        <c:minorTickMark val="none"/>
        <c:tickLblPos val="nextTo"/>
        <c:crossAx val="2116974504"/>
        <c:crosses val="autoZero"/>
        <c:auto val="1"/>
        <c:lblAlgn val="ctr"/>
        <c:lblOffset val="100"/>
        <c:noMultiLvlLbl val="0"/>
      </c:catAx>
      <c:valAx>
        <c:axId val="21169745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122197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Fixed price mean income for three quintiles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Lowest quintile</c:v>
                </c:pt>
              </c:strCache>
            </c:strRef>
          </c:tx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143200.0</c:v>
                </c:pt>
                <c:pt idx="1">
                  <c:v>149200.0</c:v>
                </c:pt>
                <c:pt idx="2">
                  <c:v>152500.0</c:v>
                </c:pt>
                <c:pt idx="3">
                  <c:v>165700.0</c:v>
                </c:pt>
                <c:pt idx="4">
                  <c:v>176100.0</c:v>
                </c:pt>
                <c:pt idx="5">
                  <c:v>175200.0</c:v>
                </c:pt>
                <c:pt idx="6">
                  <c:v>156200.0</c:v>
                </c:pt>
                <c:pt idx="7">
                  <c:v>143200.0</c:v>
                </c:pt>
                <c:pt idx="8">
                  <c:v>154000.0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Third quintile</c:v>
                </c:pt>
              </c:strCache>
            </c:strRef>
          </c:tx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258500.0</c:v>
                </c:pt>
                <c:pt idx="1">
                  <c:v>266400.0</c:v>
                </c:pt>
                <c:pt idx="2">
                  <c:v>276200.0</c:v>
                </c:pt>
                <c:pt idx="3">
                  <c:v>293900.0</c:v>
                </c:pt>
                <c:pt idx="4">
                  <c:v>313800.0</c:v>
                </c:pt>
                <c:pt idx="5">
                  <c:v>315600.0</c:v>
                </c:pt>
                <c:pt idx="6">
                  <c:v>277400.0</c:v>
                </c:pt>
                <c:pt idx="7">
                  <c:v>256500.0</c:v>
                </c:pt>
                <c:pt idx="8">
                  <c:v>272000.0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Highest quintile</c:v>
                </c:pt>
              </c:strCache>
            </c:strRef>
          </c:tx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483800.0</c:v>
                </c:pt>
                <c:pt idx="1">
                  <c:v>523000.0</c:v>
                </c:pt>
                <c:pt idx="2">
                  <c:v>568800.0</c:v>
                </c:pt>
                <c:pt idx="3">
                  <c:v>651600.0</c:v>
                </c:pt>
                <c:pt idx="4">
                  <c:v>674800.0</c:v>
                </c:pt>
                <c:pt idx="5">
                  <c:v>738600.0</c:v>
                </c:pt>
                <c:pt idx="6">
                  <c:v>563700.0</c:v>
                </c:pt>
                <c:pt idx="7">
                  <c:v>474100.0</c:v>
                </c:pt>
                <c:pt idx="8">
                  <c:v>514000.0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4961320"/>
        <c:axId val="2120078936"/>
      </c:lineChart>
      <c:catAx>
        <c:axId val="2124961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20078936"/>
        <c:crosses val="autoZero"/>
        <c:auto val="1"/>
        <c:lblAlgn val="ctr"/>
        <c:lblOffset val="100"/>
        <c:tickLblSkip val="2"/>
        <c:noMultiLvlLbl val="0"/>
      </c:catAx>
      <c:valAx>
        <c:axId val="21200789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21249613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Icelandic GDP per capita as % of 28 EU states average</c:v>
                </c:pt>
              </c:strCache>
            </c:strRef>
          </c:tx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131.0</c:v>
                </c:pt>
                <c:pt idx="1">
                  <c:v>130.0</c:v>
                </c:pt>
                <c:pt idx="2">
                  <c:v>123.0</c:v>
                </c:pt>
                <c:pt idx="3">
                  <c:v>121.0</c:v>
                </c:pt>
                <c:pt idx="4">
                  <c:v>123.0</c:v>
                </c:pt>
                <c:pt idx="5">
                  <c:v>120.0</c:v>
                </c:pt>
                <c:pt idx="6">
                  <c:v>114.0</c:v>
                </c:pt>
                <c:pt idx="7">
                  <c:v>114.0</c:v>
                </c:pt>
                <c:pt idx="8">
                  <c:v>115.0</c:v>
                </c:pt>
                <c:pt idx="9">
                  <c:v>116.0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0483560"/>
        <c:axId val="-2137510312"/>
      </c:lineChart>
      <c:catAx>
        <c:axId val="2130483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7510312"/>
        <c:crosses val="autoZero"/>
        <c:auto val="1"/>
        <c:lblAlgn val="ctr"/>
        <c:lblOffset val="100"/>
        <c:noMultiLvlLbl val="0"/>
      </c:catAx>
      <c:valAx>
        <c:axId val="-2137510312"/>
        <c:scaling>
          <c:orientation val="minMax"/>
          <c:min val="1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0483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Inflation in %</c:v>
                </c:pt>
              </c:strCache>
            </c:strRef>
          </c:tx>
          <c:marker>
            <c:symbol val="none"/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</c:numCache>
            </c:num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58.5</c:v>
                </c:pt>
                <c:pt idx="1">
                  <c:v>50.9</c:v>
                </c:pt>
                <c:pt idx="2">
                  <c:v>51.0</c:v>
                </c:pt>
                <c:pt idx="3">
                  <c:v>84.3</c:v>
                </c:pt>
                <c:pt idx="4">
                  <c:v>29.2</c:v>
                </c:pt>
                <c:pt idx="5">
                  <c:v>32.4</c:v>
                </c:pt>
                <c:pt idx="6">
                  <c:v>21.3</c:v>
                </c:pt>
                <c:pt idx="7">
                  <c:v>18.8</c:v>
                </c:pt>
                <c:pt idx="8">
                  <c:v>25.5</c:v>
                </c:pt>
                <c:pt idx="9">
                  <c:v>21.1</c:v>
                </c:pt>
                <c:pt idx="10">
                  <c:v>14.8</c:v>
                </c:pt>
                <c:pt idx="11">
                  <c:v>6.8</c:v>
                </c:pt>
                <c:pt idx="12">
                  <c:v>3.7</c:v>
                </c:pt>
                <c:pt idx="13">
                  <c:v>4.1</c:v>
                </c:pt>
                <c:pt idx="14">
                  <c:v>1.5</c:v>
                </c:pt>
                <c:pt idx="15">
                  <c:v>1.7</c:v>
                </c:pt>
                <c:pt idx="16">
                  <c:v>2.3</c:v>
                </c:pt>
                <c:pt idx="17">
                  <c:v>1.8</c:v>
                </c:pt>
                <c:pt idx="18">
                  <c:v>1.7</c:v>
                </c:pt>
                <c:pt idx="19">
                  <c:v>3.4</c:v>
                </c:pt>
                <c:pt idx="20">
                  <c:v>5.0</c:v>
                </c:pt>
                <c:pt idx="21">
                  <c:v>6.6</c:v>
                </c:pt>
                <c:pt idx="22">
                  <c:v>4.8</c:v>
                </c:pt>
                <c:pt idx="23">
                  <c:v>2.1</c:v>
                </c:pt>
                <c:pt idx="24">
                  <c:v>3.2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5407848"/>
        <c:axId val="-2135404904"/>
      </c:lineChart>
      <c:catAx>
        <c:axId val="-2135407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5404904"/>
        <c:crosses val="autoZero"/>
        <c:auto val="1"/>
        <c:lblAlgn val="ctr"/>
        <c:lblOffset val="100"/>
        <c:tickLblSkip val="5"/>
        <c:noMultiLvlLbl val="0"/>
      </c:catAx>
      <c:valAx>
        <c:axId val="-2135404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540784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Pension Fund Assets 2005 % of GDP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Netherlands</c:v>
                </c:pt>
                <c:pt idx="1">
                  <c:v>Iceland</c:v>
                </c:pt>
                <c:pt idx="2">
                  <c:v>Switzerland</c:v>
                </c:pt>
                <c:pt idx="3">
                  <c:v>United States</c:v>
                </c:pt>
                <c:pt idx="4">
                  <c:v>United Kingdom</c:v>
                </c:pt>
                <c:pt idx="5">
                  <c:v>Finland</c:v>
                </c:pt>
                <c:pt idx="6">
                  <c:v>Australia</c:v>
                </c:pt>
                <c:pt idx="7">
                  <c:v>Ireland</c:v>
                </c:pt>
                <c:pt idx="8">
                  <c:v>Canada</c:v>
                </c:pt>
                <c:pt idx="9">
                  <c:v>Denmark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124.9</c:v>
                </c:pt>
                <c:pt idx="1">
                  <c:v>123.2</c:v>
                </c:pt>
                <c:pt idx="2">
                  <c:v>117.4</c:v>
                </c:pt>
                <c:pt idx="3">
                  <c:v>98.9</c:v>
                </c:pt>
                <c:pt idx="4">
                  <c:v>66.2</c:v>
                </c:pt>
                <c:pt idx="5">
                  <c:v>66.1</c:v>
                </c:pt>
                <c:pt idx="6">
                  <c:v>58.0</c:v>
                </c:pt>
                <c:pt idx="7">
                  <c:v>52.8</c:v>
                </c:pt>
                <c:pt idx="8">
                  <c:v>50.4</c:v>
                </c:pt>
                <c:pt idx="9">
                  <c:v>32.9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5442840"/>
        <c:axId val="-2135439896"/>
      </c:barChart>
      <c:catAx>
        <c:axId val="-2135442840"/>
        <c:scaling>
          <c:orientation val="minMax"/>
        </c:scaling>
        <c:delete val="0"/>
        <c:axPos val="l"/>
        <c:majorTickMark val="out"/>
        <c:minorTickMark val="none"/>
        <c:tickLblPos val="nextTo"/>
        <c:crossAx val="-2135439896"/>
        <c:crosses val="autoZero"/>
        <c:auto val="1"/>
        <c:lblAlgn val="ctr"/>
        <c:lblOffset val="100"/>
        <c:noMultiLvlLbl val="0"/>
      </c:catAx>
      <c:valAx>
        <c:axId val="-21354398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135442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Central Government Expenditure</a:t>
            </a:r>
            <a:r>
              <a:rPr lang="en-US" baseline="0"/>
              <a:t> as </a:t>
            </a:r>
            <a:r>
              <a:rPr lang="en-US"/>
              <a:t>% of GDP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Ríkisútgjöld í % af VLF</c:v>
                </c:pt>
              </c:strCache>
            </c:strRef>
          </c:tx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</c:strCache>
            </c:str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33.0</c:v>
                </c:pt>
                <c:pt idx="1">
                  <c:v>34.0</c:v>
                </c:pt>
                <c:pt idx="2">
                  <c:v>33.5</c:v>
                </c:pt>
                <c:pt idx="3">
                  <c:v>34.4</c:v>
                </c:pt>
                <c:pt idx="4">
                  <c:v>34.8</c:v>
                </c:pt>
                <c:pt idx="5">
                  <c:v>34.1</c:v>
                </c:pt>
                <c:pt idx="6">
                  <c:v>33.6</c:v>
                </c:pt>
                <c:pt idx="7">
                  <c:v>33.7</c:v>
                </c:pt>
                <c:pt idx="8">
                  <c:v>33.4</c:v>
                </c:pt>
                <c:pt idx="9">
                  <c:v>30.3</c:v>
                </c:pt>
                <c:pt idx="10">
                  <c:v>30.5</c:v>
                </c:pt>
                <c:pt idx="11">
                  <c:v>31.6</c:v>
                </c:pt>
                <c:pt idx="12">
                  <c:v>31.2</c:v>
                </c:pt>
                <c:pt idx="13">
                  <c:v>31.7</c:v>
                </c:pt>
                <c:pt idx="14">
                  <c:v>32.2</c:v>
                </c:pt>
                <c:pt idx="15">
                  <c:v>33.7</c:v>
                </c:pt>
                <c:pt idx="16">
                  <c:v>32.0</c:v>
                </c:pt>
                <c:pt idx="17">
                  <c:v>31.0</c:v>
                </c:pt>
                <c:pt idx="18">
                  <c:v>30.0</c:v>
                </c:pt>
                <c:pt idx="19">
                  <c:v>30.8</c:v>
                </c:pt>
                <c:pt idx="20">
                  <c:v>45.2</c:v>
                </c:pt>
                <c:pt idx="21">
                  <c:v>38.1</c:v>
                </c:pt>
                <c:pt idx="22">
                  <c:v>40.0</c:v>
                </c:pt>
                <c:pt idx="23">
                  <c:v>36.1</c:v>
                </c:pt>
                <c:pt idx="24">
                  <c:v>35.4</c:v>
                </c:pt>
                <c:pt idx="25">
                  <c:v>34.5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0541032"/>
        <c:axId val="-2135620680"/>
      </c:lineChart>
      <c:catAx>
        <c:axId val="212054103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5620680"/>
        <c:crosses val="autoZero"/>
        <c:auto val="1"/>
        <c:lblAlgn val="ctr"/>
        <c:lblOffset val="100"/>
        <c:tickLblSkip val="4"/>
        <c:noMultiLvlLbl val="0"/>
      </c:catAx>
      <c:valAx>
        <c:axId val="-2135620680"/>
        <c:scaling>
          <c:orientation val="minMax"/>
          <c:max val="50.0"/>
          <c:min val="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054103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Finland</c:v>
                </c:pt>
              </c:strCache>
            </c:strRef>
          </c:tx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1975.0</c:v>
                </c:pt>
                <c:pt idx="1">
                  <c:v>1980.0</c:v>
                </c:pt>
                <c:pt idx="2">
                  <c:v>1985.0</c:v>
                </c:pt>
                <c:pt idx="3">
                  <c:v>1990.0</c:v>
                </c:pt>
                <c:pt idx="4">
                  <c:v>1995.0</c:v>
                </c:pt>
                <c:pt idx="5">
                  <c:v>2000.0</c:v>
                </c:pt>
                <c:pt idx="6">
                  <c:v>2005.0</c:v>
                </c:pt>
                <c:pt idx="7">
                  <c:v>2010.0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5.9</c:v>
                </c:pt>
                <c:pt idx="1">
                  <c:v>6.4</c:v>
                </c:pt>
                <c:pt idx="2">
                  <c:v>6.5</c:v>
                </c:pt>
                <c:pt idx="3">
                  <c:v>6.7</c:v>
                </c:pt>
                <c:pt idx="4">
                  <c:v>7.3</c:v>
                </c:pt>
                <c:pt idx="5">
                  <c:v>7.5</c:v>
                </c:pt>
                <c:pt idx="6">
                  <c:v>7.8</c:v>
                </c:pt>
                <c:pt idx="7">
                  <c:v>7.88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Denmark</c:v>
                </c:pt>
              </c:strCache>
            </c:strRef>
          </c:tx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1975.0</c:v>
                </c:pt>
                <c:pt idx="1">
                  <c:v>1980.0</c:v>
                </c:pt>
                <c:pt idx="2">
                  <c:v>1985.0</c:v>
                </c:pt>
                <c:pt idx="3">
                  <c:v>1990.0</c:v>
                </c:pt>
                <c:pt idx="4">
                  <c:v>1995.0</c:v>
                </c:pt>
                <c:pt idx="5">
                  <c:v>2000.0</c:v>
                </c:pt>
                <c:pt idx="6">
                  <c:v>2005.0</c:v>
                </c:pt>
                <c:pt idx="7">
                  <c:v>2010.0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5.8</c:v>
                </c:pt>
                <c:pt idx="1">
                  <c:v>6.0</c:v>
                </c:pt>
                <c:pt idx="2">
                  <c:v>6.1</c:v>
                </c:pt>
                <c:pt idx="3">
                  <c:v>6.8</c:v>
                </c:pt>
                <c:pt idx="4">
                  <c:v>7.5</c:v>
                </c:pt>
                <c:pt idx="5">
                  <c:v>7.7</c:v>
                </c:pt>
                <c:pt idx="6">
                  <c:v>7.7</c:v>
                </c:pt>
                <c:pt idx="7">
                  <c:v>7.71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Norway</c:v>
                </c:pt>
              </c:strCache>
            </c:strRef>
          </c:tx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1975.0</c:v>
                </c:pt>
                <c:pt idx="1">
                  <c:v>1980.0</c:v>
                </c:pt>
                <c:pt idx="2">
                  <c:v>1985.0</c:v>
                </c:pt>
                <c:pt idx="3">
                  <c:v>1990.0</c:v>
                </c:pt>
                <c:pt idx="4">
                  <c:v>1995.0</c:v>
                </c:pt>
                <c:pt idx="5">
                  <c:v>2000.0</c:v>
                </c:pt>
                <c:pt idx="6">
                  <c:v>2005.0</c:v>
                </c:pt>
                <c:pt idx="7">
                  <c:v>2010.0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5.5</c:v>
                </c:pt>
                <c:pt idx="1">
                  <c:v>5.7</c:v>
                </c:pt>
                <c:pt idx="2">
                  <c:v>6.2</c:v>
                </c:pt>
                <c:pt idx="3">
                  <c:v>6.7</c:v>
                </c:pt>
                <c:pt idx="4">
                  <c:v>7.4</c:v>
                </c:pt>
                <c:pt idx="5">
                  <c:v>7.0</c:v>
                </c:pt>
                <c:pt idx="6">
                  <c:v>7.5</c:v>
                </c:pt>
                <c:pt idx="7">
                  <c:v>7.57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Sweden</c:v>
                </c:pt>
              </c:strCache>
            </c:strRef>
          </c:tx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1975.0</c:v>
                </c:pt>
                <c:pt idx="1">
                  <c:v>1980.0</c:v>
                </c:pt>
                <c:pt idx="2">
                  <c:v>1985.0</c:v>
                </c:pt>
                <c:pt idx="3">
                  <c:v>1990.0</c:v>
                </c:pt>
                <c:pt idx="4">
                  <c:v>1995.0</c:v>
                </c:pt>
                <c:pt idx="5">
                  <c:v>2000.0</c:v>
                </c:pt>
                <c:pt idx="6">
                  <c:v>2005.0</c:v>
                </c:pt>
                <c:pt idx="7">
                  <c:v>2010.0</c:v>
                </c:pt>
              </c:numCache>
            </c:numRef>
          </c:cat>
          <c:val>
            <c:numRef>
              <c:f>Sheet1!$E$2:$E$9</c:f>
              <c:numCache>
                <c:formatCode>General</c:formatCode>
                <c:ptCount val="8"/>
                <c:pt idx="0">
                  <c:v>5.3</c:v>
                </c:pt>
                <c:pt idx="1">
                  <c:v>5.6</c:v>
                </c:pt>
                <c:pt idx="2">
                  <c:v>6.3</c:v>
                </c:pt>
                <c:pt idx="3">
                  <c:v>6.6</c:v>
                </c:pt>
                <c:pt idx="4">
                  <c:v>7.1</c:v>
                </c:pt>
                <c:pt idx="5">
                  <c:v>7.4</c:v>
                </c:pt>
                <c:pt idx="6">
                  <c:v>7.4</c:v>
                </c:pt>
                <c:pt idx="7">
                  <c:v>7.53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Iceland</c:v>
                </c:pt>
              </c:strCache>
            </c:strRef>
          </c:tx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1975.0</c:v>
                </c:pt>
                <c:pt idx="1">
                  <c:v>1980.0</c:v>
                </c:pt>
                <c:pt idx="2">
                  <c:v>1985.0</c:v>
                </c:pt>
                <c:pt idx="3">
                  <c:v>1990.0</c:v>
                </c:pt>
                <c:pt idx="4">
                  <c:v>1995.0</c:v>
                </c:pt>
                <c:pt idx="5">
                  <c:v>2000.0</c:v>
                </c:pt>
                <c:pt idx="6">
                  <c:v>2005.0</c:v>
                </c:pt>
                <c:pt idx="7">
                  <c:v>2010.0</c:v>
                </c:pt>
              </c:numCache>
            </c:numRef>
          </c:cat>
          <c:val>
            <c:numRef>
              <c:f>Sheet1!$F$2:$F$9</c:f>
              <c:numCache>
                <c:formatCode>General</c:formatCode>
                <c:ptCount val="8"/>
                <c:pt idx="0">
                  <c:v>4.8</c:v>
                </c:pt>
                <c:pt idx="1">
                  <c:v>5.1</c:v>
                </c:pt>
                <c:pt idx="2">
                  <c:v>5.4</c:v>
                </c:pt>
                <c:pt idx="3">
                  <c:v>6.6</c:v>
                </c:pt>
                <c:pt idx="4">
                  <c:v>7.4</c:v>
                </c:pt>
                <c:pt idx="5">
                  <c:v>7.8</c:v>
                </c:pt>
                <c:pt idx="6">
                  <c:v>7.8</c:v>
                </c:pt>
                <c:pt idx="7">
                  <c:v>7.06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4995928"/>
        <c:axId val="-2134992824"/>
      </c:lineChart>
      <c:catAx>
        <c:axId val="-2134995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4992824"/>
        <c:crosses val="autoZero"/>
        <c:auto val="1"/>
        <c:lblAlgn val="ctr"/>
        <c:lblOffset val="100"/>
        <c:noMultiLvlLbl val="0"/>
      </c:catAx>
      <c:valAx>
        <c:axId val="-2134992824"/>
        <c:scaling>
          <c:orientation val="minMax"/>
          <c:max val="8.0"/>
          <c:min val="4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4995928"/>
        <c:crosses val="autoZero"/>
        <c:crossBetween val="midCat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At- risk-of-poverty rate 2004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Ireland</c:v>
                </c:pt>
                <c:pt idx="1">
                  <c:v>United Kingdom</c:v>
                </c:pt>
                <c:pt idx="2">
                  <c:v>Denmark</c:v>
                </c:pt>
                <c:pt idx="3">
                  <c:v>Finland</c:v>
                </c:pt>
                <c:pt idx="4">
                  <c:v>Norway</c:v>
                </c:pt>
                <c:pt idx="5">
                  <c:v>Iceland</c:v>
                </c:pt>
                <c:pt idx="6">
                  <c:v>Sweden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20.0</c:v>
                </c:pt>
                <c:pt idx="1">
                  <c:v>19.0</c:v>
                </c:pt>
                <c:pt idx="2">
                  <c:v>12.0</c:v>
                </c:pt>
                <c:pt idx="3">
                  <c:v>12.0</c:v>
                </c:pt>
                <c:pt idx="4">
                  <c:v>11.0</c:v>
                </c:pt>
                <c:pt idx="5">
                  <c:v>10.0</c:v>
                </c:pt>
                <c:pt idx="6">
                  <c:v>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3460280"/>
        <c:axId val="2117726008"/>
      </c:barChart>
      <c:catAx>
        <c:axId val="2073460280"/>
        <c:scaling>
          <c:orientation val="minMax"/>
        </c:scaling>
        <c:delete val="0"/>
        <c:axPos val="l"/>
        <c:majorTickMark val="out"/>
        <c:minorTickMark val="none"/>
        <c:tickLblPos val="nextTo"/>
        <c:crossAx val="2117726008"/>
        <c:crosses val="autoZero"/>
        <c:auto val="1"/>
        <c:lblAlgn val="ctr"/>
        <c:lblOffset val="100"/>
        <c:noMultiLvlLbl val="0"/>
      </c:catAx>
      <c:valAx>
        <c:axId val="21177260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073460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Gini Coefficients 2004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Sweden</c:v>
                </c:pt>
                <c:pt idx="1">
                  <c:v>Denmark</c:v>
                </c:pt>
                <c:pt idx="2">
                  <c:v>Finland</c:v>
                </c:pt>
                <c:pt idx="3">
                  <c:v>Norway</c:v>
                </c:pt>
                <c:pt idx="4">
                  <c:v>United Kingdom</c:v>
                </c:pt>
                <c:pt idx="5">
                  <c:v>Iceland 1995</c:v>
                </c:pt>
                <c:pt idx="6">
                  <c:v>Iceland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0.23</c:v>
                </c:pt>
                <c:pt idx="1">
                  <c:v>0.24</c:v>
                </c:pt>
                <c:pt idx="2">
                  <c:v>0.25</c:v>
                </c:pt>
                <c:pt idx="3">
                  <c:v>0.25</c:v>
                </c:pt>
                <c:pt idx="4">
                  <c:v>0.34</c:v>
                </c:pt>
                <c:pt idx="5">
                  <c:v>0.25</c:v>
                </c:pt>
                <c:pt idx="6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4965784"/>
        <c:axId val="-2135571256"/>
      </c:barChart>
      <c:catAx>
        <c:axId val="-2134965784"/>
        <c:scaling>
          <c:orientation val="minMax"/>
        </c:scaling>
        <c:delete val="0"/>
        <c:axPos val="l"/>
        <c:majorTickMark val="out"/>
        <c:minorTickMark val="none"/>
        <c:tickLblPos val="nextTo"/>
        <c:crossAx val="-2135571256"/>
        <c:crosses val="autoZero"/>
        <c:auto val="1"/>
        <c:lblAlgn val="ctr"/>
        <c:lblOffset val="100"/>
        <c:noMultiLvlLbl val="0"/>
      </c:catAx>
      <c:valAx>
        <c:axId val="-21355712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1349657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Gini Coefficients 2004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Sweden</c:v>
                </c:pt>
                <c:pt idx="1">
                  <c:v>Denmark</c:v>
                </c:pt>
                <c:pt idx="2">
                  <c:v>Iceland</c:v>
                </c:pt>
                <c:pt idx="3">
                  <c:v>Iceland 1995</c:v>
                </c:pt>
                <c:pt idx="4">
                  <c:v>Finland</c:v>
                </c:pt>
                <c:pt idx="5">
                  <c:v>Norway</c:v>
                </c:pt>
                <c:pt idx="6">
                  <c:v>United Kingdom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0.23</c:v>
                </c:pt>
                <c:pt idx="1">
                  <c:v>0.24</c:v>
                </c:pt>
                <c:pt idx="2">
                  <c:v>0.25</c:v>
                </c:pt>
                <c:pt idx="3">
                  <c:v>0.25</c:v>
                </c:pt>
                <c:pt idx="4">
                  <c:v>0.26</c:v>
                </c:pt>
                <c:pt idx="5">
                  <c:v>0.28</c:v>
                </c:pt>
                <c:pt idx="6">
                  <c:v>0.34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7695528"/>
        <c:axId val="-2135324040"/>
      </c:barChart>
      <c:catAx>
        <c:axId val="2117695528"/>
        <c:scaling>
          <c:orientation val="minMax"/>
        </c:scaling>
        <c:delete val="0"/>
        <c:axPos val="l"/>
        <c:majorTickMark val="out"/>
        <c:minorTickMark val="none"/>
        <c:tickLblPos val="nextTo"/>
        <c:crossAx val="-2135324040"/>
        <c:crosses val="autoZero"/>
        <c:auto val="1"/>
        <c:lblAlgn val="ctr"/>
        <c:lblOffset val="100"/>
        <c:noMultiLvlLbl val="0"/>
      </c:catAx>
      <c:valAx>
        <c:axId val="-21353240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1176955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26.3</c:v>
                </c:pt>
                <c:pt idx="1">
                  <c:v>28.0</c:v>
                </c:pt>
                <c:pt idx="2">
                  <c:v>27.3</c:v>
                </c:pt>
                <c:pt idx="3">
                  <c:v>29.6</c:v>
                </c:pt>
                <c:pt idx="4">
                  <c:v>25.7</c:v>
                </c:pt>
                <c:pt idx="5">
                  <c:v>23.6</c:v>
                </c:pt>
                <c:pt idx="6">
                  <c:v>24.0</c:v>
                </c:pt>
                <c:pt idx="7">
                  <c:v>24.0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5429720"/>
        <c:axId val="-2135426712"/>
      </c:barChart>
      <c:catAx>
        <c:axId val="-2135429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5426712"/>
        <c:crosses val="autoZero"/>
        <c:auto val="1"/>
        <c:lblAlgn val="ctr"/>
        <c:lblOffset val="100"/>
        <c:noMultiLvlLbl val="0"/>
      </c:catAx>
      <c:valAx>
        <c:axId val="-2135426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5429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0.10282</cdr:x>
      <cdr:y>0.41553</cdr:y>
    </cdr:from>
    <cdr:to>
      <cdr:x>0.13489</cdr:x>
      <cdr:y>0.46787</cdr:y>
    </cdr:to>
    <cdr:sp macro="" textlink="">
      <cdr:nvSpPr>
        <cdr:cNvPr id="205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44530" y="1498867"/>
          <a:ext cx="231243" cy="191552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is-IS" sz="1600" b="0" i="0" u="none" strike="noStrike" baseline="0">
              <a:solidFill>
                <a:srgbClr val="000000"/>
              </a:solidFill>
              <a:latin typeface="+mn-lt"/>
            </a:rPr>
            <a:t>A2</a:t>
          </a:r>
        </a:p>
      </cdr:txBody>
    </cdr:sp>
  </cdr:relSizeAnchor>
  <cdr:relSizeAnchor xmlns:cdr="http://schemas.openxmlformats.org/drawingml/2006/chartDrawing">
    <cdr:from>
      <cdr:x>0.34261</cdr:x>
      <cdr:y>0.36296</cdr:y>
    </cdr:from>
    <cdr:to>
      <cdr:x>0.37319</cdr:x>
      <cdr:y>0.4148</cdr:y>
    </cdr:to>
    <cdr:sp macro="" textlink="">
      <cdr:nvSpPr>
        <cdr:cNvPr id="205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71738" y="1307314"/>
          <a:ext cx="218792" cy="1889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is-IS" sz="1600" b="0" i="0" u="none" strike="noStrike" baseline="0">
              <a:solidFill>
                <a:srgbClr val="000000"/>
              </a:solidFill>
              <a:latin typeface="+mn-lt"/>
            </a:rPr>
            <a:t>A1</a:t>
          </a:r>
        </a:p>
      </cdr:txBody>
    </cdr:sp>
  </cdr:relSizeAnchor>
  <cdr:relSizeAnchor xmlns:cdr="http://schemas.openxmlformats.org/drawingml/2006/chartDrawing">
    <cdr:from>
      <cdr:x>0.50173</cdr:x>
      <cdr:y>0.28945</cdr:y>
    </cdr:from>
    <cdr:to>
      <cdr:x>0.54662</cdr:x>
      <cdr:y>0.34203</cdr:y>
    </cdr:to>
    <cdr:sp macro="" textlink="">
      <cdr:nvSpPr>
        <cdr:cNvPr id="205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13724" y="1041952"/>
          <a:ext cx="321962" cy="190674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is-IS" sz="1600" b="0" i="0" u="none" strike="noStrike" baseline="0">
              <a:solidFill>
                <a:srgbClr val="000000"/>
              </a:solidFill>
              <a:latin typeface="+mn-lt"/>
            </a:rPr>
            <a:t>Aa3</a:t>
          </a:r>
        </a:p>
      </cdr:txBody>
    </cdr:sp>
  </cdr:relSizeAnchor>
  <cdr:relSizeAnchor xmlns:cdr="http://schemas.openxmlformats.org/drawingml/2006/chartDrawing">
    <cdr:from>
      <cdr:x>0.72055</cdr:x>
      <cdr:y>0.1361</cdr:y>
    </cdr:from>
    <cdr:to>
      <cdr:x>0.78568</cdr:x>
      <cdr:y>0.1877</cdr:y>
    </cdr:to>
    <cdr:sp macro="" textlink="">
      <cdr:nvSpPr>
        <cdr:cNvPr id="205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80841" y="481354"/>
          <a:ext cx="469602" cy="18891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is-IS" sz="1600" b="0" i="0" u="none" strike="noStrike" baseline="0">
              <a:solidFill>
                <a:srgbClr val="000000"/>
              </a:solidFill>
              <a:latin typeface="+mn-lt"/>
            </a:rPr>
            <a:t>Aaa</a:t>
          </a:r>
        </a:p>
      </cdr:txBody>
    </cdr:sp>
  </cdr:relSizeAnchor>
  <cdr:relSizeAnchor xmlns:cdr="http://schemas.openxmlformats.org/drawingml/2006/chartDrawing">
    <cdr:from>
      <cdr:x>0.87153</cdr:x>
      <cdr:y>0.1877</cdr:y>
    </cdr:from>
    <cdr:to>
      <cdr:x>0.92827</cdr:x>
      <cdr:y>0.24052</cdr:y>
    </cdr:to>
    <cdr:sp macro="" textlink="">
      <cdr:nvSpPr>
        <cdr:cNvPr id="2054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264127" y="670270"/>
          <a:ext cx="407343" cy="191553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is-IS" sz="1600" b="0" i="0" u="none" strike="noStrike" baseline="0">
              <a:solidFill>
                <a:srgbClr val="000000"/>
              </a:solidFill>
              <a:latin typeface="+mn-lt"/>
            </a:rPr>
            <a:t>Aa1</a:t>
          </a:r>
        </a:p>
      </cdr:txBody>
    </cdr:sp>
  </cdr:relSizeAnchor>
  <cdr:relSizeAnchor xmlns:cdr="http://schemas.openxmlformats.org/drawingml/2006/chartDrawing">
    <cdr:from>
      <cdr:x>0.88929</cdr:x>
      <cdr:y>0.36296</cdr:y>
    </cdr:from>
    <cdr:to>
      <cdr:x>0.92827</cdr:x>
      <cdr:y>0.4148</cdr:y>
    </cdr:to>
    <cdr:sp macro="" textlink="">
      <cdr:nvSpPr>
        <cdr:cNvPr id="2055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392200" y="1307314"/>
          <a:ext cx="279270" cy="188917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is-IS" sz="1600" b="0" i="0" u="none" strike="noStrike" baseline="0">
              <a:solidFill>
                <a:srgbClr val="000000"/>
              </a:solidFill>
              <a:latin typeface="+mn-lt"/>
            </a:rPr>
            <a:t>A1</a:t>
          </a:r>
        </a:p>
      </cdr:txBody>
    </cdr:sp>
  </cdr:relSizeAnchor>
  <cdr:relSizeAnchor xmlns:cdr="http://schemas.openxmlformats.org/drawingml/2006/chartDrawing">
    <cdr:from>
      <cdr:x>0.9369</cdr:x>
      <cdr:y>0.67623</cdr:y>
    </cdr:from>
    <cdr:to>
      <cdr:x>0.99339</cdr:x>
      <cdr:y>0.72784</cdr:y>
    </cdr:to>
    <cdr:sp macro="" textlink="">
      <cdr:nvSpPr>
        <cdr:cNvPr id="2056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737286" y="2450478"/>
          <a:ext cx="428689" cy="188038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is-IS" sz="1600" b="1" i="0" u="none" strike="noStrike" baseline="0">
              <a:solidFill>
                <a:srgbClr val="EB4C46"/>
              </a:solidFill>
              <a:latin typeface="+mn-lt"/>
            </a:rPr>
            <a:t>Baa3</a:t>
          </a:r>
        </a:p>
      </cdr:txBody>
    </cdr:sp>
  </cdr:relSizeAnchor>
  <cdr:relSizeAnchor xmlns:cdr="http://schemas.openxmlformats.org/drawingml/2006/chartDrawing">
    <cdr:from>
      <cdr:x>0.89941</cdr:x>
      <cdr:y>0.51168</cdr:y>
    </cdr:from>
    <cdr:to>
      <cdr:x>0.95318</cdr:x>
      <cdr:y>0.56353</cdr:y>
    </cdr:to>
    <cdr:sp macro="" textlink="">
      <cdr:nvSpPr>
        <cdr:cNvPr id="2057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63351" y="1850339"/>
          <a:ext cx="398450" cy="188038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is-IS" sz="1600" b="0" i="0" u="none" strike="noStrike" baseline="0">
              <a:solidFill>
                <a:srgbClr val="000000"/>
              </a:solidFill>
              <a:latin typeface="+mn-lt"/>
            </a:rPr>
            <a:t>Baa1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0A8D5-2888-574D-A1F7-29F5C2E3180F}" type="datetimeFigureOut">
              <a:rPr lang="en-US" smtClean="0"/>
              <a:t>10/08/14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0A1BF-4A90-B34E-9986-C151250A8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99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</a:t>
            </a:r>
            <a:r>
              <a:rPr lang="en-US" baseline="0"/>
              <a:t> Statistics Iceland. Suggested by Edward Prescott.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F9EFE-66E5-EA4C-AC26-3C7EAC8AFC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37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 Asgeir Jonsson, lecture 7 October 2013.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574C3-3C20-46AF-9204-6F4DEDA77E37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98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Source: Central</a:t>
            </a:r>
            <a:r>
              <a:rPr lang="en-US" baseline="0"/>
              <a:t> Bank, Statistics: http://statistics.cb.is/data/set/1wsf/#!display=line&amp;ds=1wsf!1yuk=6 [accessed 4 August 2013].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E43ED-42FF-9F45-A1EE-D599F5DEF45B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30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 Special Investigation Commission</a:t>
            </a:r>
            <a:r>
              <a:rPr lang="en-US" baseline="0"/>
              <a:t>, Report, 2010, Vol. 7, Ch. 21, supplementary data.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E43ED-42FF-9F45-A1EE-D599F5DEF45B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7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Eurostat website. </a:t>
            </a:r>
            <a:r>
              <a:rPr lang="en-US" smtClean="0"/>
              <a:t>Real GDP growth,</a:t>
            </a:r>
            <a:r>
              <a:rPr lang="en-US" baseline="0" smtClean="0"/>
              <a:t> 2001–2010 (% change compared with the previous year; average 2001–2010).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F9EFE-66E5-EA4C-AC26-3C7EAC8AFC1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84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Hagtíðindi 2013 (9). Lágtekjumörk og tekjudreifing 2012. Table 3. Reykjavik: Statistics</a:t>
            </a:r>
            <a:r>
              <a:rPr lang="en-US" baseline="0"/>
              <a:t> Iceland.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F9EFE-66E5-EA4C-AC26-3C7EAC8AFC1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70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b="0" dirty="0" smtClean="0"/>
              <a:t>Eurostat,</a:t>
            </a:r>
            <a:r>
              <a:rPr lang="en-US" b="0" dirty="0" smtClean="0">
                <a:effectLst/>
              </a:rPr>
              <a:t> GDP per capita in PPS.</a:t>
            </a:r>
            <a:r>
              <a:rPr lang="en-US" b="0" baseline="0" dirty="0" smtClean="0">
                <a:effectLst/>
              </a:rPr>
              <a:t> </a:t>
            </a:r>
            <a:r>
              <a:rPr lang="en-US" b="0" dirty="0" smtClean="0"/>
              <a:t>Index (EU28 = 100)</a:t>
            </a:r>
            <a:r>
              <a:rPr lang="en-US" dirty="0" smtClean="0"/>
              <a:t> http://</a:t>
            </a:r>
            <a:r>
              <a:rPr lang="en-US" dirty="0" err="1" smtClean="0"/>
              <a:t>epp.eurostat.ec.europa.eu</a:t>
            </a:r>
            <a:r>
              <a:rPr lang="en-US" dirty="0" smtClean="0"/>
              <a:t>/</a:t>
            </a:r>
            <a:r>
              <a:rPr lang="en-US" dirty="0" err="1" smtClean="0"/>
              <a:t>tgm</a:t>
            </a:r>
            <a:r>
              <a:rPr lang="en-US" dirty="0" smtClean="0"/>
              <a:t>/</a:t>
            </a:r>
            <a:r>
              <a:rPr lang="en-US" dirty="0" err="1" smtClean="0"/>
              <a:t>table.do?tab</a:t>
            </a:r>
            <a:r>
              <a:rPr lang="en-US" dirty="0" smtClean="0"/>
              <a:t>=</a:t>
            </a:r>
            <a:r>
              <a:rPr lang="en-US" dirty="0" err="1" smtClean="0"/>
              <a:t>table&amp;init</a:t>
            </a:r>
            <a:r>
              <a:rPr lang="en-US" dirty="0" smtClean="0"/>
              <a:t>=1&amp;plugin=1&amp;language=</a:t>
            </a:r>
            <a:r>
              <a:rPr lang="en-US" dirty="0" err="1" smtClean="0"/>
              <a:t>en&amp;pcode</a:t>
            </a:r>
            <a:r>
              <a:rPr lang="en-US" dirty="0" smtClean="0"/>
              <a:t>=tec00114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0A1BF-4A90-B34E-9986-C151250A8CA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62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</a:t>
            </a:r>
            <a:r>
              <a:rPr lang="en-US" baseline="0"/>
              <a:t> Icelandic Statistics. (Figures no longer available in this form, author’s calculations.)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574C3-3C20-46AF-9204-6F4DEDA77E37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83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 OECD,</a:t>
            </a:r>
            <a:r>
              <a:rPr lang="en-US" baseline="0"/>
              <a:t> Pension Markets in Focus, 2006.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574C3-3C20-46AF-9204-6F4DEDA77E37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14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Source. Statistics</a:t>
            </a:r>
            <a:r>
              <a:rPr lang="en-US" baseline="0"/>
              <a:t> Iceland. National accounts and public finance. Public finance. Central government main aggregates 1980–12013. Expenditure % of GDP. www.statice.is, accessed 3 May 2014.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F9EFE-66E5-EA4C-AC26-3C7EAC8AFC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48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Source: </a:t>
            </a:r>
            <a:r>
              <a:rPr lang="en-US" i="1"/>
              <a:t>Economic Freedom of the World: 2012</a:t>
            </a:r>
            <a:r>
              <a:rPr lang="en-US" i="1" baseline="0"/>
              <a:t> Annual Report. </a:t>
            </a:r>
            <a:r>
              <a:rPr lang="en-US" baseline="0"/>
              <a:t>freewtheworld.com, accessed 3 May 2014.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F9EFE-66E5-EA4C-AC26-3C7EAC8AFC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29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574C3-3C20-46AF-9204-6F4DEDA77E37}" type="slidenum">
              <a:rPr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</a:t>
            </a:r>
            <a:r>
              <a:rPr lang="en-US" baseline="0"/>
              <a:t> Hagtíðindi 2007 (1). Lágtekjumörk og tekjudreifing 2003–2004. Table 13. Hagstofa Íslands (Statistics Iceland).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574C3-3C20-46AF-9204-6F4DEDA77E37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61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</a:t>
            </a:r>
            <a:r>
              <a:rPr lang="en-US" baseline="0" dirty="0"/>
              <a:t> </a:t>
            </a:r>
            <a:r>
              <a:rPr lang="en-US" baseline="0" dirty="0" err="1"/>
              <a:t>Hagtíðindi</a:t>
            </a:r>
            <a:r>
              <a:rPr lang="en-US" baseline="0" dirty="0"/>
              <a:t> 2007 (1). </a:t>
            </a:r>
            <a:r>
              <a:rPr lang="en-US" baseline="0" dirty="0" err="1"/>
              <a:t>Lágtekjumörk</a:t>
            </a:r>
            <a:r>
              <a:rPr lang="en-US" baseline="0" dirty="0"/>
              <a:t> </a:t>
            </a:r>
            <a:r>
              <a:rPr lang="en-US" baseline="0" dirty="0" err="1"/>
              <a:t>og</a:t>
            </a:r>
            <a:r>
              <a:rPr lang="en-US" baseline="0" dirty="0"/>
              <a:t> </a:t>
            </a:r>
            <a:r>
              <a:rPr lang="en-US" baseline="0" dirty="0" err="1"/>
              <a:t>tekjudreifing</a:t>
            </a:r>
            <a:r>
              <a:rPr lang="en-US" baseline="0" dirty="0"/>
              <a:t> 2003–2004. Table 13. </a:t>
            </a:r>
            <a:r>
              <a:rPr lang="en-US" baseline="0" dirty="0" err="1"/>
              <a:t>Hagstofa</a:t>
            </a:r>
            <a:r>
              <a:rPr lang="en-US" baseline="0" dirty="0"/>
              <a:t> </a:t>
            </a:r>
            <a:r>
              <a:rPr lang="en-US" baseline="0" dirty="0" err="1"/>
              <a:t>Íslands</a:t>
            </a:r>
            <a:r>
              <a:rPr lang="en-US" baseline="0" dirty="0"/>
              <a:t> (Statistics Iceland). </a:t>
            </a:r>
            <a:r>
              <a:rPr lang="en-US" baseline="0" dirty="0" smtClean="0"/>
              <a:t>Estimate </a:t>
            </a:r>
            <a:r>
              <a:rPr lang="en-US" baseline="0" dirty="0"/>
              <a:t>of </a:t>
            </a:r>
            <a:r>
              <a:rPr lang="en-US" baseline="0" dirty="0" err="1"/>
              <a:t>Gini</a:t>
            </a:r>
            <a:r>
              <a:rPr lang="en-US" baseline="0" dirty="0"/>
              <a:t> Coefficient 1995: Stefan </a:t>
            </a:r>
            <a:r>
              <a:rPr lang="en-US" baseline="0" dirty="0" err="1"/>
              <a:t>Olafsson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574C3-3C20-46AF-9204-6F4DEDA77E37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91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i="1" dirty="0" err="1"/>
              <a:t>Hagtíðindi</a:t>
            </a:r>
            <a:r>
              <a:rPr lang="en-US" dirty="0"/>
              <a:t>, 2013</a:t>
            </a:r>
            <a:r>
              <a:rPr lang="en-US" baseline="0" dirty="0"/>
              <a:t> (9). </a:t>
            </a:r>
            <a:r>
              <a:rPr lang="en-US" baseline="0" dirty="0" err="1"/>
              <a:t>Lágtekjumörk</a:t>
            </a:r>
            <a:r>
              <a:rPr lang="en-US" baseline="0" dirty="0"/>
              <a:t> </a:t>
            </a:r>
            <a:r>
              <a:rPr lang="en-US" baseline="0" dirty="0" err="1"/>
              <a:t>og</a:t>
            </a:r>
            <a:r>
              <a:rPr lang="en-US" baseline="0" dirty="0"/>
              <a:t> </a:t>
            </a:r>
            <a:r>
              <a:rPr lang="en-US" baseline="0" dirty="0" err="1"/>
              <a:t>tekjudreifing</a:t>
            </a:r>
            <a:r>
              <a:rPr lang="en-US" baseline="0" dirty="0"/>
              <a:t> 2012. Reykjavik: Iceland Statistics. </a:t>
            </a:r>
            <a:r>
              <a:rPr lang="en-US" dirty="0"/>
              <a:t>Eurostat refers to the survey year, or the year the survey was implemented. The income reference period is the previous year. For example, the </a:t>
            </a:r>
            <a:r>
              <a:rPr lang="en-US" dirty="0" err="1"/>
              <a:t>Gini</a:t>
            </a:r>
            <a:r>
              <a:rPr lang="en-US" dirty="0"/>
              <a:t> coefficient for 2011 (year of income) would be</a:t>
            </a:r>
            <a:r>
              <a:rPr lang="en-US" baseline="0" dirty="0"/>
              <a:t> given by Eurostat for the year 2012 (year of calculation). </a:t>
            </a:r>
            <a:r>
              <a:rPr lang="en-US" baseline="0" dirty="0" smtClean="0"/>
              <a:t>See also: http://</a:t>
            </a:r>
            <a:r>
              <a:rPr lang="en-US" baseline="0" dirty="0" err="1" smtClean="0"/>
              <a:t>epp.eurostat.ec.europa.eu</a:t>
            </a:r>
            <a:r>
              <a:rPr lang="en-US" baseline="0" dirty="0" smtClean="0"/>
              <a:t>/</a:t>
            </a:r>
            <a:r>
              <a:rPr lang="en-US" baseline="0" dirty="0" err="1" smtClean="0"/>
              <a:t>tgm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table.do?tab</a:t>
            </a:r>
            <a:r>
              <a:rPr lang="en-US" baseline="0" dirty="0" smtClean="0"/>
              <a:t>=</a:t>
            </a:r>
            <a:r>
              <a:rPr lang="en-US" baseline="0" dirty="0" err="1" smtClean="0"/>
              <a:t>table&amp;language</a:t>
            </a:r>
            <a:r>
              <a:rPr lang="en-US" baseline="0" dirty="0" smtClean="0"/>
              <a:t>=</a:t>
            </a:r>
            <a:r>
              <a:rPr lang="en-US" baseline="0" dirty="0" err="1" smtClean="0"/>
              <a:t>en&amp;pcode</a:t>
            </a:r>
            <a:r>
              <a:rPr lang="en-US" baseline="0" dirty="0" smtClean="0"/>
              <a:t>=tessi190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574C3-3C20-46AF-9204-6F4DEDA77E37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6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s-I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s-I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BF10-A334-D74F-9961-5C16E3D21B7B}" type="datetimeFigureOut">
              <a:rPr lang="en-US" smtClean="0"/>
              <a:t>10/08/14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B620-7303-6A41-8B53-DFFB6C727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94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BF10-A334-D74F-9961-5C16E3D21B7B}" type="datetimeFigureOut">
              <a:rPr lang="en-US" smtClean="0"/>
              <a:t>10/08/14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B620-7303-6A41-8B53-DFFB6C727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73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s-I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BF10-A334-D74F-9961-5C16E3D21B7B}" type="datetimeFigureOut">
              <a:rPr lang="en-US" smtClean="0"/>
              <a:t>10/08/14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B620-7303-6A41-8B53-DFFB6C727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8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BF10-A334-D74F-9961-5C16E3D21B7B}" type="datetimeFigureOut">
              <a:rPr lang="en-US" smtClean="0"/>
              <a:t>10/08/14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B620-7303-6A41-8B53-DFFB6C727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s-I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BF10-A334-D74F-9961-5C16E3D21B7B}" type="datetimeFigureOut">
              <a:rPr lang="en-US" smtClean="0"/>
              <a:t>10/08/14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B620-7303-6A41-8B53-DFFB6C727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4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BF10-A334-D74F-9961-5C16E3D21B7B}" type="datetimeFigureOut">
              <a:rPr lang="en-US" smtClean="0"/>
              <a:t>10/08/14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B620-7303-6A41-8B53-DFFB6C727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1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BF10-A334-D74F-9961-5C16E3D21B7B}" type="datetimeFigureOut">
              <a:rPr lang="en-US" smtClean="0"/>
              <a:t>10/08/14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B620-7303-6A41-8B53-DFFB6C727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80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BF10-A334-D74F-9961-5C16E3D21B7B}" type="datetimeFigureOut">
              <a:rPr lang="en-US" smtClean="0"/>
              <a:t>10/08/14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B620-7303-6A41-8B53-DFFB6C727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10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BF10-A334-D74F-9961-5C16E3D21B7B}" type="datetimeFigureOut">
              <a:rPr lang="en-US" smtClean="0"/>
              <a:t>10/08/14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B620-7303-6A41-8B53-DFFB6C727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35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s-I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BF10-A334-D74F-9961-5C16E3D21B7B}" type="datetimeFigureOut">
              <a:rPr lang="en-US" smtClean="0"/>
              <a:t>10/08/14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B620-7303-6A41-8B53-DFFB6C727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95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s-I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BF10-A334-D74F-9961-5C16E3D21B7B}" type="datetimeFigureOut">
              <a:rPr lang="en-US" smtClean="0"/>
              <a:t>10/08/14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B620-7303-6A41-8B53-DFFB6C727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80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6BF10-A334-D74F-9961-5C16E3D21B7B}" type="datetimeFigureOut">
              <a:rPr lang="en-US" smtClean="0"/>
              <a:t>10/08/14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DB620-7303-6A41-8B53-DFFB6C727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7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06889"/>
            <a:ext cx="7772400" cy="2060222"/>
          </a:xfrm>
        </p:spPr>
        <p:txBody>
          <a:bodyPr>
            <a:normAutofit/>
          </a:bodyPr>
          <a:lstStyle/>
          <a:p>
            <a:r>
              <a:rPr lang="is-IS" altLang="ja-JP" sz="4000" dirty="0" smtClean="0">
                <a:ea typeface="ヒラギノ角ゴ Pro W3" charset="-128"/>
                <a:cs typeface="ヒラギノ角ゴ Pro W3" charset="-128"/>
              </a:rPr>
              <a:t>The Icelandic Welfare State:</a:t>
            </a:r>
            <a:r>
              <a:rPr lang="is-IS" altLang="ja-JP" sz="4000" dirty="0">
                <a:ea typeface="ヒラギノ角ゴ Pro W3" charset="-128"/>
                <a:cs typeface="ヒラギノ角ゴ Pro W3" charset="-128"/>
              </a:rPr>
              <a:t/>
            </a:r>
            <a:br>
              <a:rPr lang="is-IS" altLang="ja-JP" sz="4000" dirty="0">
                <a:ea typeface="ヒラギノ角ゴ Pro W3" charset="-128"/>
                <a:cs typeface="ヒラギノ角ゴ Pro W3" charset="-128"/>
              </a:rPr>
            </a:br>
            <a:r>
              <a:rPr lang="is-IS" altLang="ja-JP" sz="3100" dirty="0" smtClean="0">
                <a:ea typeface="ヒラギノ角ゴ Pro W3" charset="-128"/>
                <a:cs typeface="ヒラギノ角ゴ Pro W3" charset="-128"/>
              </a:rPr>
              <a:t>Nordic or Anglo-Saxon?</a:t>
            </a:r>
            <a:r>
              <a:rPr lang="is-IS" altLang="ja-JP" dirty="0">
                <a:ea typeface="ヒラギノ角ゴ Pro W3" charset="-128"/>
                <a:cs typeface="ヒラギノ角ゴ Pro W3" charset="-128"/>
              </a:rPr>
              <a:t/>
            </a:r>
            <a:br>
              <a:rPr lang="is-IS" altLang="ja-JP" dirty="0">
                <a:ea typeface="ヒラギノ角ゴ Pro W3" charset="-128"/>
                <a:cs typeface="ヒラギノ角ゴ Pro W3" charset="-128"/>
              </a:rPr>
            </a:br>
            <a:endParaRPr lang="is-I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99000"/>
            <a:ext cx="6400800" cy="1382889"/>
          </a:xfrm>
        </p:spPr>
        <p:txBody>
          <a:bodyPr>
            <a:normAutofit/>
          </a:bodyPr>
          <a:lstStyle/>
          <a:p>
            <a:r>
              <a:rPr lang="is-IS" sz="2400" dirty="0" smtClean="0"/>
              <a:t>Professor Hannes H. Gissurarson</a:t>
            </a:r>
            <a:endParaRPr lang="is-IS" sz="2400" dirty="0"/>
          </a:p>
          <a:p>
            <a:r>
              <a:rPr lang="is-IS" sz="2400" dirty="0" smtClean="0"/>
              <a:t>NOPSA-36, Gothenburg </a:t>
            </a:r>
          </a:p>
          <a:p>
            <a:r>
              <a:rPr lang="is-IS" sz="2400" dirty="0" smtClean="0"/>
              <a:t>14 August 2014, 13–15</a:t>
            </a:r>
            <a:endParaRPr lang="is-IS" sz="2400" dirty="0"/>
          </a:p>
        </p:txBody>
      </p:sp>
      <p:pic>
        <p:nvPicPr>
          <p:cNvPr id="3" name="Picture 2" descr="HI_Logo_positiv_ENG_hori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04" y="805091"/>
            <a:ext cx="6962687" cy="210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77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Eurostat Income Distribution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26895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6712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El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Gini Coefficients after 2004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45611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4632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El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 Credit Ratings Created Bubble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6715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8756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Bubble: 2004 Crucial Year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13473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78389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2004–8: </a:t>
            </a:r>
            <a:r>
              <a:rPr lang="en-US" dirty="0" err="1" smtClean="0"/>
              <a:t>Baugur</a:t>
            </a:r>
            <a:r>
              <a:rPr lang="en-US" dirty="0" smtClean="0"/>
              <a:t> </a:t>
            </a:r>
            <a:r>
              <a:rPr lang="en-US" dirty="0"/>
              <a:t>Bubble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7480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1044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101: </a:t>
            </a:r>
            <a:r>
              <a:rPr lang="en-US" dirty="0" err="1" smtClean="0"/>
              <a:t>Baugur</a:t>
            </a:r>
            <a:r>
              <a:rPr lang="en-US" dirty="0" smtClean="0"/>
              <a:t> Group </a:t>
            </a:r>
            <a:r>
              <a:rPr lang="en-US" smtClean="0"/>
              <a:t>Private Jet</a:t>
            </a:r>
            <a:endParaRPr lang="en-US" dirty="0"/>
          </a:p>
        </p:txBody>
      </p:sp>
      <p:pic>
        <p:nvPicPr>
          <p:cNvPr id="5" name="Content Placeholder 4" descr="EinkaþotaJónsÁsgeir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50" r="-105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141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101: </a:t>
            </a:r>
            <a:r>
              <a:rPr lang="en-US" dirty="0" err="1" smtClean="0"/>
              <a:t>Baugur</a:t>
            </a:r>
            <a:r>
              <a:rPr lang="en-US" dirty="0" smtClean="0"/>
              <a:t> Group Private Yacht</a:t>
            </a:r>
            <a:endParaRPr lang="en-US" dirty="0"/>
          </a:p>
        </p:txBody>
      </p:sp>
      <p:pic>
        <p:nvPicPr>
          <p:cNvPr id="4" name="Content Placeholder 3" descr="Snekkja101Rví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50" r="-105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1271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Seven EU countries </a:t>
            </a:r>
            <a:r>
              <a:rPr lang="en-US" dirty="0"/>
              <a:t>h</a:t>
            </a:r>
            <a:r>
              <a:rPr lang="en-US" dirty="0" smtClean="0"/>
              <a:t>it </a:t>
            </a:r>
            <a:r>
              <a:rPr lang="en-US" dirty="0"/>
              <a:t>h</a:t>
            </a:r>
            <a:r>
              <a:rPr lang="en-US" dirty="0" smtClean="0"/>
              <a:t>arder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7878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0511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El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Income Groups Suffered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74577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6303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Living standards relative to EU average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42160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0615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Lower Rate, More Revenue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18386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8323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2782888" y="2873375"/>
            <a:ext cx="3581400" cy="911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7708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Stabilisation: Inflation fell</a:t>
            </a: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56374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4765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Sustainable Strong Pension Funds</a:t>
            </a: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0884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8353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El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Public Expenditure in Iceland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99409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6405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Economic Freedom in the North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3216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4507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2003 Debate </a:t>
            </a:r>
            <a:r>
              <a:rPr lang="en-US" dirty="0"/>
              <a:t>on “Hidden Poverty”</a:t>
            </a:r>
          </a:p>
        </p:txBody>
      </p:sp>
      <p:pic>
        <p:nvPicPr>
          <p:cNvPr id="4" name="Content Placeholder 3" descr="22.04.03.jpg"/>
          <p:cNvPicPr>
            <a:picLocks noGrp="1" noChangeAspect="1"/>
          </p:cNvPicPr>
          <p:nvPr>
            <p:ph idx="1"/>
          </p:nvPr>
        </p:nvPicPr>
        <p:blipFill>
          <a:blip r:embed="rId3"/>
          <a:srcRect l="-43011" r="-430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876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Eurostat </a:t>
            </a:r>
            <a:r>
              <a:rPr lang="en-US" dirty="0"/>
              <a:t>on </a:t>
            </a:r>
            <a:r>
              <a:rPr lang="en-US" dirty="0" smtClean="0"/>
              <a:t>2003–4 Poverty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6833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5426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El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Olafsson’s</a:t>
            </a:r>
            <a:r>
              <a:rPr lang="en-US" dirty="0"/>
              <a:t> </a:t>
            </a:r>
            <a:r>
              <a:rPr lang="en-US" dirty="0" smtClean="0"/>
              <a:t>Income Distribution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167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9390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El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589</Words>
  <Application>Microsoft Macintosh PowerPoint</Application>
  <PresentationFormat>On-screen Show (4:3)</PresentationFormat>
  <Paragraphs>67</Paragraphs>
  <Slides>20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The Icelandic Welfare State: Nordic or Anglo-Saxon? </vt:lpstr>
      <vt:lpstr>Lower Rate, More Revenue</vt:lpstr>
      <vt:lpstr>Stabilisation: Inflation fell</vt:lpstr>
      <vt:lpstr>Sustainable Strong Pension Funds</vt:lpstr>
      <vt:lpstr>Public Expenditure in Iceland</vt:lpstr>
      <vt:lpstr>Economic Freedom in the North</vt:lpstr>
      <vt:lpstr>2003 Debate on “Hidden Poverty”</vt:lpstr>
      <vt:lpstr>Eurostat on 2003–4 Poverty</vt:lpstr>
      <vt:lpstr>Olafsson’s Income Distribution</vt:lpstr>
      <vt:lpstr>Eurostat Income Distribution</vt:lpstr>
      <vt:lpstr>Gini Coefficients after 2004</vt:lpstr>
      <vt:lpstr>Top Credit Ratings Created Bubble</vt:lpstr>
      <vt:lpstr>Bubble: 2004 Crucial Year</vt:lpstr>
      <vt:lpstr>2004–8: Baugur Bubble</vt:lpstr>
      <vt:lpstr>101: Baugur Group Private Jet</vt:lpstr>
      <vt:lpstr>101: Baugur Group Private Yacht</vt:lpstr>
      <vt:lpstr>Seven EU countries hit harder</vt:lpstr>
      <vt:lpstr>All Income Groups Suffered</vt:lpstr>
      <vt:lpstr>Living standards relative to EU average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Icelandic Welfare State: Nordic or Anglo-Saxon? </dc:title>
  <dc:creator>HHG</dc:creator>
  <cp:lastModifiedBy>HHG</cp:lastModifiedBy>
  <cp:revision>14</cp:revision>
  <dcterms:created xsi:type="dcterms:W3CDTF">2014-08-10T16:11:27Z</dcterms:created>
  <dcterms:modified xsi:type="dcterms:W3CDTF">2014-08-10T23:29:43Z</dcterms:modified>
</cp:coreProperties>
</file>