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mid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62" r:id="rId4"/>
    <p:sldId id="260" r:id="rId5"/>
    <p:sldId id="276" r:id="rId6"/>
    <p:sldId id="265" r:id="rId7"/>
    <p:sldId id="266" r:id="rId8"/>
    <p:sldId id="261" r:id="rId9"/>
    <p:sldId id="268" r:id="rId10"/>
    <p:sldId id="269" r:id="rId11"/>
    <p:sldId id="270" r:id="rId12"/>
    <p:sldId id="271" r:id="rId13"/>
    <p:sldId id="275" r:id="rId14"/>
    <p:sldId id="274" r:id="rId15"/>
    <p:sldId id="273" r:id="rId16"/>
    <p:sldId id="277" r:id="rId17"/>
    <p:sldId id="267" r:id="rId18"/>
    <p:sldId id="264" r:id="rId19"/>
    <p:sldId id="263" r:id="rId20"/>
    <p:sldId id="258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104" y="-4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s-I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F70CE-2CF6-1B44-94C3-E5FA314163AF}" type="datetimeFigureOut">
              <a:t>10.8.14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39B8-5059-FE49-A56C-2F4B5EFE6AC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1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F70CE-2CF6-1B44-94C3-E5FA314163AF}" type="datetimeFigureOut">
              <a:t>10.8.14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39B8-5059-FE49-A56C-2F4B5EFE6AC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48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F70CE-2CF6-1B44-94C3-E5FA314163AF}" type="datetimeFigureOut">
              <a:t>10.8.14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39B8-5059-FE49-A56C-2F4B5EFE6AC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06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F70CE-2CF6-1B44-94C3-E5FA314163AF}" type="datetimeFigureOut">
              <a:t>10.8.14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39B8-5059-FE49-A56C-2F4B5EFE6AC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2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F70CE-2CF6-1B44-94C3-E5FA314163AF}" type="datetimeFigureOut">
              <a:t>10.8.14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39B8-5059-FE49-A56C-2F4B5EFE6AC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81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F70CE-2CF6-1B44-94C3-E5FA314163AF}" type="datetimeFigureOut">
              <a:t>10.8.14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39B8-5059-FE49-A56C-2F4B5EFE6AC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43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F70CE-2CF6-1B44-94C3-E5FA314163AF}" type="datetimeFigureOut">
              <a:t>10.8.14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39B8-5059-FE49-A56C-2F4B5EFE6AC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2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F70CE-2CF6-1B44-94C3-E5FA314163AF}" type="datetimeFigureOut">
              <a:t>10.8.14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39B8-5059-FE49-A56C-2F4B5EFE6AC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533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F70CE-2CF6-1B44-94C3-E5FA314163AF}" type="datetimeFigureOut">
              <a:t>10.8.14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39B8-5059-FE49-A56C-2F4B5EFE6AC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66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F70CE-2CF6-1B44-94C3-E5FA314163AF}" type="datetimeFigureOut">
              <a:t>10.8.14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39B8-5059-FE49-A56C-2F4B5EFE6AC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76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F70CE-2CF6-1B44-94C3-E5FA314163AF}" type="datetimeFigureOut">
              <a:t>10.8.14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39B8-5059-FE49-A56C-2F4B5EFE6AC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19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F70CE-2CF6-1B44-94C3-E5FA314163AF}" type="datetimeFigureOut">
              <a:t>10.8.14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339B8-5059-FE49-A56C-2F4B5EFE6AC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62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1.mid"/><Relationship Id="rId2" Type="http://schemas.openxmlformats.org/officeDocument/2006/relationships/audio" Target="../media/media1.mid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906889"/>
            <a:ext cx="7772400" cy="2060222"/>
          </a:xfrm>
        </p:spPr>
        <p:txBody>
          <a:bodyPr>
            <a:normAutofit fontScale="90000"/>
          </a:bodyPr>
          <a:lstStyle/>
          <a:p>
            <a:r>
              <a:rPr lang="is-IS" altLang="ja-JP" sz="4000" dirty="0">
                <a:ea typeface="ヒラギノ角ゴ Pro W3" charset="-128"/>
                <a:cs typeface="ヒラギノ角ゴ Pro W3" charset="-128"/>
              </a:rPr>
              <a:t>A SURPRISE ENCOUNTER</a:t>
            </a:r>
            <a:br>
              <a:rPr lang="is-IS" altLang="ja-JP" sz="4000" dirty="0">
                <a:ea typeface="ヒラギノ角ゴ Pro W3" charset="-128"/>
                <a:cs typeface="ヒラギノ角ゴ Pro W3" charset="-128"/>
              </a:rPr>
            </a:br>
            <a:r>
              <a:rPr lang="is-IS" altLang="ja-JP" sz="3100" dirty="0" smtClean="0">
                <a:ea typeface="ヒラギノ角ゴ Pro W3" charset="-128"/>
                <a:cs typeface="ヒラギノ角ゴ Pro W3" charset="-128"/>
              </a:rPr>
              <a:t>The Jewess who became an Icelander</a:t>
            </a:r>
            <a:br>
              <a:rPr lang="is-IS" altLang="ja-JP" sz="3100" dirty="0" smtClean="0">
                <a:ea typeface="ヒラギノ角ゴ Pro W3" charset="-128"/>
                <a:cs typeface="ヒラギノ角ゴ Pro W3" charset="-128"/>
              </a:rPr>
            </a:br>
            <a:r>
              <a:rPr lang="is-IS" altLang="ja-JP" sz="3100" dirty="0">
                <a:ea typeface="ヒラギノ角ゴ Pro W3" charset="-128"/>
                <a:cs typeface="ヒラギノ角ゴ Pro W3" charset="-128"/>
              </a:rPr>
              <a:t>and the Nazi who became a communist</a:t>
            </a:r>
            <a:r>
              <a:rPr lang="is-IS" altLang="ja-JP" dirty="0">
                <a:ea typeface="ヒラギノ角ゴ Pro W3" charset="-128"/>
                <a:cs typeface="ヒラギノ角ゴ Pro W3" charset="-128"/>
              </a:rPr>
              <a:t/>
            </a:r>
            <a:br>
              <a:rPr lang="is-IS" altLang="ja-JP" dirty="0">
                <a:ea typeface="ヒラギノ角ゴ Pro W3" charset="-128"/>
                <a:cs typeface="ヒラギノ角ゴ Pro W3" charset="-128"/>
              </a:rPr>
            </a:br>
            <a:endParaRPr lang="is-I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699000"/>
            <a:ext cx="6400800" cy="1382889"/>
          </a:xfrm>
        </p:spPr>
        <p:txBody>
          <a:bodyPr>
            <a:normAutofit/>
          </a:bodyPr>
          <a:lstStyle/>
          <a:p>
            <a:r>
              <a:rPr lang="is-IS" sz="2400" dirty="0" smtClean="0"/>
              <a:t>Professor Hannes H. Gissurarson</a:t>
            </a:r>
            <a:endParaRPr lang="is-IS" sz="2400" dirty="0"/>
          </a:p>
          <a:p>
            <a:r>
              <a:rPr lang="is-IS" sz="2400" dirty="0" smtClean="0"/>
              <a:t>28th Conference of Nordic Historians</a:t>
            </a:r>
          </a:p>
          <a:p>
            <a:r>
              <a:rPr lang="is-IS" sz="2400" dirty="0" smtClean="0"/>
              <a:t>Joensuu, Finland, 16 August 2014</a:t>
            </a:r>
            <a:endParaRPr lang="is-IS" sz="2400" dirty="0"/>
          </a:p>
        </p:txBody>
      </p:sp>
      <p:pic>
        <p:nvPicPr>
          <p:cNvPr id="3" name="Picture 2" descr="HI_Logo_positiv_ENG_hori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04" y="805091"/>
            <a:ext cx="6962687" cy="210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39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Thoroddsens</a:t>
            </a:r>
          </a:p>
        </p:txBody>
      </p:sp>
      <p:pic>
        <p:nvPicPr>
          <p:cNvPr id="4" name="Content Placeholder 3" descr="Thoroddsen-fjölskyldan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7" b="17816"/>
          <a:stretch/>
        </p:blipFill>
        <p:spPr/>
      </p:pic>
    </p:spTree>
    <p:extLst>
      <p:ext uri="{BB962C8B-B14F-4D97-AF65-F5344CB8AC3E}">
        <p14:creationId xmlns:p14="http://schemas.microsoft.com/office/powerpoint/2010/main" val="3482134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Party member no. 3.401.317</a:t>
            </a:r>
            <a:r>
              <a:rPr lang="is-IS">
                <a:effectLst/>
              </a:rPr>
              <a:t> 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Became member in March 1934</a:t>
            </a:r>
          </a:p>
          <a:p>
            <a:r>
              <a:rPr lang="en-US"/>
              <a:t>Let his private students (sympathetic to Nazism) read Hitler’s speeches</a:t>
            </a:r>
          </a:p>
          <a:p>
            <a:r>
              <a:rPr lang="en-US"/>
              <a:t>Rude to Jews in Reykjavik, according to source</a:t>
            </a:r>
          </a:p>
          <a:p>
            <a:r>
              <a:rPr lang="en-US"/>
              <a:t>1935 complained to Berlin Nazi Party about German consul Dr. Timmermann being lax</a:t>
            </a:r>
          </a:p>
          <a:p>
            <a:r>
              <a:rPr lang="en-US"/>
              <a:t>1936 expelled from Nazi Party</a:t>
            </a:r>
          </a:p>
          <a:p>
            <a:r>
              <a:rPr lang="en-US"/>
              <a:t>1938 reinstated, after long investigation</a:t>
            </a:r>
          </a:p>
        </p:txBody>
      </p:sp>
      <p:pic>
        <p:nvPicPr>
          <p:cNvPr id="4" name="horst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523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89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Grant from Ahnenerbe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Himmler’s Ahnenerbe interested in Iceland</a:t>
            </a:r>
          </a:p>
          <a:p>
            <a:r>
              <a:rPr lang="en-US"/>
              <a:t>Prepared expedition</a:t>
            </a:r>
          </a:p>
          <a:p>
            <a:r>
              <a:rPr lang="en-US"/>
              <a:t>1939 Kress got grant to write grammar, 100 Reichsmarks a month </a:t>
            </a:r>
          </a:p>
        </p:txBody>
      </p:sp>
      <p:pic>
        <p:nvPicPr>
          <p:cNvPr id="6" name="Content Placeholder 5" descr="himmlerhitler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4"/>
          <a:stretch/>
        </p:blipFill>
        <p:spPr/>
      </p:pic>
      <p:pic>
        <p:nvPicPr>
          <p:cNvPr id="7" name="Picture 6" descr="Undirskrif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53" y="4547811"/>
            <a:ext cx="3553708" cy="147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30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Kress in the War Years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51905" y="1600200"/>
            <a:ext cx="4634895" cy="4525963"/>
          </a:xfrm>
        </p:spPr>
        <p:txBody>
          <a:bodyPr>
            <a:normAutofit lnSpcReduction="10000"/>
          </a:bodyPr>
          <a:lstStyle/>
          <a:p>
            <a:r>
              <a:rPr lang="en-US"/>
              <a:t>1940 arrested after British Occupation of Iceland</a:t>
            </a:r>
          </a:p>
          <a:p>
            <a:r>
              <a:rPr lang="en-US"/>
              <a:t>1940–44 held on Isle of Man</a:t>
            </a:r>
          </a:p>
          <a:p>
            <a:r>
              <a:rPr lang="en-US"/>
              <a:t>1942 Corresponded with Wolfram Sievers, Ahnenerbe director</a:t>
            </a:r>
          </a:p>
          <a:p>
            <a:r>
              <a:rPr lang="en-US"/>
              <a:t>1944 chose to leave in prisoners’ exchange</a:t>
            </a:r>
          </a:p>
          <a:p>
            <a:r>
              <a:rPr lang="en-US"/>
              <a:t>Schoolteacher in Mecklenburg</a:t>
            </a:r>
          </a:p>
          <a:p>
            <a:endParaRPr lang="en-US"/>
          </a:p>
        </p:txBody>
      </p:sp>
      <p:pic>
        <p:nvPicPr>
          <p:cNvPr id="5" name="Content Placeholder 6" descr="WolframSievers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4" b="5914"/>
          <a:stretch>
            <a:fillRect/>
          </a:stretch>
        </p:blipFill>
        <p:spPr>
          <a:xfrm>
            <a:off x="457200" y="1600201"/>
            <a:ext cx="2929467" cy="3282984"/>
          </a:xfrm>
        </p:spPr>
      </p:pic>
      <p:sp>
        <p:nvSpPr>
          <p:cNvPr id="7" name="TextBox 6"/>
          <p:cNvSpPr txBox="1"/>
          <p:nvPr/>
        </p:nvSpPr>
        <p:spPr>
          <a:xfrm>
            <a:off x="457200" y="5303335"/>
            <a:ext cx="370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SS-Standartenführer Wolfram Sievers</a:t>
            </a:r>
          </a:p>
        </p:txBody>
      </p:sp>
    </p:spTree>
    <p:extLst>
      <p:ext uri="{BB962C8B-B14F-4D97-AF65-F5344CB8AC3E}">
        <p14:creationId xmlns:p14="http://schemas.microsoft.com/office/powerpoint/2010/main" val="2186443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Rosenthals in the War Years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March 1943 all three taken to Auschwitz</a:t>
            </a:r>
          </a:p>
          <a:p>
            <a:r>
              <a:rPr lang="en-US"/>
              <a:t>April 1943 Swedish Embassy tries contact</a:t>
            </a:r>
          </a:p>
          <a:p>
            <a:r>
              <a:rPr lang="en-US"/>
              <a:t>July 1943, Siegbert to Natzweiler</a:t>
            </a:r>
          </a:p>
          <a:p>
            <a:r>
              <a:rPr lang="en-US"/>
              <a:t>August 1943, killed in gas chambers</a:t>
            </a:r>
          </a:p>
          <a:p>
            <a:r>
              <a:rPr lang="en-US"/>
              <a:t>“Skeleton collection”</a:t>
            </a:r>
          </a:p>
        </p:txBody>
      </p:sp>
      <p:pic>
        <p:nvPicPr>
          <p:cNvPr id="5" name="Content Placeholder 4" descr="Siegbert.Denny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76" b="15886"/>
          <a:stretch/>
        </p:blipFill>
        <p:spPr>
          <a:xfrm>
            <a:off x="4648200" y="1600201"/>
            <a:ext cx="4038600" cy="3697514"/>
          </a:xfrm>
        </p:spPr>
      </p:pic>
      <p:sp>
        <p:nvSpPr>
          <p:cNvPr id="6" name="TextBox 5"/>
          <p:cNvSpPr txBox="1"/>
          <p:nvPr/>
        </p:nvSpPr>
        <p:spPr>
          <a:xfrm>
            <a:off x="4648201" y="5351716"/>
            <a:ext cx="4038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Siegbert and Danny Rosenthal in Berlin</a:t>
            </a:r>
          </a:p>
        </p:txBody>
      </p:sp>
    </p:spTree>
    <p:extLst>
      <p:ext uri="{BB962C8B-B14F-4D97-AF65-F5344CB8AC3E}">
        <p14:creationId xmlns:p14="http://schemas.microsoft.com/office/powerpoint/2010/main" val="1039460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Kress: Career in East Germany</a:t>
            </a:r>
          </a:p>
        </p:txBody>
      </p:sp>
      <p:pic>
        <p:nvPicPr>
          <p:cNvPr id="6" name="Content Placeholder 5" descr="Berlínarmúrin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8" b="140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7289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Birthday Party 26 May 1958</a:t>
            </a:r>
          </a:p>
        </p:txBody>
      </p:sp>
      <p:pic>
        <p:nvPicPr>
          <p:cNvPr id="4" name="Content Placeholder 3" descr="Urklippa.28.05.195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708" r="-697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90280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Story in a North Schleswigian paper</a:t>
            </a:r>
          </a:p>
        </p:txBody>
      </p:sp>
      <p:pic>
        <p:nvPicPr>
          <p:cNvPr id="7" name="Content Placeholder 6" descr="DerNordschleswiger.1959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02"/>
          <a:stretch/>
        </p:blipFill>
        <p:spPr/>
      </p:pic>
    </p:spTree>
    <p:extLst>
      <p:ext uri="{BB962C8B-B14F-4D97-AF65-F5344CB8AC3E}">
        <p14:creationId xmlns:p14="http://schemas.microsoft.com/office/powerpoint/2010/main" val="2843582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Honorary Doctor Iceland 1986</a:t>
            </a:r>
          </a:p>
        </p:txBody>
      </p:sp>
      <p:pic>
        <p:nvPicPr>
          <p:cNvPr id="4" name="Content Placeholder 3" descr="Kress.HÍ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b="79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4401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One more Anti-Nazi gained</a:t>
            </a:r>
          </a:p>
        </p:txBody>
      </p:sp>
      <p:pic>
        <p:nvPicPr>
          <p:cNvPr id="4" name="Content Placeholder 3" descr="Kress.grafskrif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40" r="-300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5042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Henny Goldstein-Ottosson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453467" cy="4525963"/>
          </a:xfrm>
        </p:spPr>
        <p:txBody>
          <a:bodyPr>
            <a:normAutofit/>
          </a:bodyPr>
          <a:lstStyle/>
          <a:p>
            <a:r>
              <a:rPr lang="en-US"/>
              <a:t>Born Berlin 28 March 1905, to Leo Lippmann and wife Minna, b. Glass</a:t>
            </a:r>
          </a:p>
          <a:p>
            <a:r>
              <a:rPr lang="en-US"/>
              <a:t>Two half-brothers from mother’s earlier marriage: Harry and Siegbert Meinhardt Rosenthal</a:t>
            </a:r>
          </a:p>
          <a:p>
            <a:r>
              <a:rPr lang="en-US"/>
              <a:t>Married Robert Goldstein, son Peter born 1927</a:t>
            </a:r>
          </a:p>
        </p:txBody>
      </p:sp>
      <p:pic>
        <p:nvPicPr>
          <p:cNvPr id="7" name="Content Placeholder 6" descr="Henny.Peter.Robert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15" r="-28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8815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2782888" y="2873375"/>
            <a:ext cx="3581400" cy="911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6357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Refugee in Iceland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Medellín, Colombia, divorced, returned 1930</a:t>
            </a:r>
          </a:p>
          <a:p>
            <a:r>
              <a:rPr lang="en-US"/>
              <a:t>Dressmaker in Berlin to 1934</a:t>
            </a:r>
          </a:p>
          <a:p>
            <a:r>
              <a:rPr lang="en-US"/>
              <a:t>Moved to Reykjavik, mother and son arriving later</a:t>
            </a:r>
          </a:p>
          <a:p>
            <a:r>
              <a:rPr lang="en-US"/>
              <a:t>When threatened in 1938, Hendrik Ottosson married her</a:t>
            </a:r>
          </a:p>
          <a:p>
            <a:r>
              <a:rPr lang="en-US"/>
              <a:t>Brother Harry joined in 1938 with his girlfriend</a:t>
            </a:r>
          </a:p>
          <a:p>
            <a:r>
              <a:rPr lang="en-US"/>
              <a:t>Siegbert stayed in Berlin with wife, expecting a child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11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Henny and her brothers Berlin 1936</a:t>
            </a:r>
          </a:p>
        </p:txBody>
      </p:sp>
      <p:pic>
        <p:nvPicPr>
          <p:cNvPr id="4" name="Content Placeholder 3" descr="Harry.Henny.Siegber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596" r="-225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7769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Rosenthal Couple</a:t>
            </a:r>
          </a:p>
        </p:txBody>
      </p:sp>
      <p:pic>
        <p:nvPicPr>
          <p:cNvPr id="4" name="Content Placeholder 3" descr="Erna.Siegber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8" b="106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5377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 Icelandic Family in 1939</a:t>
            </a:r>
          </a:p>
        </p:txBody>
      </p:sp>
      <p:pic>
        <p:nvPicPr>
          <p:cNvPr id="4" name="Content Placeholder 3" descr="Minna.70.193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41" r="-358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5734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Sisters-in-Law: Reykjavik and Berlin</a:t>
            </a:r>
          </a:p>
        </p:txBody>
      </p:sp>
      <p:pic>
        <p:nvPicPr>
          <p:cNvPr id="9" name="Content Placeholder 8" descr="Henny.1939?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9" b="17997"/>
          <a:stretch/>
        </p:blipFill>
        <p:spPr/>
      </p:pic>
      <p:pic>
        <p:nvPicPr>
          <p:cNvPr id="8" name="Content Placeholder 7" descr="Erna.Denny.11.11.1939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1" b="11379"/>
          <a:stretch/>
        </p:blipFill>
        <p:spPr/>
      </p:pic>
    </p:spTree>
    <p:extLst>
      <p:ext uri="{BB962C8B-B14F-4D97-AF65-F5344CB8AC3E}">
        <p14:creationId xmlns:p14="http://schemas.microsoft.com/office/powerpoint/2010/main" val="1954110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Reykjavik in the 1930s</a:t>
            </a:r>
          </a:p>
        </p:txBody>
      </p:sp>
      <p:pic>
        <p:nvPicPr>
          <p:cNvPr id="4" name="Content Placeholder 3" descr="Kress.Goldstein.staekka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28" r="-279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4198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Bruno Kress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Born Seltz, Alsace, 11 February 1907, son of Karl Kress and Emma, b. Friedrichs</a:t>
            </a:r>
          </a:p>
          <a:p>
            <a:r>
              <a:rPr lang="en-US"/>
              <a:t>1919, Alsace French, family moved to Berlin</a:t>
            </a:r>
          </a:p>
          <a:p>
            <a:r>
              <a:rPr lang="en-US"/>
              <a:t>Studied philology Friedrich Wilhelms-Universität under Gustav Neckel, ardent nationalist</a:t>
            </a:r>
          </a:p>
          <a:p>
            <a:r>
              <a:rPr lang="en-US"/>
              <a:t>1932, moved to Iceland to study Icelandic, lodged with the Thoroddsens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73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388</Words>
  <Application>Microsoft Macintosh PowerPoint</Application>
  <PresentationFormat>On-screen Show (4:3)</PresentationFormat>
  <Paragraphs>56</Paragraphs>
  <Slides>20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A SURPRISE ENCOUNTER The Jewess who became an Icelander and the Nazi who became a communist </vt:lpstr>
      <vt:lpstr>Henny Goldstein-Ottosson</vt:lpstr>
      <vt:lpstr>Refugee in Iceland</vt:lpstr>
      <vt:lpstr>Henny and her brothers Berlin 1936</vt:lpstr>
      <vt:lpstr>The Rosenthal Couple</vt:lpstr>
      <vt:lpstr>An Icelandic Family in 1939</vt:lpstr>
      <vt:lpstr>Sisters-in-Law: Reykjavik and Berlin</vt:lpstr>
      <vt:lpstr>Reykjavik in the 1930s</vt:lpstr>
      <vt:lpstr>Bruno Kress</vt:lpstr>
      <vt:lpstr>The Thoroddsens</vt:lpstr>
      <vt:lpstr>Party member no. 3.401.317 </vt:lpstr>
      <vt:lpstr>Grant from Ahnenerbe</vt:lpstr>
      <vt:lpstr>Kress in the War Years</vt:lpstr>
      <vt:lpstr>Rosenthals in the War Years</vt:lpstr>
      <vt:lpstr>Kress: Career in East Germany</vt:lpstr>
      <vt:lpstr>Birthday Party 26 May 1958</vt:lpstr>
      <vt:lpstr>Story in a North Schleswigian paper</vt:lpstr>
      <vt:lpstr>Honorary Doctor Iceland 1986</vt:lpstr>
      <vt:lpstr>One more Anti-Nazi gained</vt:lpstr>
      <vt:lpstr>PowerPoint Presentation</vt:lpstr>
    </vt:vector>
  </TitlesOfParts>
  <Company>Háskóli Íslands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SURPRISE ENCOUNTER The Jewess who became an Icelander and the Nazi who became a communist </dc:title>
  <dc:creator>Starfsmaður Háskóla Íslands</dc:creator>
  <cp:lastModifiedBy>Starfsmaður Háskóla Íslands</cp:lastModifiedBy>
  <cp:revision>44</cp:revision>
  <dcterms:created xsi:type="dcterms:W3CDTF">2014-08-10T13:58:19Z</dcterms:created>
  <dcterms:modified xsi:type="dcterms:W3CDTF">2014-08-10T19:05:58Z</dcterms:modified>
</cp:coreProperties>
</file>