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notesSlides/notesSlide7.xml" ContentType="application/vnd.openxmlformats-officedocument.presentationml.notesSlide+xml"/>
  <Override PartName="/ppt/charts/chart7.xml" ContentType="application/vnd.openxmlformats-officedocument.drawingml.chart+xml"/>
  <Override PartName="/ppt/notesSlides/notesSlide8.xml" ContentType="application/vnd.openxmlformats-officedocument.presentationml.notesSlide+xml"/>
  <Override PartName="/ppt/charts/chart8.xml" ContentType="application/vnd.openxmlformats-officedocument.drawingml.chart+xml"/>
  <Override PartName="/ppt/notesSlides/notesSlide9.xml" ContentType="application/vnd.openxmlformats-officedocument.presentationml.notesSlide+xml"/>
  <Override PartName="/ppt/charts/chart9.xml" ContentType="application/vnd.openxmlformats-officedocument.drawingml.chart+xml"/>
  <Override PartName="/ppt/notesSlides/notesSlide10.xml" ContentType="application/vnd.openxmlformats-officedocument.presentationml.notesSlide+xml"/>
  <Override PartName="/ppt/charts/chart10.xml" ContentType="application/vnd.openxmlformats-officedocument.drawingml.chart+xml"/>
  <Override PartName="/ppt/notesSlides/notesSlide11.xml" ContentType="application/vnd.openxmlformats-officedocument.presentationml.notesSlide+xml"/>
  <Override PartName="/ppt/charts/chart11.xml" ContentType="application/vnd.openxmlformats-officedocument.drawingml.chart+xml"/>
  <Override PartName="/ppt/notesSlides/notesSlide12.xml" ContentType="application/vnd.openxmlformats-officedocument.presentationml.notesSlide+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14.xml" ContentType="application/vnd.openxmlformats-officedocument.presentationml.notesSlide+xml"/>
  <Override PartName="/ppt/charts/chart15.xml" ContentType="application/vnd.openxmlformats-officedocument.drawingml.chart+xml"/>
  <Override PartName="/ppt/notesSlides/notesSlide15.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media/image10.jpg" ContentType="image/png"/>
  <Override PartName="/ppt/notesSlides/notesSlide16.xml" ContentType="application/vnd.openxmlformats-officedocument.presentationml.notesSlide+xml"/>
  <Override PartName="/ppt/charts/chart18.xml" ContentType="application/vnd.openxmlformats-officedocument.drawingml.chart+xml"/>
  <Override PartName="/ppt/notesSlides/notesSlide17.xml" ContentType="application/vnd.openxmlformats-officedocument.presentationml.notesSlide+xml"/>
  <Override PartName="/ppt/charts/chart19.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286" r:id="rId3"/>
    <p:sldId id="276" r:id="rId4"/>
    <p:sldId id="277" r:id="rId5"/>
    <p:sldId id="259" r:id="rId6"/>
    <p:sldId id="260" r:id="rId7"/>
    <p:sldId id="282" r:id="rId8"/>
    <p:sldId id="281" r:id="rId9"/>
    <p:sldId id="283" r:id="rId10"/>
    <p:sldId id="284" r:id="rId11"/>
    <p:sldId id="285" r:id="rId12"/>
    <p:sldId id="272" r:id="rId13"/>
    <p:sldId id="273" r:id="rId14"/>
    <p:sldId id="274" r:id="rId15"/>
    <p:sldId id="275" r:id="rId16"/>
    <p:sldId id="268" r:id="rId17"/>
    <p:sldId id="269" r:id="rId18"/>
    <p:sldId id="287" r:id="rId19"/>
    <p:sldId id="288" r:id="rId20"/>
    <p:sldId id="271" r:id="rId21"/>
    <p:sldId id="291" r:id="rId22"/>
    <p:sldId id="300" r:id="rId23"/>
    <p:sldId id="278" r:id="rId24"/>
    <p:sldId id="261" r:id="rId25"/>
    <p:sldId id="292" r:id="rId26"/>
    <p:sldId id="293" r:id="rId27"/>
    <p:sldId id="294" r:id="rId28"/>
    <p:sldId id="270" r:id="rId29"/>
    <p:sldId id="301" r:id="rId30"/>
    <p:sldId id="295" r:id="rId31"/>
    <p:sldId id="296" r:id="rId32"/>
    <p:sldId id="297" r:id="rId33"/>
    <p:sldId id="298" r:id="rId34"/>
    <p:sldId id="290" r:id="rId35"/>
    <p:sldId id="299" r:id="rId36"/>
    <p:sldId id="262" r:id="rId37"/>
    <p:sldId id="263" r:id="rId38"/>
    <p:sldId id="279" r:id="rId39"/>
    <p:sldId id="289" r:id="rId40"/>
    <p:sldId id="280" r:id="rId41"/>
    <p:sldId id="25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5" d="100"/>
          <a:sy n="145" d="100"/>
        </p:scale>
        <p:origin x="-25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Sheet19.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Sheet20.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tx>
            <c:strRef>
              <c:f>Sheet1!$B$1</c:f>
              <c:strCache>
                <c:ptCount val="1"/>
                <c:pt idx="0">
                  <c:v>Income of Poor</c:v>
                </c:pt>
              </c:strCache>
            </c:strRef>
          </c:tx>
          <c:spPr>
            <a:effectLst/>
          </c:spPr>
          <c:invertIfNegative val="0"/>
          <c:cat>
            <c:strRef>
              <c:f>Sheet1!$A$2:$A$3</c:f>
              <c:strCache>
                <c:ptCount val="2"/>
                <c:pt idx="0">
                  <c:v>A</c:v>
                </c:pt>
                <c:pt idx="1">
                  <c:v>B</c:v>
                </c:pt>
              </c:strCache>
            </c:strRef>
          </c:cat>
          <c:val>
            <c:numRef>
              <c:f>Sheet1!$B$2:$B$3</c:f>
              <c:numCache>
                <c:formatCode>General</c:formatCode>
                <c:ptCount val="2"/>
                <c:pt idx="0">
                  <c:v>250.0</c:v>
                </c:pt>
                <c:pt idx="1">
                  <c:v>240.0</c:v>
                </c:pt>
              </c:numCache>
            </c:numRef>
          </c:val>
        </c:ser>
        <c:ser>
          <c:idx val="1"/>
          <c:order val="1"/>
          <c:tx>
            <c:strRef>
              <c:f>Sheet1!$C$1</c:f>
              <c:strCache>
                <c:ptCount val="1"/>
                <c:pt idx="0">
                  <c:v>Income of Rich</c:v>
                </c:pt>
              </c:strCache>
            </c:strRef>
          </c:tx>
          <c:spPr>
            <a:effectLst/>
          </c:spPr>
          <c:invertIfNegative val="0"/>
          <c:cat>
            <c:strRef>
              <c:f>Sheet1!$A$2:$A$3</c:f>
              <c:strCache>
                <c:ptCount val="2"/>
                <c:pt idx="0">
                  <c:v>A</c:v>
                </c:pt>
                <c:pt idx="1">
                  <c:v>B</c:v>
                </c:pt>
              </c:strCache>
            </c:strRef>
          </c:cat>
          <c:val>
            <c:numRef>
              <c:f>Sheet1!$C$2:$C$3</c:f>
              <c:numCache>
                <c:formatCode>General</c:formatCode>
                <c:ptCount val="2"/>
                <c:pt idx="0">
                  <c:v>500.0</c:v>
                </c:pt>
                <c:pt idx="1">
                  <c:v>300.0</c:v>
                </c:pt>
              </c:numCache>
            </c:numRef>
          </c:val>
        </c:ser>
        <c:dLbls>
          <c:showLegendKey val="0"/>
          <c:showVal val="0"/>
          <c:showCatName val="0"/>
          <c:showSerName val="0"/>
          <c:showPercent val="0"/>
          <c:showBubbleSize val="0"/>
        </c:dLbls>
        <c:gapWidth val="150"/>
        <c:overlap val="100"/>
        <c:axId val="-2106833896"/>
        <c:axId val="-2107530952"/>
      </c:barChart>
      <c:catAx>
        <c:axId val="-2106833896"/>
        <c:scaling>
          <c:orientation val="minMax"/>
        </c:scaling>
        <c:delete val="0"/>
        <c:axPos val="l"/>
        <c:majorTickMark val="out"/>
        <c:minorTickMark val="none"/>
        <c:tickLblPos val="nextTo"/>
        <c:crossAx val="-2107530952"/>
        <c:crosses val="autoZero"/>
        <c:auto val="1"/>
        <c:lblAlgn val="ctr"/>
        <c:lblOffset val="100"/>
        <c:noMultiLvlLbl val="0"/>
      </c:catAx>
      <c:valAx>
        <c:axId val="-2107530952"/>
        <c:scaling>
          <c:orientation val="minMax"/>
        </c:scaling>
        <c:delete val="0"/>
        <c:axPos val="b"/>
        <c:majorGridlines/>
        <c:numFmt formatCode="General" sourceLinked="1"/>
        <c:majorTickMark val="out"/>
        <c:minorTickMark val="none"/>
        <c:tickLblPos val="nextTo"/>
        <c:crossAx val="-21068338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$1990</a:t>
            </a:r>
          </a:p>
        </c:rich>
      </c:tx>
      <c:layout/>
      <c:overlay val="0"/>
    </c:title>
    <c:autoTitleDeleted val="0"/>
    <c:plotArea>
      <c:layout/>
      <c:lineChart>
        <c:grouping val="standard"/>
        <c:varyColors val="0"/>
        <c:ser>
          <c:idx val="0"/>
          <c:order val="0"/>
          <c:tx>
            <c:strRef>
              <c:f>Sheet1!$B$1</c:f>
              <c:strCache>
                <c:ptCount val="1"/>
                <c:pt idx="0">
                  <c:v>Australia</c:v>
                </c:pt>
              </c:strCache>
            </c:strRef>
          </c:tx>
          <c:marker>
            <c:symbol val="none"/>
          </c:marker>
          <c:cat>
            <c:numRef>
              <c:f>Sheet1!$A$2:$A$82</c:f>
              <c:numCache>
                <c:formatCode>General</c:formatCode>
                <c:ptCount val="81"/>
                <c:pt idx="0">
                  <c:v>1930.0</c:v>
                </c:pt>
                <c:pt idx="1">
                  <c:v>1931.0</c:v>
                </c:pt>
                <c:pt idx="2">
                  <c:v>1932.0</c:v>
                </c:pt>
                <c:pt idx="3">
                  <c:v>1933.0</c:v>
                </c:pt>
                <c:pt idx="4">
                  <c:v>1934.0</c:v>
                </c:pt>
                <c:pt idx="5">
                  <c:v>1935.0</c:v>
                </c:pt>
                <c:pt idx="6">
                  <c:v>1936.0</c:v>
                </c:pt>
                <c:pt idx="7">
                  <c:v>1937.0</c:v>
                </c:pt>
                <c:pt idx="8">
                  <c:v>1938.0</c:v>
                </c:pt>
                <c:pt idx="9">
                  <c:v>1939.0</c:v>
                </c:pt>
                <c:pt idx="10">
                  <c:v>1940.0</c:v>
                </c:pt>
                <c:pt idx="11">
                  <c:v>1941.0</c:v>
                </c:pt>
                <c:pt idx="12">
                  <c:v>1942.0</c:v>
                </c:pt>
                <c:pt idx="13">
                  <c:v>1943.0</c:v>
                </c:pt>
                <c:pt idx="14">
                  <c:v>1944.0</c:v>
                </c:pt>
                <c:pt idx="15">
                  <c:v>1945.0</c:v>
                </c:pt>
                <c:pt idx="16">
                  <c:v>1946.0</c:v>
                </c:pt>
                <c:pt idx="17">
                  <c:v>1947.0</c:v>
                </c:pt>
                <c:pt idx="18">
                  <c:v>1948.0</c:v>
                </c:pt>
                <c:pt idx="19">
                  <c:v>1949.0</c:v>
                </c:pt>
                <c:pt idx="20">
                  <c:v>1950.0</c:v>
                </c:pt>
                <c:pt idx="21">
                  <c:v>1951.0</c:v>
                </c:pt>
                <c:pt idx="22">
                  <c:v>1952.0</c:v>
                </c:pt>
                <c:pt idx="23">
                  <c:v>1953.0</c:v>
                </c:pt>
                <c:pt idx="24">
                  <c:v>1954.0</c:v>
                </c:pt>
                <c:pt idx="25">
                  <c:v>1955.0</c:v>
                </c:pt>
                <c:pt idx="26">
                  <c:v>1956.0</c:v>
                </c:pt>
                <c:pt idx="27">
                  <c:v>1957.0</c:v>
                </c:pt>
                <c:pt idx="28">
                  <c:v>1958.0</c:v>
                </c:pt>
                <c:pt idx="29">
                  <c:v>1959.0</c:v>
                </c:pt>
                <c:pt idx="30">
                  <c:v>1960.0</c:v>
                </c:pt>
                <c:pt idx="31">
                  <c:v>1961.0</c:v>
                </c:pt>
                <c:pt idx="32">
                  <c:v>1962.0</c:v>
                </c:pt>
                <c:pt idx="33">
                  <c:v>1963.0</c:v>
                </c:pt>
                <c:pt idx="34">
                  <c:v>1964.0</c:v>
                </c:pt>
                <c:pt idx="35">
                  <c:v>1965.0</c:v>
                </c:pt>
                <c:pt idx="36">
                  <c:v>1966.0</c:v>
                </c:pt>
                <c:pt idx="37">
                  <c:v>1967.0</c:v>
                </c:pt>
                <c:pt idx="38">
                  <c:v>1968.0</c:v>
                </c:pt>
                <c:pt idx="39">
                  <c:v>1969.0</c:v>
                </c:pt>
                <c:pt idx="40">
                  <c:v>1970.0</c:v>
                </c:pt>
                <c:pt idx="41">
                  <c:v>1971.0</c:v>
                </c:pt>
                <c:pt idx="42">
                  <c:v>1972.0</c:v>
                </c:pt>
                <c:pt idx="43">
                  <c:v>1973.0</c:v>
                </c:pt>
                <c:pt idx="44">
                  <c:v>1974.0</c:v>
                </c:pt>
                <c:pt idx="45">
                  <c:v>1975.0</c:v>
                </c:pt>
                <c:pt idx="46">
                  <c:v>1976.0</c:v>
                </c:pt>
                <c:pt idx="47">
                  <c:v>1977.0</c:v>
                </c:pt>
                <c:pt idx="48">
                  <c:v>1978.0</c:v>
                </c:pt>
                <c:pt idx="49">
                  <c:v>1979.0</c:v>
                </c:pt>
                <c:pt idx="50">
                  <c:v>1980.0</c:v>
                </c:pt>
                <c:pt idx="51">
                  <c:v>1981.0</c:v>
                </c:pt>
                <c:pt idx="52">
                  <c:v>1982.0</c:v>
                </c:pt>
                <c:pt idx="53">
                  <c:v>1983.0</c:v>
                </c:pt>
                <c:pt idx="54">
                  <c:v>1984.0</c:v>
                </c:pt>
                <c:pt idx="55">
                  <c:v>1985.0</c:v>
                </c:pt>
                <c:pt idx="56">
                  <c:v>1986.0</c:v>
                </c:pt>
                <c:pt idx="57">
                  <c:v>1987.0</c:v>
                </c:pt>
                <c:pt idx="58">
                  <c:v>1988.0</c:v>
                </c:pt>
                <c:pt idx="59">
                  <c:v>1989.0</c:v>
                </c:pt>
                <c:pt idx="60">
                  <c:v>1990.0</c:v>
                </c:pt>
                <c:pt idx="61">
                  <c:v>1991.0</c:v>
                </c:pt>
                <c:pt idx="62">
                  <c:v>1992.0</c:v>
                </c:pt>
                <c:pt idx="63">
                  <c:v>1993.0</c:v>
                </c:pt>
                <c:pt idx="64">
                  <c:v>1994.0</c:v>
                </c:pt>
                <c:pt idx="65">
                  <c:v>1995.0</c:v>
                </c:pt>
                <c:pt idx="66">
                  <c:v>1996.0</c:v>
                </c:pt>
                <c:pt idx="67">
                  <c:v>1997.0</c:v>
                </c:pt>
                <c:pt idx="68">
                  <c:v>1998.0</c:v>
                </c:pt>
                <c:pt idx="69">
                  <c:v>1999.0</c:v>
                </c:pt>
                <c:pt idx="70">
                  <c:v>2000.0</c:v>
                </c:pt>
                <c:pt idx="71">
                  <c:v>2001.0</c:v>
                </c:pt>
                <c:pt idx="72">
                  <c:v>2002.0</c:v>
                </c:pt>
                <c:pt idx="73">
                  <c:v>2003.0</c:v>
                </c:pt>
                <c:pt idx="74">
                  <c:v>2004.0</c:v>
                </c:pt>
                <c:pt idx="75">
                  <c:v>2005.0</c:v>
                </c:pt>
                <c:pt idx="76">
                  <c:v>2006.0</c:v>
                </c:pt>
                <c:pt idx="77">
                  <c:v>2007.0</c:v>
                </c:pt>
                <c:pt idx="78">
                  <c:v>2008.0</c:v>
                </c:pt>
                <c:pt idx="79">
                  <c:v>2009.0</c:v>
                </c:pt>
                <c:pt idx="80">
                  <c:v>2010.0</c:v>
                </c:pt>
              </c:numCache>
            </c:numRef>
          </c:cat>
          <c:val>
            <c:numRef>
              <c:f>Sheet1!$B$2:$B$82</c:f>
              <c:numCache>
                <c:formatCode>#,##0</c:formatCode>
                <c:ptCount val="81"/>
                <c:pt idx="0">
                  <c:v>4708.30112845881</c:v>
                </c:pt>
                <c:pt idx="1">
                  <c:v>4353.60808947449</c:v>
                </c:pt>
                <c:pt idx="2">
                  <c:v>4563.763489892081</c:v>
                </c:pt>
                <c:pt idx="3">
                  <c:v>4842.40687679083</c:v>
                </c:pt>
                <c:pt idx="4">
                  <c:v>5059.86231667166</c:v>
                </c:pt>
                <c:pt idx="5">
                  <c:v>5317.587641117053</c:v>
                </c:pt>
                <c:pt idx="6">
                  <c:v>5515.848444641014</c:v>
                </c:pt>
                <c:pt idx="7">
                  <c:v>5745.65122058179</c:v>
                </c:pt>
                <c:pt idx="8">
                  <c:v>5886.32676709154</c:v>
                </c:pt>
                <c:pt idx="9">
                  <c:v>5845.561325491325</c:v>
                </c:pt>
                <c:pt idx="10">
                  <c:v>6166.13916500994</c:v>
                </c:pt>
                <c:pt idx="11">
                  <c:v>6788.230066094781</c:v>
                </c:pt>
                <c:pt idx="12">
                  <c:v>7505.452112086993</c:v>
                </c:pt>
                <c:pt idx="13">
                  <c:v>7702.83250414594</c:v>
                </c:pt>
                <c:pt idx="14">
                  <c:v>7362.027089889178</c:v>
                </c:pt>
                <c:pt idx="15">
                  <c:v>6916.898091758018</c:v>
                </c:pt>
                <c:pt idx="16">
                  <c:v>6594.932833823923</c:v>
                </c:pt>
                <c:pt idx="17">
                  <c:v>6664.399049881235</c:v>
                </c:pt>
                <c:pt idx="18">
                  <c:v>6967.459753726493</c:v>
                </c:pt>
                <c:pt idx="19">
                  <c:v>7236.792524308625</c:v>
                </c:pt>
                <c:pt idx="20">
                  <c:v>7411.57642418593</c:v>
                </c:pt>
                <c:pt idx="21">
                  <c:v>7507.343783047017</c:v>
                </c:pt>
                <c:pt idx="22">
                  <c:v>7417.837696284477</c:v>
                </c:pt>
                <c:pt idx="23">
                  <c:v>7505.257439553555</c:v>
                </c:pt>
                <c:pt idx="24">
                  <c:v>7790.58556487703</c:v>
                </c:pt>
                <c:pt idx="25">
                  <c:v>8027.412052942906</c:v>
                </c:pt>
                <c:pt idx="26">
                  <c:v>8108.324879486634</c:v>
                </c:pt>
                <c:pt idx="27">
                  <c:v>8090.238535242308</c:v>
                </c:pt>
                <c:pt idx="28">
                  <c:v>8305.474779448703</c:v>
                </c:pt>
                <c:pt idx="29">
                  <c:v>8628.43844323116</c:v>
                </c:pt>
                <c:pt idx="30">
                  <c:v>8790.908221412562</c:v>
                </c:pt>
                <c:pt idx="31">
                  <c:v>8653.137983174343</c:v>
                </c:pt>
                <c:pt idx="32">
                  <c:v>9026.79841200085</c:v>
                </c:pt>
                <c:pt idx="33">
                  <c:v>9399.914538794451</c:v>
                </c:pt>
                <c:pt idx="34">
                  <c:v>9848.90407676597</c:v>
                </c:pt>
                <c:pt idx="35">
                  <c:v>10151.85782730958</c:v>
                </c:pt>
                <c:pt idx="36">
                  <c:v>10241.28270901202</c:v>
                </c:pt>
                <c:pt idx="37">
                  <c:v>10732.7465090062</c:v>
                </c:pt>
                <c:pt idx="38">
                  <c:v>11148.30527382194</c:v>
                </c:pt>
                <c:pt idx="39">
                  <c:v>11560.99528054062</c:v>
                </c:pt>
                <c:pt idx="40">
                  <c:v>12023.544726133</c:v>
                </c:pt>
                <c:pt idx="41">
                  <c:v>12289.52168939183</c:v>
                </c:pt>
                <c:pt idx="42">
                  <c:v>12404.41678682553</c:v>
                </c:pt>
                <c:pt idx="43">
                  <c:v>12878.09034109593</c:v>
                </c:pt>
                <c:pt idx="44">
                  <c:v>12985.12401555985</c:v>
                </c:pt>
                <c:pt idx="45">
                  <c:v>13169.83022786354</c:v>
                </c:pt>
                <c:pt idx="46">
                  <c:v>13558.8372677949</c:v>
                </c:pt>
                <c:pt idx="47">
                  <c:v>13546.37241457713</c:v>
                </c:pt>
                <c:pt idx="48">
                  <c:v>13768.65095518156</c:v>
                </c:pt>
                <c:pt idx="49">
                  <c:v>14319.54180794486</c:v>
                </c:pt>
                <c:pt idx="50">
                  <c:v>14411.83916146115</c:v>
                </c:pt>
                <c:pt idx="51">
                  <c:v>14660.33561031571</c:v>
                </c:pt>
                <c:pt idx="52">
                  <c:v>14411.8190212373</c:v>
                </c:pt>
                <c:pt idx="53">
                  <c:v>14238.92363825906</c:v>
                </c:pt>
                <c:pt idx="54">
                  <c:v>15062.41134751773</c:v>
                </c:pt>
                <c:pt idx="55">
                  <c:v>15638.35616438356</c:v>
                </c:pt>
                <c:pt idx="56">
                  <c:v>15757.16981132075</c:v>
                </c:pt>
                <c:pt idx="57">
                  <c:v>16293.30110925203</c:v>
                </c:pt>
                <c:pt idx="58">
                  <c:v>16752.25609756098</c:v>
                </c:pt>
                <c:pt idx="59">
                  <c:v>17194.41280498771</c:v>
                </c:pt>
                <c:pt idx="60">
                  <c:v>17172.68223637635</c:v>
                </c:pt>
                <c:pt idx="61">
                  <c:v>16743.32398551786</c:v>
                </c:pt>
                <c:pt idx="62">
                  <c:v>16988.87401341548</c:v>
                </c:pt>
                <c:pt idx="63">
                  <c:v>17478.18521032171</c:v>
                </c:pt>
                <c:pt idx="64">
                  <c:v>18145.56848832788</c:v>
                </c:pt>
                <c:pt idx="65">
                  <c:v>18529.55820683621</c:v>
                </c:pt>
                <c:pt idx="66">
                  <c:v>19075.08247877645</c:v>
                </c:pt>
                <c:pt idx="67">
                  <c:v>19612.09177301113</c:v>
                </c:pt>
                <c:pt idx="68">
                  <c:v>20377.94976201051</c:v>
                </c:pt>
                <c:pt idx="69">
                  <c:v>20970.89428666414</c:v>
                </c:pt>
                <c:pt idx="70">
                  <c:v>21377.8231251814</c:v>
                </c:pt>
                <c:pt idx="71">
                  <c:v>21662.02566810995</c:v>
                </c:pt>
                <c:pt idx="72">
                  <c:v>22236.93527299682</c:v>
                </c:pt>
                <c:pt idx="73">
                  <c:v>22666.27778851437</c:v>
                </c:pt>
                <c:pt idx="74">
                  <c:v>23322.00788305354</c:v>
                </c:pt>
                <c:pt idx="75">
                  <c:v>23764.61368738512</c:v>
                </c:pt>
                <c:pt idx="76">
                  <c:v>24097.5734509629</c:v>
                </c:pt>
                <c:pt idx="77">
                  <c:v>24911.57786781549</c:v>
                </c:pt>
                <c:pt idx="78">
                  <c:v>25218.3018906546</c:v>
                </c:pt>
                <c:pt idx="79">
                  <c:v>25255.63884313768</c:v>
                </c:pt>
                <c:pt idx="80">
                  <c:v>25584.48835604182</c:v>
                </c:pt>
              </c:numCache>
            </c:numRef>
          </c:val>
          <c:smooth val="0"/>
        </c:ser>
        <c:ser>
          <c:idx val="1"/>
          <c:order val="1"/>
          <c:tx>
            <c:strRef>
              <c:f>Sheet1!$C$1</c:f>
              <c:strCache>
                <c:ptCount val="1"/>
                <c:pt idx="0">
                  <c:v>Argentina</c:v>
                </c:pt>
              </c:strCache>
            </c:strRef>
          </c:tx>
          <c:marker>
            <c:symbol val="none"/>
          </c:marker>
          <c:cat>
            <c:numRef>
              <c:f>Sheet1!$A$2:$A$82</c:f>
              <c:numCache>
                <c:formatCode>General</c:formatCode>
                <c:ptCount val="81"/>
                <c:pt idx="0">
                  <c:v>1930.0</c:v>
                </c:pt>
                <c:pt idx="1">
                  <c:v>1931.0</c:v>
                </c:pt>
                <c:pt idx="2">
                  <c:v>1932.0</c:v>
                </c:pt>
                <c:pt idx="3">
                  <c:v>1933.0</c:v>
                </c:pt>
                <c:pt idx="4">
                  <c:v>1934.0</c:v>
                </c:pt>
                <c:pt idx="5">
                  <c:v>1935.0</c:v>
                </c:pt>
                <c:pt idx="6">
                  <c:v>1936.0</c:v>
                </c:pt>
                <c:pt idx="7">
                  <c:v>1937.0</c:v>
                </c:pt>
                <c:pt idx="8">
                  <c:v>1938.0</c:v>
                </c:pt>
                <c:pt idx="9">
                  <c:v>1939.0</c:v>
                </c:pt>
                <c:pt idx="10">
                  <c:v>1940.0</c:v>
                </c:pt>
                <c:pt idx="11">
                  <c:v>1941.0</c:v>
                </c:pt>
                <c:pt idx="12">
                  <c:v>1942.0</c:v>
                </c:pt>
                <c:pt idx="13">
                  <c:v>1943.0</c:v>
                </c:pt>
                <c:pt idx="14">
                  <c:v>1944.0</c:v>
                </c:pt>
                <c:pt idx="15">
                  <c:v>1945.0</c:v>
                </c:pt>
                <c:pt idx="16">
                  <c:v>1946.0</c:v>
                </c:pt>
                <c:pt idx="17">
                  <c:v>1947.0</c:v>
                </c:pt>
                <c:pt idx="18">
                  <c:v>1948.0</c:v>
                </c:pt>
                <c:pt idx="19">
                  <c:v>1949.0</c:v>
                </c:pt>
                <c:pt idx="20">
                  <c:v>1950.0</c:v>
                </c:pt>
                <c:pt idx="21">
                  <c:v>1951.0</c:v>
                </c:pt>
                <c:pt idx="22">
                  <c:v>1952.0</c:v>
                </c:pt>
                <c:pt idx="23">
                  <c:v>1953.0</c:v>
                </c:pt>
                <c:pt idx="24">
                  <c:v>1954.0</c:v>
                </c:pt>
                <c:pt idx="25">
                  <c:v>1955.0</c:v>
                </c:pt>
                <c:pt idx="26">
                  <c:v>1956.0</c:v>
                </c:pt>
                <c:pt idx="27">
                  <c:v>1957.0</c:v>
                </c:pt>
                <c:pt idx="28">
                  <c:v>1958.0</c:v>
                </c:pt>
                <c:pt idx="29">
                  <c:v>1959.0</c:v>
                </c:pt>
                <c:pt idx="30">
                  <c:v>1960.0</c:v>
                </c:pt>
                <c:pt idx="31">
                  <c:v>1961.0</c:v>
                </c:pt>
                <c:pt idx="32">
                  <c:v>1962.0</c:v>
                </c:pt>
                <c:pt idx="33">
                  <c:v>1963.0</c:v>
                </c:pt>
                <c:pt idx="34">
                  <c:v>1964.0</c:v>
                </c:pt>
                <c:pt idx="35">
                  <c:v>1965.0</c:v>
                </c:pt>
                <c:pt idx="36">
                  <c:v>1966.0</c:v>
                </c:pt>
                <c:pt idx="37">
                  <c:v>1967.0</c:v>
                </c:pt>
                <c:pt idx="38">
                  <c:v>1968.0</c:v>
                </c:pt>
                <c:pt idx="39">
                  <c:v>1969.0</c:v>
                </c:pt>
                <c:pt idx="40">
                  <c:v>1970.0</c:v>
                </c:pt>
                <c:pt idx="41">
                  <c:v>1971.0</c:v>
                </c:pt>
                <c:pt idx="42">
                  <c:v>1972.0</c:v>
                </c:pt>
                <c:pt idx="43">
                  <c:v>1973.0</c:v>
                </c:pt>
                <c:pt idx="44">
                  <c:v>1974.0</c:v>
                </c:pt>
                <c:pt idx="45">
                  <c:v>1975.0</c:v>
                </c:pt>
                <c:pt idx="46">
                  <c:v>1976.0</c:v>
                </c:pt>
                <c:pt idx="47">
                  <c:v>1977.0</c:v>
                </c:pt>
                <c:pt idx="48">
                  <c:v>1978.0</c:v>
                </c:pt>
                <c:pt idx="49">
                  <c:v>1979.0</c:v>
                </c:pt>
                <c:pt idx="50">
                  <c:v>1980.0</c:v>
                </c:pt>
                <c:pt idx="51">
                  <c:v>1981.0</c:v>
                </c:pt>
                <c:pt idx="52">
                  <c:v>1982.0</c:v>
                </c:pt>
                <c:pt idx="53">
                  <c:v>1983.0</c:v>
                </c:pt>
                <c:pt idx="54">
                  <c:v>1984.0</c:v>
                </c:pt>
                <c:pt idx="55">
                  <c:v>1985.0</c:v>
                </c:pt>
                <c:pt idx="56">
                  <c:v>1986.0</c:v>
                </c:pt>
                <c:pt idx="57">
                  <c:v>1987.0</c:v>
                </c:pt>
                <c:pt idx="58">
                  <c:v>1988.0</c:v>
                </c:pt>
                <c:pt idx="59">
                  <c:v>1989.0</c:v>
                </c:pt>
                <c:pt idx="60">
                  <c:v>1990.0</c:v>
                </c:pt>
                <c:pt idx="61">
                  <c:v>1991.0</c:v>
                </c:pt>
                <c:pt idx="62">
                  <c:v>1992.0</c:v>
                </c:pt>
                <c:pt idx="63">
                  <c:v>1993.0</c:v>
                </c:pt>
                <c:pt idx="64">
                  <c:v>1994.0</c:v>
                </c:pt>
                <c:pt idx="65">
                  <c:v>1995.0</c:v>
                </c:pt>
                <c:pt idx="66">
                  <c:v>1996.0</c:v>
                </c:pt>
                <c:pt idx="67">
                  <c:v>1997.0</c:v>
                </c:pt>
                <c:pt idx="68">
                  <c:v>1998.0</c:v>
                </c:pt>
                <c:pt idx="69">
                  <c:v>1999.0</c:v>
                </c:pt>
                <c:pt idx="70">
                  <c:v>2000.0</c:v>
                </c:pt>
                <c:pt idx="71">
                  <c:v>2001.0</c:v>
                </c:pt>
                <c:pt idx="72">
                  <c:v>2002.0</c:v>
                </c:pt>
                <c:pt idx="73">
                  <c:v>2003.0</c:v>
                </c:pt>
                <c:pt idx="74">
                  <c:v>2004.0</c:v>
                </c:pt>
                <c:pt idx="75">
                  <c:v>2005.0</c:v>
                </c:pt>
                <c:pt idx="76">
                  <c:v>2006.0</c:v>
                </c:pt>
                <c:pt idx="77">
                  <c:v>2007.0</c:v>
                </c:pt>
                <c:pt idx="78">
                  <c:v>2008.0</c:v>
                </c:pt>
                <c:pt idx="79">
                  <c:v>2009.0</c:v>
                </c:pt>
                <c:pt idx="80">
                  <c:v>2010.0</c:v>
                </c:pt>
              </c:numCache>
            </c:numRef>
          </c:cat>
          <c:val>
            <c:numRef>
              <c:f>Sheet1!$C$2:$C$82</c:f>
              <c:numCache>
                <c:formatCode>#,##0</c:formatCode>
                <c:ptCount val="81"/>
                <c:pt idx="0">
                  <c:v>4079.581956977796</c:v>
                </c:pt>
                <c:pt idx="1">
                  <c:v>3711.655440634947</c:v>
                </c:pt>
                <c:pt idx="2">
                  <c:v>3521.821985501296</c:v>
                </c:pt>
                <c:pt idx="3">
                  <c:v>3621.314862870644</c:v>
                </c:pt>
                <c:pt idx="4">
                  <c:v>3844.81809725257</c:v>
                </c:pt>
                <c:pt idx="5">
                  <c:v>3950.009063769818</c:v>
                </c:pt>
                <c:pt idx="6">
                  <c:v>3911.963941978984</c:v>
                </c:pt>
                <c:pt idx="7">
                  <c:v>4125.31366453741</c:v>
                </c:pt>
                <c:pt idx="8">
                  <c:v>4071.915167819987</c:v>
                </c:pt>
                <c:pt idx="9">
                  <c:v>4147.909462506974</c:v>
                </c:pt>
                <c:pt idx="10">
                  <c:v>4161.433830296695</c:v>
                </c:pt>
                <c:pt idx="11">
                  <c:v>4303.959693976441</c:v>
                </c:pt>
                <c:pt idx="12">
                  <c:v>4284.201059015807</c:v>
                </c:pt>
                <c:pt idx="13">
                  <c:v>4182.167771808872</c:v>
                </c:pt>
                <c:pt idx="14">
                  <c:v>4578.966537241533</c:v>
                </c:pt>
                <c:pt idx="15">
                  <c:v>4356.213147085925</c:v>
                </c:pt>
                <c:pt idx="16">
                  <c:v>4665.168191443955</c:v>
                </c:pt>
                <c:pt idx="17">
                  <c:v>5089.472309911615</c:v>
                </c:pt>
                <c:pt idx="18">
                  <c:v>5251.776207628865</c:v>
                </c:pt>
                <c:pt idx="19">
                  <c:v>5047.398128400815</c:v>
                </c:pt>
                <c:pt idx="20">
                  <c:v>4986.724458342966</c:v>
                </c:pt>
                <c:pt idx="21">
                  <c:v>5073.029915154937</c:v>
                </c:pt>
                <c:pt idx="22">
                  <c:v>4717.41385949599</c:v>
                </c:pt>
                <c:pt idx="23">
                  <c:v>4874.493824083354</c:v>
                </c:pt>
                <c:pt idx="24">
                  <c:v>4979.828647781801</c:v>
                </c:pt>
                <c:pt idx="25">
                  <c:v>5237.00007518034</c:v>
                </c:pt>
                <c:pt idx="26">
                  <c:v>5285.314680307112</c:v>
                </c:pt>
                <c:pt idx="27">
                  <c:v>5460.686494169614</c:v>
                </c:pt>
                <c:pt idx="28">
                  <c:v>5697.980988080188</c:v>
                </c:pt>
                <c:pt idx="29">
                  <c:v>5241.468062708474</c:v>
                </c:pt>
                <c:pt idx="30">
                  <c:v>5559.465947070551</c:v>
                </c:pt>
                <c:pt idx="31">
                  <c:v>5861.841648988956</c:v>
                </c:pt>
                <c:pt idx="32">
                  <c:v>5677.233224939382</c:v>
                </c:pt>
                <c:pt idx="33">
                  <c:v>5455.440481934005</c:v>
                </c:pt>
                <c:pt idx="34">
                  <c:v>5926.126658394248</c:v>
                </c:pt>
                <c:pt idx="35">
                  <c:v>6370.747337668457</c:v>
                </c:pt>
                <c:pt idx="36">
                  <c:v>6320.60423488754</c:v>
                </c:pt>
                <c:pt idx="37">
                  <c:v>6398.951784941502</c:v>
                </c:pt>
                <c:pt idx="38">
                  <c:v>6577.756622231134</c:v>
                </c:pt>
                <c:pt idx="39">
                  <c:v>7037.280382657204</c:v>
                </c:pt>
                <c:pt idx="40">
                  <c:v>7301.966216700368</c:v>
                </c:pt>
                <c:pt idx="41">
                  <c:v>7529.9370180763</c:v>
                </c:pt>
                <c:pt idx="42">
                  <c:v>7634.565558824751</c:v>
                </c:pt>
                <c:pt idx="43">
                  <c:v>7961.973879315072</c:v>
                </c:pt>
                <c:pt idx="44">
                  <c:v>8334.08360192559</c:v>
                </c:pt>
                <c:pt idx="45">
                  <c:v>8122.497304642146</c:v>
                </c:pt>
                <c:pt idx="46">
                  <c:v>7965.201829689332</c:v>
                </c:pt>
                <c:pt idx="47">
                  <c:v>8304.381424310886</c:v>
                </c:pt>
                <c:pt idx="48">
                  <c:v>7807.247683259116</c:v>
                </c:pt>
                <c:pt idx="49">
                  <c:v>8226.909848053386</c:v>
                </c:pt>
                <c:pt idx="50">
                  <c:v>8205.979887273787</c:v>
                </c:pt>
                <c:pt idx="51">
                  <c:v>7606.558513588464</c:v>
                </c:pt>
                <c:pt idx="52">
                  <c:v>7245.755199454482</c:v>
                </c:pt>
                <c:pt idx="53">
                  <c:v>7387.053451517593</c:v>
                </c:pt>
                <c:pt idx="54">
                  <c:v>7425.85425556548</c:v>
                </c:pt>
                <c:pt idx="55">
                  <c:v>6834.930881585811</c:v>
                </c:pt>
                <c:pt idx="56">
                  <c:v>7223.791940921496</c:v>
                </c:pt>
                <c:pt idx="57">
                  <c:v>7297.92885375494</c:v>
                </c:pt>
                <c:pt idx="58">
                  <c:v>7054.36306426992</c:v>
                </c:pt>
                <c:pt idx="59">
                  <c:v>6520.109296328133</c:v>
                </c:pt>
                <c:pt idx="60">
                  <c:v>6432.921661218065</c:v>
                </c:pt>
                <c:pt idx="61">
                  <c:v>6954.710722391153</c:v>
                </c:pt>
                <c:pt idx="62">
                  <c:v>7383.739587037879</c:v>
                </c:pt>
                <c:pt idx="63">
                  <c:v>7748.367729329488</c:v>
                </c:pt>
                <c:pt idx="64">
                  <c:v>8119.048971887095</c:v>
                </c:pt>
                <c:pt idx="65">
                  <c:v>7785.950333798356</c:v>
                </c:pt>
                <c:pt idx="66">
                  <c:v>8090.80127409313</c:v>
                </c:pt>
                <c:pt idx="67">
                  <c:v>8614.729623501007</c:v>
                </c:pt>
                <c:pt idx="68">
                  <c:v>8899.888248085417</c:v>
                </c:pt>
                <c:pt idx="69">
                  <c:v>8545.157891002273</c:v>
                </c:pt>
                <c:pt idx="70">
                  <c:v>8409.969913860876</c:v>
                </c:pt>
                <c:pt idx="71">
                  <c:v>7967.80630673053</c:v>
                </c:pt>
                <c:pt idx="72">
                  <c:v>7038.063217994551</c:v>
                </c:pt>
                <c:pt idx="73">
                  <c:v>7518.343329237243</c:v>
                </c:pt>
                <c:pt idx="74">
                  <c:v>7966.88557451243</c:v>
                </c:pt>
                <c:pt idx="75">
                  <c:v>8540.598227338434</c:v>
                </c:pt>
                <c:pt idx="76">
                  <c:v>9101.15274691821</c:v>
                </c:pt>
                <c:pt idx="77">
                  <c:v>9715.227196060447</c:v>
                </c:pt>
                <c:pt idx="78">
                  <c:v>9971.923684592757</c:v>
                </c:pt>
                <c:pt idx="79">
                  <c:v>9580.694777425194</c:v>
                </c:pt>
                <c:pt idx="80">
                  <c:v>10256.27513531072</c:v>
                </c:pt>
              </c:numCache>
            </c:numRef>
          </c:val>
          <c:smooth val="0"/>
        </c:ser>
        <c:dLbls>
          <c:showLegendKey val="0"/>
          <c:showVal val="0"/>
          <c:showCatName val="0"/>
          <c:showSerName val="0"/>
          <c:showPercent val="0"/>
          <c:showBubbleSize val="0"/>
        </c:dLbls>
        <c:marker val="1"/>
        <c:smooth val="0"/>
        <c:axId val="-2110753896"/>
        <c:axId val="-2046400664"/>
      </c:lineChart>
      <c:catAx>
        <c:axId val="-2110753896"/>
        <c:scaling>
          <c:orientation val="minMax"/>
        </c:scaling>
        <c:delete val="0"/>
        <c:axPos val="b"/>
        <c:numFmt formatCode="General" sourceLinked="1"/>
        <c:majorTickMark val="out"/>
        <c:minorTickMark val="none"/>
        <c:tickLblPos val="nextTo"/>
        <c:crossAx val="-2046400664"/>
        <c:crosses val="autoZero"/>
        <c:auto val="1"/>
        <c:lblAlgn val="ctr"/>
        <c:lblOffset val="100"/>
        <c:tickLblSkip val="10"/>
        <c:tickMarkSkip val="2"/>
        <c:noMultiLvlLbl val="0"/>
      </c:catAx>
      <c:valAx>
        <c:axId val="-2046400664"/>
        <c:scaling>
          <c:orientation val="minMax"/>
        </c:scaling>
        <c:delete val="0"/>
        <c:axPos val="l"/>
        <c:majorGridlines/>
        <c:numFmt formatCode="#,##0" sourceLinked="1"/>
        <c:majorTickMark val="out"/>
        <c:minorTickMark val="none"/>
        <c:tickLblPos val="nextTo"/>
        <c:crossAx val="-2110753896"/>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$1990</a:t>
            </a:r>
          </a:p>
        </c:rich>
      </c:tx>
      <c:layout/>
      <c:overlay val="0"/>
    </c:title>
    <c:autoTitleDeleted val="0"/>
    <c:plotArea>
      <c:layout/>
      <c:lineChart>
        <c:grouping val="standard"/>
        <c:varyColors val="0"/>
        <c:ser>
          <c:idx val="0"/>
          <c:order val="0"/>
          <c:tx>
            <c:strRef>
              <c:f>Sheet1!$B$1</c:f>
              <c:strCache>
                <c:ptCount val="1"/>
                <c:pt idx="0">
                  <c:v>Jamaica</c:v>
                </c:pt>
              </c:strCache>
            </c:strRef>
          </c:tx>
          <c:marker>
            <c:symbol val="none"/>
          </c:marker>
          <c:cat>
            <c:numRef>
              <c:f>Sheet1!$A$2:$A$52</c:f>
              <c:numCache>
                <c:formatCode>General</c:formatCode>
                <c:ptCount val="51"/>
                <c:pt idx="0">
                  <c:v>1960.0</c:v>
                </c:pt>
                <c:pt idx="1">
                  <c:v>1961.0</c:v>
                </c:pt>
                <c:pt idx="2">
                  <c:v>1962.0</c:v>
                </c:pt>
                <c:pt idx="3">
                  <c:v>1963.0</c:v>
                </c:pt>
                <c:pt idx="4">
                  <c:v>1964.0</c:v>
                </c:pt>
                <c:pt idx="5">
                  <c:v>1965.0</c:v>
                </c:pt>
                <c:pt idx="6">
                  <c:v>1966.0</c:v>
                </c:pt>
                <c:pt idx="7">
                  <c:v>1967.0</c:v>
                </c:pt>
                <c:pt idx="8">
                  <c:v>1968.0</c:v>
                </c:pt>
                <c:pt idx="9">
                  <c:v>1969.0</c:v>
                </c:pt>
                <c:pt idx="10">
                  <c:v>1970.0</c:v>
                </c:pt>
                <c:pt idx="11">
                  <c:v>1971.0</c:v>
                </c:pt>
                <c:pt idx="12">
                  <c:v>1972.0</c:v>
                </c:pt>
                <c:pt idx="13">
                  <c:v>1973.0</c:v>
                </c:pt>
                <c:pt idx="14">
                  <c:v>1974.0</c:v>
                </c:pt>
                <c:pt idx="15">
                  <c:v>1975.0</c:v>
                </c:pt>
                <c:pt idx="16">
                  <c:v>1976.0</c:v>
                </c:pt>
                <c:pt idx="17">
                  <c:v>1977.0</c:v>
                </c:pt>
                <c:pt idx="18">
                  <c:v>1978.0</c:v>
                </c:pt>
                <c:pt idx="19">
                  <c:v>1979.0</c:v>
                </c:pt>
                <c:pt idx="20">
                  <c:v>1980.0</c:v>
                </c:pt>
                <c:pt idx="21">
                  <c:v>1981.0</c:v>
                </c:pt>
                <c:pt idx="22">
                  <c:v>1982.0</c:v>
                </c:pt>
                <c:pt idx="23">
                  <c:v>1983.0</c:v>
                </c:pt>
                <c:pt idx="24">
                  <c:v>1984.0</c:v>
                </c:pt>
                <c:pt idx="25">
                  <c:v>1985.0</c:v>
                </c:pt>
                <c:pt idx="26">
                  <c:v>1986.0</c:v>
                </c:pt>
                <c:pt idx="27">
                  <c:v>1987.0</c:v>
                </c:pt>
                <c:pt idx="28">
                  <c:v>1988.0</c:v>
                </c:pt>
                <c:pt idx="29">
                  <c:v>1989.0</c:v>
                </c:pt>
                <c:pt idx="30">
                  <c:v>1990.0</c:v>
                </c:pt>
                <c:pt idx="31">
                  <c:v>1991.0</c:v>
                </c:pt>
                <c:pt idx="32">
                  <c:v>1992.0</c:v>
                </c:pt>
                <c:pt idx="33">
                  <c:v>1993.0</c:v>
                </c:pt>
                <c:pt idx="34">
                  <c:v>1994.0</c:v>
                </c:pt>
                <c:pt idx="35">
                  <c:v>1995.0</c:v>
                </c:pt>
                <c:pt idx="36">
                  <c:v>1996.0</c:v>
                </c:pt>
                <c:pt idx="37">
                  <c:v>1997.0</c:v>
                </c:pt>
                <c:pt idx="38">
                  <c:v>1998.0</c:v>
                </c:pt>
                <c:pt idx="39">
                  <c:v>1999.0</c:v>
                </c:pt>
                <c:pt idx="40">
                  <c:v>2000.0</c:v>
                </c:pt>
                <c:pt idx="41">
                  <c:v>2001.0</c:v>
                </c:pt>
                <c:pt idx="42">
                  <c:v>2002.0</c:v>
                </c:pt>
                <c:pt idx="43">
                  <c:v>2003.0</c:v>
                </c:pt>
                <c:pt idx="44">
                  <c:v>2004.0</c:v>
                </c:pt>
                <c:pt idx="45">
                  <c:v>2005.0</c:v>
                </c:pt>
                <c:pt idx="46">
                  <c:v>2006.0</c:v>
                </c:pt>
                <c:pt idx="47">
                  <c:v>2007.0</c:v>
                </c:pt>
                <c:pt idx="48">
                  <c:v>2008.0</c:v>
                </c:pt>
                <c:pt idx="49">
                  <c:v>2009.0</c:v>
                </c:pt>
                <c:pt idx="50">
                  <c:v>2010.0</c:v>
                </c:pt>
              </c:numCache>
            </c:numRef>
          </c:cat>
          <c:val>
            <c:numRef>
              <c:f>Sheet1!$B$2:$B$52</c:f>
              <c:numCache>
                <c:formatCode>#,##0</c:formatCode>
                <c:ptCount val="51"/>
                <c:pt idx="0">
                  <c:v>2653.53747799954</c:v>
                </c:pt>
                <c:pt idx="1">
                  <c:v>2702.197560800962</c:v>
                </c:pt>
                <c:pt idx="2">
                  <c:v>2722.313239582783</c:v>
                </c:pt>
                <c:pt idx="3">
                  <c:v>2757.021097896336</c:v>
                </c:pt>
                <c:pt idx="4">
                  <c:v>2903.972807313641</c:v>
                </c:pt>
                <c:pt idx="5">
                  <c:v>3069.657482261982</c:v>
                </c:pt>
                <c:pt idx="6">
                  <c:v>3128.979903103267</c:v>
                </c:pt>
                <c:pt idx="7">
                  <c:v>3178.234760592683</c:v>
                </c:pt>
                <c:pt idx="8">
                  <c:v>3283.905745884423</c:v>
                </c:pt>
                <c:pt idx="9">
                  <c:v>3480.38538977868</c:v>
                </c:pt>
                <c:pt idx="10">
                  <c:v>3848.672719799032</c:v>
                </c:pt>
                <c:pt idx="11">
                  <c:v>3803.23048359644</c:v>
                </c:pt>
                <c:pt idx="12">
                  <c:v>3857.59825712249</c:v>
                </c:pt>
                <c:pt idx="13">
                  <c:v>4130.374680130448</c:v>
                </c:pt>
                <c:pt idx="14">
                  <c:v>3908.464202909886</c:v>
                </c:pt>
                <c:pt idx="15">
                  <c:v>3844.876593856464</c:v>
                </c:pt>
                <c:pt idx="16">
                  <c:v>3563.81492724249</c:v>
                </c:pt>
                <c:pt idx="17">
                  <c:v>3450.923445415321</c:v>
                </c:pt>
                <c:pt idx="18">
                  <c:v>3439.414051584787</c:v>
                </c:pt>
                <c:pt idx="19">
                  <c:v>3335.832678293528</c:v>
                </c:pt>
                <c:pt idx="20">
                  <c:v>3121.406423088985</c:v>
                </c:pt>
                <c:pt idx="21">
                  <c:v>3162.46067957038</c:v>
                </c:pt>
                <c:pt idx="22">
                  <c:v>3148.836818721938</c:v>
                </c:pt>
                <c:pt idx="23">
                  <c:v>3210.414141256488</c:v>
                </c:pt>
                <c:pt idx="24">
                  <c:v>3174.168158723105</c:v>
                </c:pt>
                <c:pt idx="25">
                  <c:v>3020.289375033424</c:v>
                </c:pt>
                <c:pt idx="26">
                  <c:v>3064.331593478255</c:v>
                </c:pt>
                <c:pt idx="27">
                  <c:v>3295.787941748609</c:v>
                </c:pt>
                <c:pt idx="28">
                  <c:v>3385.508530073907</c:v>
                </c:pt>
                <c:pt idx="29">
                  <c:v>3605.535275251474</c:v>
                </c:pt>
                <c:pt idx="30">
                  <c:v>3786.33002828035</c:v>
                </c:pt>
                <c:pt idx="31">
                  <c:v>3800.651225499548</c:v>
                </c:pt>
                <c:pt idx="32">
                  <c:v>3830.878272713514</c:v>
                </c:pt>
                <c:pt idx="33">
                  <c:v>3859.185639884042</c:v>
                </c:pt>
                <c:pt idx="34">
                  <c:v>3846.343204588533</c:v>
                </c:pt>
                <c:pt idx="35">
                  <c:v>3889.834900122266</c:v>
                </c:pt>
                <c:pt idx="36">
                  <c:v>3845.796932324096</c:v>
                </c:pt>
                <c:pt idx="37">
                  <c:v>3762.91782509794</c:v>
                </c:pt>
                <c:pt idx="38">
                  <c:v>3674.30956266446</c:v>
                </c:pt>
                <c:pt idx="39">
                  <c:v>3669.875321927356</c:v>
                </c:pt>
                <c:pt idx="40">
                  <c:v>3657.446190534425</c:v>
                </c:pt>
                <c:pt idx="41">
                  <c:v>3671.712984520335</c:v>
                </c:pt>
                <c:pt idx="42">
                  <c:v>3673.2982997063</c:v>
                </c:pt>
                <c:pt idx="43">
                  <c:v>3767.75989799977</c:v>
                </c:pt>
                <c:pt idx="44">
                  <c:v>3788.522687496546</c:v>
                </c:pt>
                <c:pt idx="45">
                  <c:v>3793.707558162896</c:v>
                </c:pt>
                <c:pt idx="46">
                  <c:v>3862.95767709405</c:v>
                </c:pt>
                <c:pt idx="47">
                  <c:v>3886.307620450544</c:v>
                </c:pt>
                <c:pt idx="48">
                  <c:v>3833.368978619957</c:v>
                </c:pt>
                <c:pt idx="49">
                  <c:v>3691.41003600965</c:v>
                </c:pt>
                <c:pt idx="50">
                  <c:v>3617.03173438471</c:v>
                </c:pt>
              </c:numCache>
            </c:numRef>
          </c:val>
          <c:smooth val="0"/>
        </c:ser>
        <c:ser>
          <c:idx val="1"/>
          <c:order val="1"/>
          <c:tx>
            <c:strRef>
              <c:f>Sheet1!$C$1</c:f>
              <c:strCache>
                <c:ptCount val="1"/>
                <c:pt idx="0">
                  <c:v>Singapore</c:v>
                </c:pt>
              </c:strCache>
            </c:strRef>
          </c:tx>
          <c:marker>
            <c:symbol val="none"/>
          </c:marker>
          <c:cat>
            <c:numRef>
              <c:f>Sheet1!$A$2:$A$52</c:f>
              <c:numCache>
                <c:formatCode>General</c:formatCode>
                <c:ptCount val="51"/>
                <c:pt idx="0">
                  <c:v>1960.0</c:v>
                </c:pt>
                <c:pt idx="1">
                  <c:v>1961.0</c:v>
                </c:pt>
                <c:pt idx="2">
                  <c:v>1962.0</c:v>
                </c:pt>
                <c:pt idx="3">
                  <c:v>1963.0</c:v>
                </c:pt>
                <c:pt idx="4">
                  <c:v>1964.0</c:v>
                </c:pt>
                <c:pt idx="5">
                  <c:v>1965.0</c:v>
                </c:pt>
                <c:pt idx="6">
                  <c:v>1966.0</c:v>
                </c:pt>
                <c:pt idx="7">
                  <c:v>1967.0</c:v>
                </c:pt>
                <c:pt idx="8">
                  <c:v>1968.0</c:v>
                </c:pt>
                <c:pt idx="9">
                  <c:v>1969.0</c:v>
                </c:pt>
                <c:pt idx="10">
                  <c:v>1970.0</c:v>
                </c:pt>
                <c:pt idx="11">
                  <c:v>1971.0</c:v>
                </c:pt>
                <c:pt idx="12">
                  <c:v>1972.0</c:v>
                </c:pt>
                <c:pt idx="13">
                  <c:v>1973.0</c:v>
                </c:pt>
                <c:pt idx="14">
                  <c:v>1974.0</c:v>
                </c:pt>
                <c:pt idx="15">
                  <c:v>1975.0</c:v>
                </c:pt>
                <c:pt idx="16">
                  <c:v>1976.0</c:v>
                </c:pt>
                <c:pt idx="17">
                  <c:v>1977.0</c:v>
                </c:pt>
                <c:pt idx="18">
                  <c:v>1978.0</c:v>
                </c:pt>
                <c:pt idx="19">
                  <c:v>1979.0</c:v>
                </c:pt>
                <c:pt idx="20">
                  <c:v>1980.0</c:v>
                </c:pt>
                <c:pt idx="21">
                  <c:v>1981.0</c:v>
                </c:pt>
                <c:pt idx="22">
                  <c:v>1982.0</c:v>
                </c:pt>
                <c:pt idx="23">
                  <c:v>1983.0</c:v>
                </c:pt>
                <c:pt idx="24">
                  <c:v>1984.0</c:v>
                </c:pt>
                <c:pt idx="25">
                  <c:v>1985.0</c:v>
                </c:pt>
                <c:pt idx="26">
                  <c:v>1986.0</c:v>
                </c:pt>
                <c:pt idx="27">
                  <c:v>1987.0</c:v>
                </c:pt>
                <c:pt idx="28">
                  <c:v>1988.0</c:v>
                </c:pt>
                <c:pt idx="29">
                  <c:v>1989.0</c:v>
                </c:pt>
                <c:pt idx="30">
                  <c:v>1990.0</c:v>
                </c:pt>
                <c:pt idx="31">
                  <c:v>1991.0</c:v>
                </c:pt>
                <c:pt idx="32">
                  <c:v>1992.0</c:v>
                </c:pt>
                <c:pt idx="33">
                  <c:v>1993.0</c:v>
                </c:pt>
                <c:pt idx="34">
                  <c:v>1994.0</c:v>
                </c:pt>
                <c:pt idx="35">
                  <c:v>1995.0</c:v>
                </c:pt>
                <c:pt idx="36">
                  <c:v>1996.0</c:v>
                </c:pt>
                <c:pt idx="37">
                  <c:v>1997.0</c:v>
                </c:pt>
                <c:pt idx="38">
                  <c:v>1998.0</c:v>
                </c:pt>
                <c:pt idx="39">
                  <c:v>1999.0</c:v>
                </c:pt>
                <c:pt idx="40">
                  <c:v>2000.0</c:v>
                </c:pt>
                <c:pt idx="41">
                  <c:v>2001.0</c:v>
                </c:pt>
                <c:pt idx="42">
                  <c:v>2002.0</c:v>
                </c:pt>
                <c:pt idx="43">
                  <c:v>2003.0</c:v>
                </c:pt>
                <c:pt idx="44">
                  <c:v>2004.0</c:v>
                </c:pt>
                <c:pt idx="45">
                  <c:v>2005.0</c:v>
                </c:pt>
                <c:pt idx="46">
                  <c:v>2006.0</c:v>
                </c:pt>
                <c:pt idx="47">
                  <c:v>2007.0</c:v>
                </c:pt>
                <c:pt idx="48">
                  <c:v>2008.0</c:v>
                </c:pt>
                <c:pt idx="49">
                  <c:v>2009.0</c:v>
                </c:pt>
                <c:pt idx="50">
                  <c:v>2010.0</c:v>
                </c:pt>
              </c:numCache>
            </c:numRef>
          </c:cat>
          <c:val>
            <c:numRef>
              <c:f>Sheet1!$C$2:$C$52</c:f>
              <c:numCache>
                <c:formatCode>#,##0</c:formatCode>
                <c:ptCount val="51"/>
                <c:pt idx="0">
                  <c:v>2309.888241010688</c:v>
                </c:pt>
                <c:pt idx="1">
                  <c:v>2421.875</c:v>
                </c:pt>
                <c:pt idx="2">
                  <c:v>2520.283396183293</c:v>
                </c:pt>
                <c:pt idx="3">
                  <c:v>2700.8356545961</c:v>
                </c:pt>
                <c:pt idx="4">
                  <c:v>2541.268462206775</c:v>
                </c:pt>
                <c:pt idx="5">
                  <c:v>2667.337961736181</c:v>
                </c:pt>
                <c:pt idx="6">
                  <c:v>2891.335814722911</c:v>
                </c:pt>
                <c:pt idx="7">
                  <c:v>3162.924757281553</c:v>
                </c:pt>
                <c:pt idx="8">
                  <c:v>3540.258449304175</c:v>
                </c:pt>
                <c:pt idx="9">
                  <c:v>3964.749082007344</c:v>
                </c:pt>
                <c:pt idx="10">
                  <c:v>4439.126982941006</c:v>
                </c:pt>
                <c:pt idx="11">
                  <c:v>4904.160159023143</c:v>
                </c:pt>
                <c:pt idx="12">
                  <c:v>5459.951681843523</c:v>
                </c:pt>
                <c:pt idx="13">
                  <c:v>5977.200182398537</c:v>
                </c:pt>
                <c:pt idx="14">
                  <c:v>6275.8991837833</c:v>
                </c:pt>
                <c:pt idx="15">
                  <c:v>6430.213029258375</c:v>
                </c:pt>
                <c:pt idx="16">
                  <c:v>6797.191819648541</c:v>
                </c:pt>
                <c:pt idx="17">
                  <c:v>7223.584053670494</c:v>
                </c:pt>
                <c:pt idx="18">
                  <c:v>7751.954452753229</c:v>
                </c:pt>
                <c:pt idx="19">
                  <c:v>8362.492133417205</c:v>
                </c:pt>
                <c:pt idx="20">
                  <c:v>9057.956004805501</c:v>
                </c:pt>
                <c:pt idx="21">
                  <c:v>9450.304650054744</c:v>
                </c:pt>
                <c:pt idx="22">
                  <c:v>9653.94595283553</c:v>
                </c:pt>
                <c:pt idx="23">
                  <c:v>10298.36055454598</c:v>
                </c:pt>
                <c:pt idx="24">
                  <c:v>10937.93344286091</c:v>
                </c:pt>
                <c:pt idx="25">
                  <c:v>10709.85567823086</c:v>
                </c:pt>
                <c:pt idx="26">
                  <c:v>10899.72651595287</c:v>
                </c:pt>
                <c:pt idx="27">
                  <c:v>11743.20606666113</c:v>
                </c:pt>
                <c:pt idx="28">
                  <c:v>12717.88673479559</c:v>
                </c:pt>
                <c:pt idx="29">
                  <c:v>13475.4367506133</c:v>
                </c:pt>
                <c:pt idx="30">
                  <c:v>14220.07810705261</c:v>
                </c:pt>
                <c:pt idx="31">
                  <c:v>14638.26803678899</c:v>
                </c:pt>
                <c:pt idx="32">
                  <c:v>15167.15243503552</c:v>
                </c:pt>
                <c:pt idx="33">
                  <c:v>16383.75716092553</c:v>
                </c:pt>
                <c:pt idx="34">
                  <c:v>17572.98615822063</c:v>
                </c:pt>
                <c:pt idx="35">
                  <c:v>18310.08108380903</c:v>
                </c:pt>
                <c:pt idx="36">
                  <c:v>19159.70963371651</c:v>
                </c:pt>
                <c:pt idx="37">
                  <c:v>20231.1155086796</c:v>
                </c:pt>
                <c:pt idx="38">
                  <c:v>19286.9628381173</c:v>
                </c:pt>
                <c:pt idx="39">
                  <c:v>19983.13274889785</c:v>
                </c:pt>
                <c:pt idx="40">
                  <c:v>21263.31112658829</c:v>
                </c:pt>
                <c:pt idx="41">
                  <c:v>20482.7580417702</c:v>
                </c:pt>
                <c:pt idx="42">
                  <c:v>20786.41785850262</c:v>
                </c:pt>
                <c:pt idx="43">
                  <c:v>21196.78769740948</c:v>
                </c:pt>
                <c:pt idx="44">
                  <c:v>22584.69220115468</c:v>
                </c:pt>
                <c:pt idx="45">
                  <c:v>23683.23222761163</c:v>
                </c:pt>
                <c:pt idx="46">
                  <c:v>25169.52791520634</c:v>
                </c:pt>
                <c:pt idx="47">
                  <c:v>26783.06566678833</c:v>
                </c:pt>
                <c:pt idx="48">
                  <c:v>26638.21514984961</c:v>
                </c:pt>
                <c:pt idx="49">
                  <c:v>25825.73720685478</c:v>
                </c:pt>
                <c:pt idx="50">
                  <c:v>29037.56145296502</c:v>
                </c:pt>
              </c:numCache>
            </c:numRef>
          </c:val>
          <c:smooth val="0"/>
        </c:ser>
        <c:dLbls>
          <c:showLegendKey val="0"/>
          <c:showVal val="0"/>
          <c:showCatName val="0"/>
          <c:showSerName val="0"/>
          <c:showPercent val="0"/>
          <c:showBubbleSize val="0"/>
        </c:dLbls>
        <c:marker val="1"/>
        <c:smooth val="0"/>
        <c:axId val="-2046440264"/>
        <c:axId val="-2042000616"/>
      </c:lineChart>
      <c:catAx>
        <c:axId val="-2046440264"/>
        <c:scaling>
          <c:orientation val="minMax"/>
        </c:scaling>
        <c:delete val="0"/>
        <c:axPos val="b"/>
        <c:numFmt formatCode="General" sourceLinked="1"/>
        <c:majorTickMark val="out"/>
        <c:minorTickMark val="none"/>
        <c:tickLblPos val="nextTo"/>
        <c:crossAx val="-2042000616"/>
        <c:crosses val="autoZero"/>
        <c:auto val="1"/>
        <c:lblAlgn val="ctr"/>
        <c:lblOffset val="100"/>
        <c:tickLblSkip val="5"/>
        <c:noMultiLvlLbl val="0"/>
      </c:catAx>
      <c:valAx>
        <c:axId val="-2042000616"/>
        <c:scaling>
          <c:orientation val="minMax"/>
        </c:scaling>
        <c:delete val="0"/>
        <c:axPos val="l"/>
        <c:majorGridlines/>
        <c:numFmt formatCode="#,##0" sourceLinked="1"/>
        <c:majorTickMark val="none"/>
        <c:minorTickMark val="none"/>
        <c:tickLblPos val="nextTo"/>
        <c:spPr>
          <a:ln w="9525">
            <a:solidFill>
              <a:schemeClr val="bg1">
                <a:lumMod val="50000"/>
              </a:schemeClr>
            </a:solidFill>
          </a:ln>
        </c:spPr>
        <c:crossAx val="-2046440264"/>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a:t>
            </a:r>
          </a:p>
        </c:rich>
      </c:tx>
      <c:layout/>
      <c:overlay val="0"/>
    </c:title>
    <c:autoTitleDeleted val="0"/>
    <c:plotArea>
      <c:layout/>
      <c:barChart>
        <c:barDir val="bar"/>
        <c:grouping val="clustered"/>
        <c:varyColors val="0"/>
        <c:ser>
          <c:idx val="0"/>
          <c:order val="0"/>
          <c:tx>
            <c:strRef>
              <c:f>Sheet1!$B$1</c:f>
              <c:strCache>
                <c:ptCount val="1"/>
                <c:pt idx="0">
                  <c:v>GDP/capita</c:v>
                </c:pt>
              </c:strCache>
            </c:strRef>
          </c:tx>
          <c:invertIfNegative val="0"/>
          <c:dPt>
            <c:idx val="3"/>
            <c:invertIfNegative val="0"/>
            <c:bubble3D val="0"/>
            <c:spPr>
              <a:solidFill>
                <a:schemeClr val="accent2"/>
              </a:solidFill>
            </c:spPr>
          </c:dPt>
          <c:dPt>
            <c:idx val="4"/>
            <c:invertIfNegative val="0"/>
            <c:bubble3D val="0"/>
            <c:spPr>
              <a:solidFill>
                <a:schemeClr val="accent2"/>
              </a:solidFill>
            </c:spPr>
          </c:dPt>
          <c:dPt>
            <c:idx val="5"/>
            <c:invertIfNegative val="0"/>
            <c:bubble3D val="0"/>
            <c:spPr>
              <a:solidFill>
                <a:schemeClr val="accent2"/>
              </a:solidFill>
            </c:spPr>
          </c:dPt>
          <c:dPt>
            <c:idx val="6"/>
            <c:invertIfNegative val="0"/>
            <c:bubble3D val="0"/>
            <c:spPr>
              <a:solidFill>
                <a:schemeClr val="accent2"/>
              </a:solidFill>
            </c:spPr>
          </c:dPt>
          <c:cat>
            <c:strRef>
              <c:f>Sheet1!$A$2:$A$8</c:f>
              <c:strCache>
                <c:ptCount val="7"/>
                <c:pt idx="0">
                  <c:v>Minnesota</c:v>
                </c:pt>
                <c:pt idx="1">
                  <c:v>South Dakota</c:v>
                </c:pt>
                <c:pt idx="2">
                  <c:v>Manitoba</c:v>
                </c:pt>
                <c:pt idx="3">
                  <c:v>Sweden</c:v>
                </c:pt>
                <c:pt idx="4">
                  <c:v>Iceland</c:v>
                </c:pt>
                <c:pt idx="5">
                  <c:v>Denmark</c:v>
                </c:pt>
                <c:pt idx="6">
                  <c:v>Finland</c:v>
                </c:pt>
              </c:strCache>
            </c:strRef>
          </c:cat>
          <c:val>
            <c:numRef>
              <c:f>Sheet1!$B$2:$B$8</c:f>
              <c:numCache>
                <c:formatCode>General</c:formatCode>
                <c:ptCount val="7"/>
                <c:pt idx="0">
                  <c:v>50582.0</c:v>
                </c:pt>
                <c:pt idx="1">
                  <c:v>46451.0</c:v>
                </c:pt>
                <c:pt idx="2">
                  <c:v>42810.0</c:v>
                </c:pt>
                <c:pt idx="3">
                  <c:v>39300.0</c:v>
                </c:pt>
                <c:pt idx="4">
                  <c:v>37300.0</c:v>
                </c:pt>
                <c:pt idx="5">
                  <c:v>36900.0</c:v>
                </c:pt>
                <c:pt idx="6">
                  <c:v>35200.0</c:v>
                </c:pt>
              </c:numCache>
            </c:numRef>
          </c:val>
        </c:ser>
        <c:dLbls>
          <c:showLegendKey val="0"/>
          <c:showVal val="0"/>
          <c:showCatName val="0"/>
          <c:showSerName val="0"/>
          <c:showPercent val="0"/>
          <c:showBubbleSize val="0"/>
        </c:dLbls>
        <c:gapWidth val="150"/>
        <c:axId val="-2109489752"/>
        <c:axId val="-2110556936"/>
      </c:barChart>
      <c:catAx>
        <c:axId val="-2109489752"/>
        <c:scaling>
          <c:orientation val="minMax"/>
        </c:scaling>
        <c:delete val="0"/>
        <c:axPos val="l"/>
        <c:majorTickMark val="out"/>
        <c:minorTickMark val="none"/>
        <c:tickLblPos val="nextTo"/>
        <c:crossAx val="-2110556936"/>
        <c:crosses val="autoZero"/>
        <c:auto val="1"/>
        <c:lblAlgn val="ctr"/>
        <c:lblOffset val="100"/>
        <c:noMultiLvlLbl val="0"/>
      </c:catAx>
      <c:valAx>
        <c:axId val="-2110556936"/>
        <c:scaling>
          <c:orientation val="minMax"/>
        </c:scaling>
        <c:delete val="0"/>
        <c:axPos val="b"/>
        <c:majorGridlines/>
        <c:numFmt formatCode="General" sourceLinked="1"/>
        <c:majorTickMark val="out"/>
        <c:minorTickMark val="none"/>
        <c:tickLblPos val="nextTo"/>
        <c:crossAx val="-21094897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2008 $</a:t>
            </a:r>
          </a:p>
        </c:rich>
      </c:tx>
      <c:layout/>
      <c:overlay val="0"/>
    </c:title>
    <c:autoTitleDeleted val="0"/>
    <c:plotArea>
      <c:layout/>
      <c:barChart>
        <c:barDir val="bar"/>
        <c:grouping val="clustered"/>
        <c:varyColors val="0"/>
        <c:ser>
          <c:idx val="0"/>
          <c:order val="0"/>
          <c:tx>
            <c:strRef>
              <c:f>Sheet1!$B$1</c:f>
              <c:strCache>
                <c:ptCount val="1"/>
                <c:pt idx="0">
                  <c:v>GDP/capita 2008 $</c:v>
                </c:pt>
              </c:strCache>
            </c:strRef>
          </c:tx>
          <c:invertIfNegative val="0"/>
          <c:dPt>
            <c:idx val="1"/>
            <c:invertIfNegative val="0"/>
            <c:bubble3D val="0"/>
            <c:spPr>
              <a:solidFill>
                <a:schemeClr val="bg1">
                  <a:lumMod val="50000"/>
                </a:schemeClr>
              </a:solidFill>
            </c:spPr>
          </c:dPt>
          <c:cat>
            <c:strRef>
              <c:f>Sheet1!$A$2:$A$4</c:f>
              <c:strCache>
                <c:ptCount val="3"/>
                <c:pt idx="0">
                  <c:v>Swedes in Sweden</c:v>
                </c:pt>
                <c:pt idx="1">
                  <c:v>Average US</c:v>
                </c:pt>
                <c:pt idx="2">
                  <c:v>Swedish-Americans</c:v>
                </c:pt>
              </c:strCache>
            </c:strRef>
          </c:cat>
          <c:val>
            <c:numRef>
              <c:f>Sheet1!$B$2:$B$4</c:f>
              <c:numCache>
                <c:formatCode>General</c:formatCode>
                <c:ptCount val="3"/>
                <c:pt idx="0">
                  <c:v>36900.0</c:v>
                </c:pt>
                <c:pt idx="1">
                  <c:v>46500.0</c:v>
                </c:pt>
                <c:pt idx="2">
                  <c:v>56900.0</c:v>
                </c:pt>
              </c:numCache>
            </c:numRef>
          </c:val>
        </c:ser>
        <c:dLbls>
          <c:showLegendKey val="0"/>
          <c:showVal val="0"/>
          <c:showCatName val="0"/>
          <c:showSerName val="0"/>
          <c:showPercent val="0"/>
          <c:showBubbleSize val="0"/>
        </c:dLbls>
        <c:gapWidth val="150"/>
        <c:axId val="-2046174952"/>
        <c:axId val="-2042014104"/>
      </c:barChart>
      <c:catAx>
        <c:axId val="-2046174952"/>
        <c:scaling>
          <c:orientation val="minMax"/>
        </c:scaling>
        <c:delete val="0"/>
        <c:axPos val="l"/>
        <c:majorTickMark val="out"/>
        <c:minorTickMark val="none"/>
        <c:tickLblPos val="nextTo"/>
        <c:crossAx val="-2042014104"/>
        <c:crosses val="autoZero"/>
        <c:auto val="1"/>
        <c:lblAlgn val="ctr"/>
        <c:lblOffset val="100"/>
        <c:noMultiLvlLbl val="0"/>
      </c:catAx>
      <c:valAx>
        <c:axId val="-2042014104"/>
        <c:scaling>
          <c:orientation val="minMax"/>
        </c:scaling>
        <c:delete val="0"/>
        <c:axPos val="b"/>
        <c:majorGridlines/>
        <c:numFmt formatCode="General" sourceLinked="1"/>
        <c:majorTickMark val="out"/>
        <c:minorTickMark val="none"/>
        <c:tickLblPos val="nextTo"/>
        <c:crossAx val="-20461749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Equal Distribution</c:v>
                </c:pt>
              </c:strCache>
            </c:strRef>
          </c:tx>
          <c:marker>
            <c:symbol val="none"/>
          </c:marker>
          <c:cat>
            <c:numRef>
              <c:f>Sheet1!$A$2:$A$10</c:f>
              <c:numCache>
                <c:formatCode>General</c:formatCode>
                <c:ptCount val="9"/>
                <c:pt idx="0">
                  <c:v>0.0</c:v>
                </c:pt>
                <c:pt idx="1">
                  <c:v>1.0</c:v>
                </c:pt>
                <c:pt idx="2">
                  <c:v>2.0</c:v>
                </c:pt>
                <c:pt idx="3">
                  <c:v>3.0</c:v>
                </c:pt>
                <c:pt idx="4">
                  <c:v>4.0</c:v>
                </c:pt>
                <c:pt idx="5">
                  <c:v>5.0</c:v>
                </c:pt>
                <c:pt idx="6">
                  <c:v>6.0</c:v>
                </c:pt>
                <c:pt idx="7">
                  <c:v>7.0</c:v>
                </c:pt>
                <c:pt idx="8">
                  <c:v>8.0</c:v>
                </c:pt>
              </c:numCache>
            </c:numRef>
          </c:cat>
          <c:val>
            <c:numRef>
              <c:f>Sheet1!$B$2:$B$10</c:f>
              <c:numCache>
                <c:formatCode>General</c:formatCode>
                <c:ptCount val="9"/>
                <c:pt idx="0">
                  <c:v>0.0</c:v>
                </c:pt>
                <c:pt idx="1">
                  <c:v>12.5</c:v>
                </c:pt>
                <c:pt idx="2">
                  <c:v>25.0</c:v>
                </c:pt>
                <c:pt idx="3">
                  <c:v>37.5</c:v>
                </c:pt>
                <c:pt idx="4">
                  <c:v>50.0</c:v>
                </c:pt>
                <c:pt idx="5">
                  <c:v>62.5</c:v>
                </c:pt>
                <c:pt idx="6">
                  <c:v>75.0</c:v>
                </c:pt>
                <c:pt idx="7">
                  <c:v>87.5</c:v>
                </c:pt>
                <c:pt idx="8">
                  <c:v>100.0</c:v>
                </c:pt>
              </c:numCache>
            </c:numRef>
          </c:val>
          <c:smooth val="0"/>
        </c:ser>
        <c:ser>
          <c:idx val="1"/>
          <c:order val="1"/>
          <c:tx>
            <c:strRef>
              <c:f>Sheet1!$C$1</c:f>
              <c:strCache>
                <c:ptCount val="1"/>
                <c:pt idx="0">
                  <c:v>Factual Distribution</c:v>
                </c:pt>
              </c:strCache>
            </c:strRef>
          </c:tx>
          <c:marker>
            <c:symbol val="none"/>
          </c:marker>
          <c:cat>
            <c:numRef>
              <c:f>Sheet1!$A$2:$A$10</c:f>
              <c:numCache>
                <c:formatCode>General</c:formatCode>
                <c:ptCount val="9"/>
                <c:pt idx="0">
                  <c:v>0.0</c:v>
                </c:pt>
                <c:pt idx="1">
                  <c:v>1.0</c:v>
                </c:pt>
                <c:pt idx="2">
                  <c:v>2.0</c:v>
                </c:pt>
                <c:pt idx="3">
                  <c:v>3.0</c:v>
                </c:pt>
                <c:pt idx="4">
                  <c:v>4.0</c:v>
                </c:pt>
                <c:pt idx="5">
                  <c:v>5.0</c:v>
                </c:pt>
                <c:pt idx="6">
                  <c:v>6.0</c:v>
                </c:pt>
                <c:pt idx="7">
                  <c:v>7.0</c:v>
                </c:pt>
                <c:pt idx="8">
                  <c:v>8.0</c:v>
                </c:pt>
              </c:numCache>
            </c:numRef>
          </c:cat>
          <c:val>
            <c:numRef>
              <c:f>Sheet1!$C$2:$C$10</c:f>
              <c:numCache>
                <c:formatCode>General</c:formatCode>
                <c:ptCount val="9"/>
                <c:pt idx="0">
                  <c:v>0.0</c:v>
                </c:pt>
                <c:pt idx="1">
                  <c:v>1.204819277</c:v>
                </c:pt>
                <c:pt idx="2">
                  <c:v>4.096385541999995</c:v>
                </c:pt>
                <c:pt idx="3">
                  <c:v>8.43373494</c:v>
                </c:pt>
                <c:pt idx="4">
                  <c:v>15.6626506</c:v>
                </c:pt>
                <c:pt idx="5">
                  <c:v>25.30120482</c:v>
                </c:pt>
                <c:pt idx="6">
                  <c:v>39.75903614</c:v>
                </c:pt>
                <c:pt idx="7">
                  <c:v>63.85542168999999</c:v>
                </c:pt>
                <c:pt idx="8">
                  <c:v>100.0</c:v>
                </c:pt>
              </c:numCache>
            </c:numRef>
          </c:val>
          <c:smooth val="0"/>
        </c:ser>
        <c:dLbls>
          <c:showLegendKey val="0"/>
          <c:showVal val="0"/>
          <c:showCatName val="0"/>
          <c:showSerName val="0"/>
          <c:showPercent val="0"/>
          <c:showBubbleSize val="0"/>
        </c:dLbls>
        <c:marker val="1"/>
        <c:smooth val="0"/>
        <c:axId val="-2046088472"/>
        <c:axId val="-2046683960"/>
      </c:lineChart>
      <c:catAx>
        <c:axId val="-2046088472"/>
        <c:scaling>
          <c:orientation val="minMax"/>
        </c:scaling>
        <c:delete val="0"/>
        <c:axPos val="b"/>
        <c:numFmt formatCode="General" sourceLinked="1"/>
        <c:majorTickMark val="out"/>
        <c:minorTickMark val="none"/>
        <c:tickLblPos val="nextTo"/>
        <c:crossAx val="-2046683960"/>
        <c:crosses val="autoZero"/>
        <c:auto val="1"/>
        <c:lblAlgn val="ctr"/>
        <c:lblOffset val="100"/>
        <c:noMultiLvlLbl val="0"/>
      </c:catAx>
      <c:valAx>
        <c:axId val="-2046683960"/>
        <c:scaling>
          <c:orientation val="minMax"/>
          <c:max val="100.0"/>
        </c:scaling>
        <c:delete val="0"/>
        <c:axPos val="l"/>
        <c:majorGridlines/>
        <c:numFmt formatCode="General" sourceLinked="1"/>
        <c:majorTickMark val="out"/>
        <c:minorTickMark val="none"/>
        <c:tickLblPos val="nextTo"/>
        <c:crossAx val="-2046088472"/>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err="1" smtClean="0"/>
              <a:t>Gini</a:t>
            </a:r>
            <a:r>
              <a:rPr lang="en-US" dirty="0" smtClean="0"/>
              <a:t> Coefficient 2011 Disposable Income</a:t>
            </a:r>
            <a:endParaRPr lang="en-US" dirty="0"/>
          </a:p>
        </c:rich>
      </c:tx>
      <c:layout/>
      <c:overlay val="0"/>
    </c:title>
    <c:autoTitleDeleted val="0"/>
    <c:plotArea>
      <c:layout/>
      <c:barChart>
        <c:barDir val="bar"/>
        <c:grouping val="clustered"/>
        <c:varyColors val="0"/>
        <c:ser>
          <c:idx val="0"/>
          <c:order val="0"/>
          <c:tx>
            <c:strRef>
              <c:f>Sheet1!$B$1</c:f>
              <c:strCache>
                <c:ptCount val="1"/>
                <c:pt idx="0">
                  <c:v>Series 1</c:v>
                </c:pt>
              </c:strCache>
            </c:strRef>
          </c:tx>
          <c:invertIfNegative val="0"/>
          <c:cat>
            <c:strRef>
              <c:f>Sheet1!$A$2:$A$5</c:f>
              <c:strCache>
                <c:ptCount val="4"/>
                <c:pt idx="0">
                  <c:v>Iceland</c:v>
                </c:pt>
                <c:pt idx="1">
                  <c:v>Sweden</c:v>
                </c:pt>
                <c:pt idx="2">
                  <c:v>UK</c:v>
                </c:pt>
                <c:pt idx="3">
                  <c:v>US</c:v>
                </c:pt>
              </c:strCache>
            </c:strRef>
          </c:cat>
          <c:val>
            <c:numRef>
              <c:f>Sheet1!$B$2:$B$5</c:f>
              <c:numCache>
                <c:formatCode>General</c:formatCode>
                <c:ptCount val="4"/>
                <c:pt idx="0">
                  <c:v>0.2506097</c:v>
                </c:pt>
                <c:pt idx="1">
                  <c:v>0.27342</c:v>
                </c:pt>
                <c:pt idx="2">
                  <c:v>0.3443898</c:v>
                </c:pt>
                <c:pt idx="3">
                  <c:v>0.3893442</c:v>
                </c:pt>
              </c:numCache>
            </c:numRef>
          </c:val>
        </c:ser>
        <c:dLbls>
          <c:showLegendKey val="0"/>
          <c:showVal val="0"/>
          <c:showCatName val="0"/>
          <c:showSerName val="0"/>
          <c:showPercent val="0"/>
          <c:showBubbleSize val="0"/>
        </c:dLbls>
        <c:gapWidth val="150"/>
        <c:axId val="-2046067336"/>
        <c:axId val="-2046500008"/>
      </c:barChart>
      <c:catAx>
        <c:axId val="-2046067336"/>
        <c:scaling>
          <c:orientation val="minMax"/>
        </c:scaling>
        <c:delete val="0"/>
        <c:axPos val="l"/>
        <c:majorTickMark val="out"/>
        <c:minorTickMark val="none"/>
        <c:tickLblPos val="nextTo"/>
        <c:crossAx val="-2046500008"/>
        <c:crosses val="autoZero"/>
        <c:auto val="1"/>
        <c:lblAlgn val="ctr"/>
        <c:lblOffset val="100"/>
        <c:noMultiLvlLbl val="0"/>
      </c:catAx>
      <c:valAx>
        <c:axId val="-2046500008"/>
        <c:scaling>
          <c:orientation val="minMax"/>
        </c:scaling>
        <c:delete val="0"/>
        <c:axPos val="b"/>
        <c:majorGridlines/>
        <c:numFmt formatCode="General" sourceLinked="1"/>
        <c:majorTickMark val="out"/>
        <c:minorTickMark val="none"/>
        <c:tickLblPos val="nextTo"/>
        <c:crossAx val="-2046067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Sweden</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Sheet1!$B$2:$B$111</c:f>
              <c:numCache>
                <c:formatCode>General</c:formatCode>
                <c:ptCount val="110"/>
                <c:pt idx="0">
                  <c:v>26.99</c:v>
                </c:pt>
                <c:pt idx="4">
                  <c:v>21.46</c:v>
                </c:pt>
                <c:pt idx="8">
                  <c:v>19.57</c:v>
                </c:pt>
                <c:pt idx="9">
                  <c:v>20.92</c:v>
                </c:pt>
                <c:pt idx="13">
                  <c:v>28.04</c:v>
                </c:pt>
                <c:pt idx="16">
                  <c:v>16.33</c:v>
                </c:pt>
                <c:pt idx="17">
                  <c:v>13.48</c:v>
                </c:pt>
                <c:pt idx="27">
                  <c:v>13.74</c:v>
                </c:pt>
                <c:pt idx="31">
                  <c:v>11.95</c:v>
                </c:pt>
                <c:pt idx="32">
                  <c:v>12.32</c:v>
                </c:pt>
                <c:pt idx="38">
                  <c:v>10.29</c:v>
                </c:pt>
                <c:pt idx="40">
                  <c:v>10.44</c:v>
                </c:pt>
                <c:pt idx="41">
                  <c:v>10.04</c:v>
                </c:pt>
                <c:pt idx="42">
                  <c:v>9.77</c:v>
                </c:pt>
                <c:pt idx="43">
                  <c:v>10.07</c:v>
                </c:pt>
                <c:pt idx="44">
                  <c:v>8.62</c:v>
                </c:pt>
                <c:pt idx="45">
                  <c:v>7.9</c:v>
                </c:pt>
                <c:pt idx="46">
                  <c:v>7.64</c:v>
                </c:pt>
                <c:pt idx="47">
                  <c:v>7.59</c:v>
                </c:pt>
                <c:pt idx="48">
                  <c:v>7.33</c:v>
                </c:pt>
                <c:pt idx="49">
                  <c:v>6.8</c:v>
                </c:pt>
                <c:pt idx="50">
                  <c:v>6.9</c:v>
                </c:pt>
                <c:pt idx="51">
                  <c:v>6.9</c:v>
                </c:pt>
                <c:pt idx="52">
                  <c:v>6.78</c:v>
                </c:pt>
                <c:pt idx="53">
                  <c:v>6.649999999999998</c:v>
                </c:pt>
                <c:pt idx="54">
                  <c:v>6.81</c:v>
                </c:pt>
                <c:pt idx="55">
                  <c:v>6.81</c:v>
                </c:pt>
                <c:pt idx="56">
                  <c:v>7.0</c:v>
                </c:pt>
                <c:pt idx="57">
                  <c:v>6.83</c:v>
                </c:pt>
                <c:pt idx="58">
                  <c:v>6.769999999999999</c:v>
                </c:pt>
                <c:pt idx="59">
                  <c:v>6.649999999999998</c:v>
                </c:pt>
                <c:pt idx="60">
                  <c:v>6.64</c:v>
                </c:pt>
                <c:pt idx="61">
                  <c:v>6.5</c:v>
                </c:pt>
                <c:pt idx="62">
                  <c:v>6.47</c:v>
                </c:pt>
                <c:pt idx="63">
                  <c:v>6.35</c:v>
                </c:pt>
                <c:pt idx="64">
                  <c:v>6.55</c:v>
                </c:pt>
                <c:pt idx="65">
                  <c:v>6.57</c:v>
                </c:pt>
                <c:pt idx="66">
                  <c:v>6.41</c:v>
                </c:pt>
                <c:pt idx="67">
                  <c:v>6.159999999999997</c:v>
                </c:pt>
                <c:pt idx="68">
                  <c:v>5.8</c:v>
                </c:pt>
                <c:pt idx="69">
                  <c:v>5.67</c:v>
                </c:pt>
                <c:pt idx="70">
                  <c:v>5.57</c:v>
                </c:pt>
                <c:pt idx="71">
                  <c:v>5.47</c:v>
                </c:pt>
                <c:pt idx="72">
                  <c:v>5.29</c:v>
                </c:pt>
                <c:pt idx="73">
                  <c:v>4.95</c:v>
                </c:pt>
                <c:pt idx="74">
                  <c:v>4.689999999999999</c:v>
                </c:pt>
                <c:pt idx="75">
                  <c:v>4.47</c:v>
                </c:pt>
                <c:pt idx="76">
                  <c:v>4.25</c:v>
                </c:pt>
                <c:pt idx="77">
                  <c:v>4.05</c:v>
                </c:pt>
                <c:pt idx="78">
                  <c:v>3.97</c:v>
                </c:pt>
                <c:pt idx="79">
                  <c:v>3.98</c:v>
                </c:pt>
                <c:pt idx="80">
                  <c:v>4.08</c:v>
                </c:pt>
                <c:pt idx="81">
                  <c:v>4.13</c:v>
                </c:pt>
                <c:pt idx="82">
                  <c:v>4.119999999999997</c:v>
                </c:pt>
                <c:pt idx="83">
                  <c:v>4.109999999999999</c:v>
                </c:pt>
                <c:pt idx="84">
                  <c:v>4.24</c:v>
                </c:pt>
                <c:pt idx="85">
                  <c:v>4.38</c:v>
                </c:pt>
                <c:pt idx="86">
                  <c:v>4.48</c:v>
                </c:pt>
                <c:pt idx="87">
                  <c:v>4.38</c:v>
                </c:pt>
                <c:pt idx="88">
                  <c:v>5.1</c:v>
                </c:pt>
                <c:pt idx="89">
                  <c:v>5.04</c:v>
                </c:pt>
                <c:pt idx="90">
                  <c:v>5.22</c:v>
                </c:pt>
                <c:pt idx="91">
                  <c:v>5.53</c:v>
                </c:pt>
                <c:pt idx="92">
                  <c:v>5.25</c:v>
                </c:pt>
                <c:pt idx="93">
                  <c:v>5.59</c:v>
                </c:pt>
                <c:pt idx="94">
                  <c:v>5.72</c:v>
                </c:pt>
                <c:pt idx="95">
                  <c:v>5.87</c:v>
                </c:pt>
                <c:pt idx="96">
                  <c:v>6.01</c:v>
                </c:pt>
                <c:pt idx="97">
                  <c:v>5.97</c:v>
                </c:pt>
                <c:pt idx="98">
                  <c:v>5.95</c:v>
                </c:pt>
                <c:pt idx="99">
                  <c:v>5.67</c:v>
                </c:pt>
                <c:pt idx="100">
                  <c:v>5.52</c:v>
                </c:pt>
                <c:pt idx="101">
                  <c:v>5.72</c:v>
                </c:pt>
                <c:pt idx="102">
                  <c:v>6.28</c:v>
                </c:pt>
                <c:pt idx="103">
                  <c:v>6.609999999999998</c:v>
                </c:pt>
                <c:pt idx="104">
                  <c:v>6.91</c:v>
                </c:pt>
                <c:pt idx="105">
                  <c:v>7.09</c:v>
                </c:pt>
                <c:pt idx="106">
                  <c:v>6.72</c:v>
                </c:pt>
                <c:pt idx="107">
                  <c:v>6.91</c:v>
                </c:pt>
                <c:pt idx="108">
                  <c:v>7.02</c:v>
                </c:pt>
                <c:pt idx="109">
                  <c:v>7.13</c:v>
                </c:pt>
              </c:numCache>
            </c:numRef>
          </c:val>
          <c:smooth val="0"/>
        </c:ser>
        <c:ser>
          <c:idx val="1"/>
          <c:order val="1"/>
          <c:tx>
            <c:strRef>
              <c:f>Sheet1!$C$1</c:f>
              <c:strCache>
                <c:ptCount val="1"/>
                <c:pt idx="0">
                  <c:v>United Kingdom</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Sheet1!$C$2:$C$111</c:f>
              <c:numCache>
                <c:formatCode>General</c:formatCode>
                <c:ptCount val="110"/>
                <c:pt idx="15">
                  <c:v>19.24</c:v>
                </c:pt>
                <c:pt idx="16">
                  <c:v>19.59</c:v>
                </c:pt>
                <c:pt idx="34">
                  <c:v>16.98</c:v>
                </c:pt>
                <c:pt idx="46">
                  <c:v>11.47</c:v>
                </c:pt>
                <c:pt idx="48">
                  <c:v>10.89</c:v>
                </c:pt>
                <c:pt idx="49">
                  <c:v>10.2</c:v>
                </c:pt>
                <c:pt idx="50">
                  <c:v>9.720000000000001</c:v>
                </c:pt>
                <c:pt idx="51">
                  <c:v>9.67</c:v>
                </c:pt>
                <c:pt idx="52">
                  <c:v>9.3</c:v>
                </c:pt>
                <c:pt idx="53">
                  <c:v>8.75</c:v>
                </c:pt>
                <c:pt idx="54">
                  <c:v>8.7</c:v>
                </c:pt>
                <c:pt idx="55">
                  <c:v>8.76</c:v>
                </c:pt>
                <c:pt idx="56">
                  <c:v>8.6</c:v>
                </c:pt>
                <c:pt idx="57">
                  <c:v>8.87</c:v>
                </c:pt>
                <c:pt idx="59">
                  <c:v>8.43</c:v>
                </c:pt>
                <c:pt idx="60">
                  <c:v>8.49</c:v>
                </c:pt>
                <c:pt idx="61">
                  <c:v>8.48</c:v>
                </c:pt>
                <c:pt idx="62">
                  <c:v>8.55</c:v>
                </c:pt>
                <c:pt idx="63">
                  <c:v>7.92</c:v>
                </c:pt>
                <c:pt idx="64">
                  <c:v>7.689999999999999</c:v>
                </c:pt>
                <c:pt idx="65">
                  <c:v>7.54</c:v>
                </c:pt>
                <c:pt idx="66">
                  <c:v>7.46</c:v>
                </c:pt>
                <c:pt idx="67">
                  <c:v>7.05</c:v>
                </c:pt>
                <c:pt idx="68">
                  <c:v>7.02</c:v>
                </c:pt>
                <c:pt idx="69">
                  <c:v>6.94</c:v>
                </c:pt>
                <c:pt idx="70">
                  <c:v>6.99</c:v>
                </c:pt>
                <c:pt idx="71">
                  <c:v>6.54</c:v>
                </c:pt>
                <c:pt idx="72">
                  <c:v>6.1</c:v>
                </c:pt>
                <c:pt idx="73">
                  <c:v>5.89</c:v>
                </c:pt>
                <c:pt idx="74">
                  <c:v>5.93</c:v>
                </c:pt>
                <c:pt idx="75">
                  <c:v>5.72</c:v>
                </c:pt>
                <c:pt idx="76">
                  <c:v>5.93</c:v>
                </c:pt>
                <c:pt idx="78">
                  <c:v>6.67</c:v>
                </c:pt>
                <c:pt idx="79">
                  <c:v>6.85</c:v>
                </c:pt>
                <c:pt idx="80">
                  <c:v>6.83</c:v>
                </c:pt>
                <c:pt idx="81">
                  <c:v>7.159999999999997</c:v>
                </c:pt>
                <c:pt idx="82">
                  <c:v>7.4</c:v>
                </c:pt>
                <c:pt idx="83">
                  <c:v>7.55</c:v>
                </c:pt>
                <c:pt idx="84">
                  <c:v>7.78</c:v>
                </c:pt>
                <c:pt idx="85">
                  <c:v>8.630000000000001</c:v>
                </c:pt>
                <c:pt idx="86">
                  <c:v>8.67</c:v>
                </c:pt>
                <c:pt idx="87">
                  <c:v>9.8</c:v>
                </c:pt>
                <c:pt idx="88">
                  <c:v>10.32</c:v>
                </c:pt>
                <c:pt idx="89">
                  <c:v>9.86</c:v>
                </c:pt>
                <c:pt idx="90">
                  <c:v>10.36</c:v>
                </c:pt>
                <c:pt idx="91">
                  <c:v>10.6</c:v>
                </c:pt>
                <c:pt idx="92">
                  <c:v>10.75</c:v>
                </c:pt>
                <c:pt idx="93">
                  <c:v>11.9</c:v>
                </c:pt>
                <c:pt idx="94">
                  <c:v>12.07</c:v>
                </c:pt>
                <c:pt idx="95">
                  <c:v>12.53</c:v>
                </c:pt>
                <c:pt idx="96">
                  <c:v>12.51</c:v>
                </c:pt>
                <c:pt idx="97">
                  <c:v>12.67</c:v>
                </c:pt>
                <c:pt idx="98">
                  <c:v>12.71</c:v>
                </c:pt>
                <c:pt idx="99">
                  <c:v>12.27</c:v>
                </c:pt>
                <c:pt idx="100">
                  <c:v>12.12</c:v>
                </c:pt>
                <c:pt idx="101">
                  <c:v>12.89</c:v>
                </c:pt>
                <c:pt idx="102">
                  <c:v>14.25</c:v>
                </c:pt>
                <c:pt idx="103">
                  <c:v>14.82</c:v>
                </c:pt>
                <c:pt idx="104">
                  <c:v>15.44</c:v>
                </c:pt>
                <c:pt idx="106">
                  <c:v>15.42</c:v>
                </c:pt>
                <c:pt idx="107">
                  <c:v>12.55</c:v>
                </c:pt>
                <c:pt idx="108">
                  <c:v>12.93</c:v>
                </c:pt>
              </c:numCache>
            </c:numRef>
          </c:val>
          <c:smooth val="0"/>
        </c:ser>
        <c:ser>
          <c:idx val="2"/>
          <c:order val="2"/>
          <c:tx>
            <c:strRef>
              <c:f>Sheet1!$D$1</c:f>
              <c:strCache>
                <c:ptCount val="1"/>
                <c:pt idx="0">
                  <c:v>United States</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Sheet1!$D$2:$D$111</c:f>
              <c:numCache>
                <c:formatCode>General</c:formatCode>
                <c:ptCount val="110"/>
                <c:pt idx="10">
                  <c:v>17.96</c:v>
                </c:pt>
                <c:pt idx="11">
                  <c:v>18.16</c:v>
                </c:pt>
                <c:pt idx="12">
                  <c:v>17.58</c:v>
                </c:pt>
                <c:pt idx="13">
                  <c:v>18.57</c:v>
                </c:pt>
                <c:pt idx="14">
                  <c:v>17.6</c:v>
                </c:pt>
                <c:pt idx="15">
                  <c:v>15.88</c:v>
                </c:pt>
                <c:pt idx="16">
                  <c:v>15.87</c:v>
                </c:pt>
                <c:pt idx="17">
                  <c:v>14.46</c:v>
                </c:pt>
                <c:pt idx="18">
                  <c:v>15.47</c:v>
                </c:pt>
                <c:pt idx="19">
                  <c:v>16.29</c:v>
                </c:pt>
                <c:pt idx="20">
                  <c:v>14.99</c:v>
                </c:pt>
                <c:pt idx="21">
                  <c:v>16.32</c:v>
                </c:pt>
                <c:pt idx="22">
                  <c:v>17.6</c:v>
                </c:pt>
                <c:pt idx="23">
                  <c:v>18.01</c:v>
                </c:pt>
                <c:pt idx="24">
                  <c:v>18.68</c:v>
                </c:pt>
                <c:pt idx="25">
                  <c:v>19.6</c:v>
                </c:pt>
                <c:pt idx="26">
                  <c:v>18.42</c:v>
                </c:pt>
                <c:pt idx="27">
                  <c:v>16.42</c:v>
                </c:pt>
                <c:pt idx="28">
                  <c:v>15.27</c:v>
                </c:pt>
                <c:pt idx="29">
                  <c:v>15.48</c:v>
                </c:pt>
                <c:pt idx="30">
                  <c:v>15.77</c:v>
                </c:pt>
                <c:pt idx="31">
                  <c:v>15.87</c:v>
                </c:pt>
                <c:pt idx="32">
                  <c:v>15.63</c:v>
                </c:pt>
                <c:pt idx="33">
                  <c:v>17.64</c:v>
                </c:pt>
                <c:pt idx="34">
                  <c:v>16.45</c:v>
                </c:pt>
                <c:pt idx="35">
                  <c:v>14.73</c:v>
                </c:pt>
                <c:pt idx="36">
                  <c:v>15.39</c:v>
                </c:pt>
                <c:pt idx="37">
                  <c:v>15.73</c:v>
                </c:pt>
                <c:pt idx="38">
                  <c:v>15.01</c:v>
                </c:pt>
                <c:pt idx="39">
                  <c:v>12.91</c:v>
                </c:pt>
                <c:pt idx="40">
                  <c:v>11.48</c:v>
                </c:pt>
                <c:pt idx="41">
                  <c:v>10.54</c:v>
                </c:pt>
                <c:pt idx="42">
                  <c:v>11.07</c:v>
                </c:pt>
                <c:pt idx="43">
                  <c:v>11.76</c:v>
                </c:pt>
                <c:pt idx="44">
                  <c:v>10.95</c:v>
                </c:pt>
                <c:pt idx="45">
                  <c:v>11.27</c:v>
                </c:pt>
                <c:pt idx="46">
                  <c:v>10.95</c:v>
                </c:pt>
                <c:pt idx="47">
                  <c:v>11.36</c:v>
                </c:pt>
                <c:pt idx="48">
                  <c:v>10.52</c:v>
                </c:pt>
                <c:pt idx="49">
                  <c:v>9.76</c:v>
                </c:pt>
                <c:pt idx="50">
                  <c:v>9.08</c:v>
                </c:pt>
                <c:pt idx="51">
                  <c:v>9.39</c:v>
                </c:pt>
                <c:pt idx="52">
                  <c:v>9.18</c:v>
                </c:pt>
                <c:pt idx="53">
                  <c:v>9.09</c:v>
                </c:pt>
                <c:pt idx="54">
                  <c:v>8.98</c:v>
                </c:pt>
                <c:pt idx="55">
                  <c:v>8.83</c:v>
                </c:pt>
                <c:pt idx="56">
                  <c:v>8.75</c:v>
                </c:pt>
                <c:pt idx="57">
                  <c:v>8.36</c:v>
                </c:pt>
                <c:pt idx="58">
                  <c:v>8.34</c:v>
                </c:pt>
                <c:pt idx="59">
                  <c:v>8.27</c:v>
                </c:pt>
                <c:pt idx="60">
                  <c:v>8.16</c:v>
                </c:pt>
                <c:pt idx="61">
                  <c:v>8.02</c:v>
                </c:pt>
                <c:pt idx="62">
                  <c:v>8.07</c:v>
                </c:pt>
                <c:pt idx="63">
                  <c:v>8.37</c:v>
                </c:pt>
                <c:pt idx="64">
                  <c:v>8.43</c:v>
                </c:pt>
                <c:pt idx="65">
                  <c:v>8.35</c:v>
                </c:pt>
                <c:pt idx="66">
                  <c:v>8.02</c:v>
                </c:pt>
                <c:pt idx="67">
                  <c:v>7.8</c:v>
                </c:pt>
                <c:pt idx="68">
                  <c:v>7.79</c:v>
                </c:pt>
                <c:pt idx="69">
                  <c:v>7.75</c:v>
                </c:pt>
                <c:pt idx="70">
                  <c:v>7.74</c:v>
                </c:pt>
                <c:pt idx="71">
                  <c:v>8.12</c:v>
                </c:pt>
                <c:pt idx="72">
                  <c:v>8.01</c:v>
                </c:pt>
                <c:pt idx="73">
                  <c:v>7.89</c:v>
                </c:pt>
                <c:pt idx="74">
                  <c:v>7.9</c:v>
                </c:pt>
                <c:pt idx="75">
                  <c:v>7.95</c:v>
                </c:pt>
                <c:pt idx="76">
                  <c:v>8.03</c:v>
                </c:pt>
                <c:pt idx="77">
                  <c:v>8.18</c:v>
                </c:pt>
                <c:pt idx="78">
                  <c:v>8.03</c:v>
                </c:pt>
                <c:pt idx="79">
                  <c:v>8.39</c:v>
                </c:pt>
                <c:pt idx="80">
                  <c:v>8.59</c:v>
                </c:pt>
                <c:pt idx="81">
                  <c:v>8.89</c:v>
                </c:pt>
                <c:pt idx="82">
                  <c:v>9.09</c:v>
                </c:pt>
                <c:pt idx="83">
                  <c:v>9.130000000000001</c:v>
                </c:pt>
                <c:pt idx="84">
                  <c:v>10.75</c:v>
                </c:pt>
                <c:pt idx="85">
                  <c:v>13.17</c:v>
                </c:pt>
                <c:pt idx="86">
                  <c:v>12.61</c:v>
                </c:pt>
                <c:pt idx="87">
                  <c:v>12.98</c:v>
                </c:pt>
                <c:pt idx="88">
                  <c:v>12.17</c:v>
                </c:pt>
                <c:pt idx="89">
                  <c:v>13.48</c:v>
                </c:pt>
                <c:pt idx="90">
                  <c:v>12.82</c:v>
                </c:pt>
                <c:pt idx="91">
                  <c:v>12.85</c:v>
                </c:pt>
                <c:pt idx="92">
                  <c:v>13.53</c:v>
                </c:pt>
                <c:pt idx="93">
                  <c:v>14.11</c:v>
                </c:pt>
                <c:pt idx="94">
                  <c:v>14.77</c:v>
                </c:pt>
                <c:pt idx="95">
                  <c:v>15.29</c:v>
                </c:pt>
                <c:pt idx="96">
                  <c:v>15.87</c:v>
                </c:pt>
                <c:pt idx="97">
                  <c:v>16.49</c:v>
                </c:pt>
                <c:pt idx="98">
                  <c:v>15.37</c:v>
                </c:pt>
                <c:pt idx="99">
                  <c:v>14.99</c:v>
                </c:pt>
                <c:pt idx="100">
                  <c:v>15.21</c:v>
                </c:pt>
                <c:pt idx="101">
                  <c:v>16.34</c:v>
                </c:pt>
                <c:pt idx="102">
                  <c:v>17.68</c:v>
                </c:pt>
                <c:pt idx="103">
                  <c:v>18.06</c:v>
                </c:pt>
                <c:pt idx="104">
                  <c:v>18.33</c:v>
                </c:pt>
                <c:pt idx="105">
                  <c:v>17.89</c:v>
                </c:pt>
                <c:pt idx="106">
                  <c:v>16.68</c:v>
                </c:pt>
                <c:pt idx="107">
                  <c:v>17.45</c:v>
                </c:pt>
                <c:pt idx="108">
                  <c:v>17.47</c:v>
                </c:pt>
                <c:pt idx="109">
                  <c:v>19.34</c:v>
                </c:pt>
              </c:numCache>
            </c:numRef>
          </c:val>
          <c:smooth val="0"/>
        </c:ser>
        <c:ser>
          <c:idx val="3"/>
          <c:order val="3"/>
          <c:tx>
            <c:strRef>
              <c:f>Sheet1!$E$1</c:f>
              <c:strCache>
                <c:ptCount val="1"/>
                <c:pt idx="0">
                  <c:v>France</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Sheet1!$E$2:$E$111</c:f>
              <c:numCache>
                <c:formatCode>General</c:formatCode>
                <c:ptCount val="110"/>
                <c:pt idx="2">
                  <c:v>19.0</c:v>
                </c:pt>
                <c:pt idx="12">
                  <c:v>18.31</c:v>
                </c:pt>
                <c:pt idx="13">
                  <c:v>20.65</c:v>
                </c:pt>
                <c:pt idx="14">
                  <c:v>20.09</c:v>
                </c:pt>
                <c:pt idx="15">
                  <c:v>17.95</c:v>
                </c:pt>
                <c:pt idx="16">
                  <c:v>19.5</c:v>
                </c:pt>
                <c:pt idx="17">
                  <c:v>17.95</c:v>
                </c:pt>
                <c:pt idx="18">
                  <c:v>17.32</c:v>
                </c:pt>
                <c:pt idx="19">
                  <c:v>17.87</c:v>
                </c:pt>
                <c:pt idx="20">
                  <c:v>18.91</c:v>
                </c:pt>
                <c:pt idx="21">
                  <c:v>17.96</c:v>
                </c:pt>
                <c:pt idx="22">
                  <c:v>18.16</c:v>
                </c:pt>
                <c:pt idx="23">
                  <c:v>17.82</c:v>
                </c:pt>
                <c:pt idx="24">
                  <c:v>17.45</c:v>
                </c:pt>
                <c:pt idx="25">
                  <c:v>17.27</c:v>
                </c:pt>
                <c:pt idx="26">
                  <c:v>16.15</c:v>
                </c:pt>
                <c:pt idx="27">
                  <c:v>15.31</c:v>
                </c:pt>
                <c:pt idx="28">
                  <c:v>14.63</c:v>
                </c:pt>
                <c:pt idx="29">
                  <c:v>14.8</c:v>
                </c:pt>
                <c:pt idx="30">
                  <c:v>14.95</c:v>
                </c:pt>
                <c:pt idx="31">
                  <c:v>15.28</c:v>
                </c:pt>
                <c:pt idx="32">
                  <c:v>15.4</c:v>
                </c:pt>
                <c:pt idx="33">
                  <c:v>14.74</c:v>
                </c:pt>
                <c:pt idx="34">
                  <c:v>14.46</c:v>
                </c:pt>
                <c:pt idx="35">
                  <c:v>14.27</c:v>
                </c:pt>
                <c:pt idx="36">
                  <c:v>13.3</c:v>
                </c:pt>
                <c:pt idx="37">
                  <c:v>13.35</c:v>
                </c:pt>
                <c:pt idx="38">
                  <c:v>12.88</c:v>
                </c:pt>
                <c:pt idx="39">
                  <c:v>11.53</c:v>
                </c:pt>
                <c:pt idx="40">
                  <c:v>10.13</c:v>
                </c:pt>
                <c:pt idx="41">
                  <c:v>8.37</c:v>
                </c:pt>
                <c:pt idx="42">
                  <c:v>7.54</c:v>
                </c:pt>
                <c:pt idx="43">
                  <c:v>9.220000000000001</c:v>
                </c:pt>
                <c:pt idx="44">
                  <c:v>9.220000000000001</c:v>
                </c:pt>
                <c:pt idx="45">
                  <c:v>8.75</c:v>
                </c:pt>
                <c:pt idx="46">
                  <c:v>9.01</c:v>
                </c:pt>
                <c:pt idx="47">
                  <c:v>8.98</c:v>
                </c:pt>
                <c:pt idx="48">
                  <c:v>9.0</c:v>
                </c:pt>
                <c:pt idx="49">
                  <c:v>9.16</c:v>
                </c:pt>
                <c:pt idx="50">
                  <c:v>9.0</c:v>
                </c:pt>
                <c:pt idx="51">
                  <c:v>9.140000000000001</c:v>
                </c:pt>
                <c:pt idx="52">
                  <c:v>9.33</c:v>
                </c:pt>
                <c:pt idx="53">
                  <c:v>9.37</c:v>
                </c:pt>
                <c:pt idx="54">
                  <c:v>9.37</c:v>
                </c:pt>
                <c:pt idx="55">
                  <c:v>9.01</c:v>
                </c:pt>
                <c:pt idx="56">
                  <c:v>9.46</c:v>
                </c:pt>
                <c:pt idx="57">
                  <c:v>9.710000000000001</c:v>
                </c:pt>
                <c:pt idx="58">
                  <c:v>9.88</c:v>
                </c:pt>
                <c:pt idx="59">
                  <c:v>9.46</c:v>
                </c:pt>
                <c:pt idx="60">
                  <c:v>9.43</c:v>
                </c:pt>
                <c:pt idx="61">
                  <c:v>9.56</c:v>
                </c:pt>
                <c:pt idx="62">
                  <c:v>9.58</c:v>
                </c:pt>
                <c:pt idx="63">
                  <c:v>9.36</c:v>
                </c:pt>
                <c:pt idx="64">
                  <c:v>9.36</c:v>
                </c:pt>
                <c:pt idx="65">
                  <c:v>8.77</c:v>
                </c:pt>
                <c:pt idx="66">
                  <c:v>8.55</c:v>
                </c:pt>
                <c:pt idx="67">
                  <c:v>8.33</c:v>
                </c:pt>
                <c:pt idx="68">
                  <c:v>8.47</c:v>
                </c:pt>
                <c:pt idx="69">
                  <c:v>8.52</c:v>
                </c:pt>
                <c:pt idx="70">
                  <c:v>8.87</c:v>
                </c:pt>
                <c:pt idx="71">
                  <c:v>8.5</c:v>
                </c:pt>
                <c:pt idx="72">
                  <c:v>8.48</c:v>
                </c:pt>
                <c:pt idx="73">
                  <c:v>8.44</c:v>
                </c:pt>
                <c:pt idx="74">
                  <c:v>7.79</c:v>
                </c:pt>
                <c:pt idx="75">
                  <c:v>7.8</c:v>
                </c:pt>
                <c:pt idx="76">
                  <c:v>7.819999999999998</c:v>
                </c:pt>
                <c:pt idx="77">
                  <c:v>7.63</c:v>
                </c:pt>
                <c:pt idx="78">
                  <c:v>7.55</c:v>
                </c:pt>
                <c:pt idx="79">
                  <c:v>7.07</c:v>
                </c:pt>
                <c:pt idx="80">
                  <c:v>6.99</c:v>
                </c:pt>
                <c:pt idx="81">
                  <c:v>7.03</c:v>
                </c:pt>
                <c:pt idx="82">
                  <c:v>7.2</c:v>
                </c:pt>
                <c:pt idx="83">
                  <c:v>7.44</c:v>
                </c:pt>
                <c:pt idx="84">
                  <c:v>7.75</c:v>
                </c:pt>
                <c:pt idx="85">
                  <c:v>7.92</c:v>
                </c:pt>
                <c:pt idx="86">
                  <c:v>8.210000000000001</c:v>
                </c:pt>
                <c:pt idx="87">
                  <c:v>8.229999999999998</c:v>
                </c:pt>
                <c:pt idx="88">
                  <c:v>7.97</c:v>
                </c:pt>
                <c:pt idx="89">
                  <c:v>7.75</c:v>
                </c:pt>
                <c:pt idx="90">
                  <c:v>7.649999999999998</c:v>
                </c:pt>
                <c:pt idx="91">
                  <c:v>7.71</c:v>
                </c:pt>
                <c:pt idx="92">
                  <c:v>7.7</c:v>
                </c:pt>
                <c:pt idx="93">
                  <c:v>7.73</c:v>
                </c:pt>
                <c:pt idx="94">
                  <c:v>7.769999999999999</c:v>
                </c:pt>
                <c:pt idx="95">
                  <c:v>7.94</c:v>
                </c:pt>
                <c:pt idx="96">
                  <c:v>8.15</c:v>
                </c:pt>
                <c:pt idx="97">
                  <c:v>8.29</c:v>
                </c:pt>
                <c:pt idx="98">
                  <c:v>8.43</c:v>
                </c:pt>
                <c:pt idx="99">
                  <c:v>8.46</c:v>
                </c:pt>
                <c:pt idx="100">
                  <c:v>8.55</c:v>
                </c:pt>
                <c:pt idx="101">
                  <c:v>8.729999999999998</c:v>
                </c:pt>
                <c:pt idx="102">
                  <c:v>8.729999999999998</c:v>
                </c:pt>
                <c:pt idx="103">
                  <c:v>8.94</c:v>
                </c:pt>
                <c:pt idx="104">
                  <c:v>9.25</c:v>
                </c:pt>
                <c:pt idx="105">
                  <c:v>8.8</c:v>
                </c:pt>
                <c:pt idx="106">
                  <c:v>8.08</c:v>
                </c:pt>
              </c:numCache>
            </c:numRef>
          </c:val>
          <c:smooth val="0"/>
        </c:ser>
        <c:ser>
          <c:idx val="4"/>
          <c:order val="4"/>
          <c:tx>
            <c:strRef>
              <c:f>Sheet1!$F$1</c:f>
              <c:strCache>
                <c:ptCount val="1"/>
                <c:pt idx="0">
                  <c:v>Germany</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Sheet1!$F$2:$F$111</c:f>
              <c:numCache>
                <c:formatCode>General</c:formatCode>
                <c:ptCount val="110"/>
                <c:pt idx="0">
                  <c:v>17.63</c:v>
                </c:pt>
                <c:pt idx="1">
                  <c:v>17.81</c:v>
                </c:pt>
                <c:pt idx="2">
                  <c:v>18.22</c:v>
                </c:pt>
                <c:pt idx="3">
                  <c:v>18.14</c:v>
                </c:pt>
                <c:pt idx="4">
                  <c:v>17.96</c:v>
                </c:pt>
                <c:pt idx="5">
                  <c:v>17.36</c:v>
                </c:pt>
                <c:pt idx="6">
                  <c:v>17.15</c:v>
                </c:pt>
                <c:pt idx="7">
                  <c:v>17.24</c:v>
                </c:pt>
                <c:pt idx="8">
                  <c:v>17.48</c:v>
                </c:pt>
                <c:pt idx="9">
                  <c:v>17.52</c:v>
                </c:pt>
                <c:pt idx="10">
                  <c:v>17.77</c:v>
                </c:pt>
                <c:pt idx="11">
                  <c:v>17.78</c:v>
                </c:pt>
                <c:pt idx="12">
                  <c:v>19.53</c:v>
                </c:pt>
                <c:pt idx="13">
                  <c:v>21.32</c:v>
                </c:pt>
                <c:pt idx="14">
                  <c:v>22.42</c:v>
                </c:pt>
                <c:pt idx="15">
                  <c:v>22.2</c:v>
                </c:pt>
                <c:pt idx="16">
                  <c:v>19.47</c:v>
                </c:pt>
                <c:pt idx="22">
                  <c:v>11.3</c:v>
                </c:pt>
                <c:pt idx="23">
                  <c:v>11.3</c:v>
                </c:pt>
                <c:pt idx="24">
                  <c:v>11.5</c:v>
                </c:pt>
                <c:pt idx="25">
                  <c:v>11.2</c:v>
                </c:pt>
                <c:pt idx="26">
                  <c:v>11.1</c:v>
                </c:pt>
                <c:pt idx="29">
                  <c:v>11.4</c:v>
                </c:pt>
                <c:pt idx="30">
                  <c:v>10.9</c:v>
                </c:pt>
                <c:pt idx="31">
                  <c:v>11.3</c:v>
                </c:pt>
                <c:pt idx="32">
                  <c:v>12.0</c:v>
                </c:pt>
                <c:pt idx="33">
                  <c:v>13.7</c:v>
                </c:pt>
                <c:pt idx="34">
                  <c:v>15.0</c:v>
                </c:pt>
                <c:pt idx="35">
                  <c:v>16.3</c:v>
                </c:pt>
                <c:pt idx="47">
                  <c:v>11.6</c:v>
                </c:pt>
                <c:pt idx="54">
                  <c:v>11.0</c:v>
                </c:pt>
                <c:pt idx="58">
                  <c:v>12.2</c:v>
                </c:pt>
                <c:pt idx="62">
                  <c:v>12.2</c:v>
                </c:pt>
                <c:pt idx="65">
                  <c:v>11.2</c:v>
                </c:pt>
                <c:pt idx="68">
                  <c:v>11.3</c:v>
                </c:pt>
                <c:pt idx="71">
                  <c:v>10.1</c:v>
                </c:pt>
                <c:pt idx="74">
                  <c:v>10.2</c:v>
                </c:pt>
                <c:pt idx="77">
                  <c:v>10.43</c:v>
                </c:pt>
                <c:pt idx="80">
                  <c:v>9.06</c:v>
                </c:pt>
                <c:pt idx="83">
                  <c:v>9.639999999999998</c:v>
                </c:pt>
                <c:pt idx="86">
                  <c:v>10.52</c:v>
                </c:pt>
                <c:pt idx="89">
                  <c:v>10.43</c:v>
                </c:pt>
                <c:pt idx="92">
                  <c:v>8.84</c:v>
                </c:pt>
                <c:pt idx="95">
                  <c:v>10.88</c:v>
                </c:pt>
              </c:numCache>
            </c:numRef>
          </c:val>
          <c:smooth val="0"/>
        </c:ser>
        <c:dLbls>
          <c:showLegendKey val="0"/>
          <c:showVal val="0"/>
          <c:showCatName val="0"/>
          <c:showSerName val="0"/>
          <c:showPercent val="0"/>
          <c:showBubbleSize val="0"/>
        </c:dLbls>
        <c:marker val="1"/>
        <c:smooth val="0"/>
        <c:axId val="-2109168968"/>
        <c:axId val="-2046763640"/>
      </c:lineChart>
      <c:catAx>
        <c:axId val="-2109168968"/>
        <c:scaling>
          <c:orientation val="minMax"/>
        </c:scaling>
        <c:delete val="0"/>
        <c:axPos val="b"/>
        <c:numFmt formatCode="General" sourceLinked="1"/>
        <c:majorTickMark val="out"/>
        <c:minorTickMark val="none"/>
        <c:tickLblPos val="nextTo"/>
        <c:crossAx val="-2046763640"/>
        <c:crosses val="autoZero"/>
        <c:auto val="1"/>
        <c:lblAlgn val="ctr"/>
        <c:lblOffset val="100"/>
        <c:tickLblSkip val="20"/>
        <c:tickMarkSkip val="5"/>
        <c:noMultiLvlLbl val="0"/>
      </c:catAx>
      <c:valAx>
        <c:axId val="-2046763640"/>
        <c:scaling>
          <c:orientation val="minMax"/>
        </c:scaling>
        <c:delete val="0"/>
        <c:axPos val="l"/>
        <c:majorGridlines/>
        <c:numFmt formatCode="General" sourceLinked="1"/>
        <c:majorTickMark val="out"/>
        <c:minorTickMark val="none"/>
        <c:tickLblPos val="nextTo"/>
        <c:crossAx val="-2109168968"/>
        <c:crosses val="autoZero"/>
        <c:crossBetween val="midCat"/>
      </c:valAx>
    </c:plotArea>
    <c:legend>
      <c:legendPos val="t"/>
      <c:layout/>
      <c:overlay val="0"/>
    </c:legend>
    <c:plotVisOnly val="1"/>
    <c:dispBlanksAs val="span"/>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1554473081311"/>
          <c:y val="0.0608187134502924"/>
          <c:w val="0.563939183875209"/>
          <c:h val="0.836773955887093"/>
        </c:manualLayout>
      </c:layout>
      <c:lineChart>
        <c:grouping val="standard"/>
        <c:varyColors val="0"/>
        <c:ser>
          <c:idx val="0"/>
          <c:order val="0"/>
          <c:tx>
            <c:strRef>
              <c:f>Sheet1!$B$1</c:f>
              <c:strCache>
                <c:ptCount val="1"/>
                <c:pt idx="0">
                  <c:v>Average income in  ¥2000</c:v>
                </c:pt>
              </c:strCache>
            </c:strRef>
          </c:tx>
          <c:marker>
            <c:symbol val="none"/>
          </c:marker>
          <c:cat>
            <c:numRef>
              <c:f>Sheet1!$A$2:$A$19</c:f>
              <c:numCache>
                <c:formatCode>General</c:formatCode>
                <c:ptCount val="18"/>
                <c:pt idx="0">
                  <c:v>1986.0</c:v>
                </c:pt>
                <c:pt idx="1">
                  <c:v>1987.0</c:v>
                </c:pt>
                <c:pt idx="2">
                  <c:v>1988.0</c:v>
                </c:pt>
                <c:pt idx="3">
                  <c:v>1989.0</c:v>
                </c:pt>
                <c:pt idx="4">
                  <c:v>1990.0</c:v>
                </c:pt>
                <c:pt idx="5">
                  <c:v>1991.0</c:v>
                </c:pt>
                <c:pt idx="6">
                  <c:v>1992.0</c:v>
                </c:pt>
                <c:pt idx="7">
                  <c:v>1993.0</c:v>
                </c:pt>
                <c:pt idx="8">
                  <c:v>1994.0</c:v>
                </c:pt>
                <c:pt idx="9">
                  <c:v>1995.0</c:v>
                </c:pt>
                <c:pt idx="10">
                  <c:v>1996.0</c:v>
                </c:pt>
                <c:pt idx="11">
                  <c:v>1997.0</c:v>
                </c:pt>
                <c:pt idx="12">
                  <c:v>1998.0</c:v>
                </c:pt>
                <c:pt idx="13">
                  <c:v>1999.0</c:v>
                </c:pt>
                <c:pt idx="14">
                  <c:v>2000.0</c:v>
                </c:pt>
                <c:pt idx="15">
                  <c:v>2001.0</c:v>
                </c:pt>
                <c:pt idx="16">
                  <c:v>2002.0</c:v>
                </c:pt>
                <c:pt idx="17">
                  <c:v>2003.0</c:v>
                </c:pt>
              </c:numCache>
            </c:numRef>
          </c:cat>
          <c:val>
            <c:numRef>
              <c:f>Sheet1!$B$2:$B$19</c:f>
              <c:numCache>
                <c:formatCode>General</c:formatCode>
                <c:ptCount val="18"/>
                <c:pt idx="0">
                  <c:v>4046.51</c:v>
                </c:pt>
                <c:pt idx="1">
                  <c:v>3943.59</c:v>
                </c:pt>
                <c:pt idx="2">
                  <c:v>4376.91</c:v>
                </c:pt>
                <c:pt idx="3">
                  <c:v>4175.57</c:v>
                </c:pt>
                <c:pt idx="4">
                  <c:v>4451.5</c:v>
                </c:pt>
                <c:pt idx="5">
                  <c:v>4729.96</c:v>
                </c:pt>
                <c:pt idx="6">
                  <c:v>5143.13</c:v>
                </c:pt>
                <c:pt idx="7">
                  <c:v>5558.68</c:v>
                </c:pt>
                <c:pt idx="8">
                  <c:v>6027.52</c:v>
                </c:pt>
                <c:pt idx="9">
                  <c:v>6265.58</c:v>
                </c:pt>
                <c:pt idx="10">
                  <c:v>6421.35</c:v>
                </c:pt>
                <c:pt idx="11">
                  <c:v>6691.14</c:v>
                </c:pt>
                <c:pt idx="12">
                  <c:v>6967.49</c:v>
                </c:pt>
                <c:pt idx="13">
                  <c:v>7625.75</c:v>
                </c:pt>
                <c:pt idx="14">
                  <c:v>8226.79</c:v>
                </c:pt>
                <c:pt idx="15">
                  <c:v>8880.04</c:v>
                </c:pt>
                <c:pt idx="16">
                  <c:v>9767.809999999943</c:v>
                </c:pt>
                <c:pt idx="17">
                  <c:v>10537.25</c:v>
                </c:pt>
              </c:numCache>
            </c:numRef>
          </c:val>
          <c:smooth val="0"/>
        </c:ser>
        <c:dLbls>
          <c:showLegendKey val="0"/>
          <c:showVal val="0"/>
          <c:showCatName val="0"/>
          <c:showSerName val="0"/>
          <c:showPercent val="0"/>
          <c:showBubbleSize val="0"/>
        </c:dLbls>
        <c:marker val="1"/>
        <c:smooth val="0"/>
        <c:axId val="-2109101912"/>
        <c:axId val="-2041618936"/>
      </c:lineChart>
      <c:catAx>
        <c:axId val="-2109101912"/>
        <c:scaling>
          <c:orientation val="minMax"/>
        </c:scaling>
        <c:delete val="0"/>
        <c:axPos val="b"/>
        <c:numFmt formatCode="General" sourceLinked="1"/>
        <c:majorTickMark val="out"/>
        <c:minorTickMark val="none"/>
        <c:tickLblPos val="nextTo"/>
        <c:crossAx val="-2041618936"/>
        <c:crosses val="autoZero"/>
        <c:auto val="1"/>
        <c:lblAlgn val="ctr"/>
        <c:lblOffset val="100"/>
        <c:tickLblSkip val="3"/>
        <c:noMultiLvlLbl val="0"/>
      </c:catAx>
      <c:valAx>
        <c:axId val="-2041618936"/>
        <c:scaling>
          <c:orientation val="minMax"/>
        </c:scaling>
        <c:delete val="0"/>
        <c:axPos val="l"/>
        <c:majorGridlines/>
        <c:numFmt formatCode="General" sourceLinked="1"/>
        <c:majorTickMark val="out"/>
        <c:minorTickMark val="none"/>
        <c:tickLblPos val="nextTo"/>
        <c:crossAx val="-2109101912"/>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Proportion of </a:t>
            </a:r>
            <a:r>
              <a:rPr lang="en-US" dirty="0" smtClean="0"/>
              <a:t>US Total </a:t>
            </a:r>
            <a:r>
              <a:rPr lang="en-US" dirty="0"/>
              <a:t>Tax </a:t>
            </a:r>
            <a:r>
              <a:rPr lang="en-US" dirty="0" smtClean="0"/>
              <a:t>Payments</a:t>
            </a:r>
            <a:r>
              <a:rPr lang="en-US" baseline="0" dirty="0" smtClean="0"/>
              <a:t> in 2000</a:t>
            </a:r>
            <a:endParaRPr lang="en-US" dirty="0"/>
          </a:p>
        </c:rich>
      </c:tx>
      <c:overlay val="0"/>
    </c:title>
    <c:autoTitleDeleted val="0"/>
    <c:plotArea>
      <c:layout/>
      <c:barChart>
        <c:barDir val="bar"/>
        <c:grouping val="clustered"/>
        <c:varyColors val="0"/>
        <c:ser>
          <c:idx val="0"/>
          <c:order val="0"/>
          <c:tx>
            <c:strRef>
              <c:f>Sheet1!$B$1</c:f>
              <c:strCache>
                <c:ptCount val="1"/>
                <c:pt idx="0">
                  <c:v>Proportion of Total Tax Payments</c:v>
                </c:pt>
              </c:strCache>
            </c:strRef>
          </c:tx>
          <c:invertIfNegative val="0"/>
          <c:cat>
            <c:strRef>
              <c:f>Sheet1!$A$2:$A$6</c:f>
              <c:strCache>
                <c:ptCount val="5"/>
                <c:pt idx="0">
                  <c:v>Lowest Quintile</c:v>
                </c:pt>
                <c:pt idx="1">
                  <c:v>Next-lowest Quintile</c:v>
                </c:pt>
                <c:pt idx="2">
                  <c:v>Mid-Quintile</c:v>
                </c:pt>
                <c:pt idx="3">
                  <c:v>Next-highest Quintile</c:v>
                </c:pt>
                <c:pt idx="4">
                  <c:v>Highest Quintile</c:v>
                </c:pt>
              </c:strCache>
            </c:strRef>
          </c:cat>
          <c:val>
            <c:numRef>
              <c:f>Sheet1!$B$2:$B$6</c:f>
              <c:numCache>
                <c:formatCode>0.0\ \ \ \ \ \ \ \ </c:formatCode>
                <c:ptCount val="5"/>
                <c:pt idx="0">
                  <c:v>0.7</c:v>
                </c:pt>
                <c:pt idx="1">
                  <c:v>3.9</c:v>
                </c:pt>
                <c:pt idx="2">
                  <c:v>10.2</c:v>
                </c:pt>
                <c:pt idx="3">
                  <c:v>19.9</c:v>
                </c:pt>
                <c:pt idx="4">
                  <c:v>65.1</c:v>
                </c:pt>
              </c:numCache>
            </c:numRef>
          </c:val>
        </c:ser>
        <c:dLbls>
          <c:showLegendKey val="0"/>
          <c:showVal val="0"/>
          <c:showCatName val="0"/>
          <c:showSerName val="0"/>
          <c:showPercent val="0"/>
          <c:showBubbleSize val="0"/>
        </c:dLbls>
        <c:gapWidth val="150"/>
        <c:axId val="-2071604648"/>
        <c:axId val="-2071156856"/>
      </c:barChart>
      <c:catAx>
        <c:axId val="-2071604648"/>
        <c:scaling>
          <c:orientation val="minMax"/>
        </c:scaling>
        <c:delete val="0"/>
        <c:axPos val="l"/>
        <c:majorTickMark val="out"/>
        <c:minorTickMark val="none"/>
        <c:tickLblPos val="nextTo"/>
        <c:crossAx val="-2071156856"/>
        <c:crosses val="autoZero"/>
        <c:auto val="1"/>
        <c:lblAlgn val="ctr"/>
        <c:lblOffset val="100"/>
        <c:noMultiLvlLbl val="0"/>
      </c:catAx>
      <c:valAx>
        <c:axId val="-2071156856"/>
        <c:scaling>
          <c:orientation val="minMax"/>
        </c:scaling>
        <c:delete val="0"/>
        <c:axPos val="b"/>
        <c:majorGridlines/>
        <c:numFmt formatCode="0.0\ \ \ \ \ \ \ \ " sourceLinked="1"/>
        <c:majorTickMark val="out"/>
        <c:minorTickMark val="none"/>
        <c:tickLblPos val="nextTo"/>
        <c:crossAx val="-20716046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Tax Revenue per capita in $</a:t>
            </a:r>
          </a:p>
        </c:rich>
      </c:tx>
      <c:overlay val="0"/>
    </c:title>
    <c:autoTitleDeleted val="0"/>
    <c:plotArea>
      <c:layout/>
      <c:scatterChart>
        <c:scatterStyle val="smoothMarker"/>
        <c:varyColors val="0"/>
        <c:ser>
          <c:idx val="0"/>
          <c:order val="0"/>
          <c:tx>
            <c:strRef>
              <c:f>Sheet1!$B$1</c:f>
              <c:strCache>
                <c:ptCount val="1"/>
                <c:pt idx="0">
                  <c:v>Tax Revenue per capita</c:v>
                </c:pt>
              </c:strCache>
            </c:strRef>
          </c:tx>
          <c:trendline>
            <c:trendlineType val="log"/>
            <c:dispRSqr val="0"/>
            <c:dispEq val="0"/>
          </c:trendline>
          <c:trendline>
            <c:trendlineType val="log"/>
            <c:dispRSqr val="0"/>
            <c:dispEq val="0"/>
          </c:trendline>
          <c:trendline>
            <c:trendlineType val="log"/>
            <c:dispRSqr val="0"/>
            <c:dispEq val="0"/>
          </c:trendline>
          <c:xVal>
            <c:numRef>
              <c:f>Sheet1!$A$2:$A$6</c:f>
              <c:numCache>
                <c:formatCode>General</c:formatCode>
                <c:ptCount val="5"/>
                <c:pt idx="0">
                  <c:v>0.0</c:v>
                </c:pt>
                <c:pt idx="1">
                  <c:v>28.5</c:v>
                </c:pt>
                <c:pt idx="2">
                  <c:v>33.0</c:v>
                </c:pt>
                <c:pt idx="3">
                  <c:v>44.5</c:v>
                </c:pt>
                <c:pt idx="4">
                  <c:v>100.0</c:v>
                </c:pt>
              </c:numCache>
            </c:numRef>
          </c:xVal>
          <c:yVal>
            <c:numRef>
              <c:f>Sheet1!$B$2:$B$6</c:f>
              <c:numCache>
                <c:formatCode>General</c:formatCode>
                <c:ptCount val="5"/>
                <c:pt idx="0">
                  <c:v>0.0</c:v>
                </c:pt>
                <c:pt idx="1">
                  <c:v>23949.0</c:v>
                </c:pt>
                <c:pt idx="2">
                  <c:v>27000.0</c:v>
                </c:pt>
                <c:pt idx="3">
                  <c:v>25361.0</c:v>
                </c:pt>
                <c:pt idx="4">
                  <c:v>0.0</c:v>
                </c:pt>
              </c:numCache>
            </c:numRef>
          </c:yVal>
          <c:smooth val="1"/>
        </c:ser>
        <c:dLbls>
          <c:showLegendKey val="0"/>
          <c:showVal val="0"/>
          <c:showCatName val="0"/>
          <c:showSerName val="0"/>
          <c:showPercent val="0"/>
          <c:showBubbleSize val="0"/>
        </c:dLbls>
        <c:axId val="-2079879848"/>
        <c:axId val="-2080219144"/>
      </c:scatterChart>
      <c:valAx>
        <c:axId val="-2079879848"/>
        <c:scaling>
          <c:orientation val="minMax"/>
          <c:max val="100.0"/>
        </c:scaling>
        <c:delete val="0"/>
        <c:axPos val="b"/>
        <c:title>
          <c:tx>
            <c:rich>
              <a:bodyPr/>
              <a:lstStyle/>
              <a:p>
                <a:pPr>
                  <a:defRPr/>
                </a:pPr>
                <a:r>
                  <a:rPr lang="en-US"/>
                  <a:t>Tax Rate </a:t>
                </a:r>
                <a:r>
                  <a:rPr lang="en-US" baseline="0"/>
                  <a:t>% of GDP</a:t>
                </a:r>
                <a:endParaRPr lang="en-US"/>
              </a:p>
            </c:rich>
          </c:tx>
          <c:overlay val="0"/>
        </c:title>
        <c:numFmt formatCode="General" sourceLinked="1"/>
        <c:majorTickMark val="out"/>
        <c:minorTickMark val="none"/>
        <c:tickLblPos val="nextTo"/>
        <c:crossAx val="-2080219144"/>
        <c:crosses val="autoZero"/>
        <c:crossBetween val="midCat"/>
      </c:valAx>
      <c:valAx>
        <c:axId val="-2080219144"/>
        <c:scaling>
          <c:orientation val="minMax"/>
        </c:scaling>
        <c:delete val="0"/>
        <c:axPos val="l"/>
        <c:majorGridlines/>
        <c:numFmt formatCode="General" sourceLinked="1"/>
        <c:majorTickMark val="out"/>
        <c:minorTickMark val="none"/>
        <c:tickLblPos val="nextTo"/>
        <c:crossAx val="-2079879848"/>
        <c:crosses val="autoZero"/>
        <c:crossBetween val="midCat"/>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Average GDP/</a:t>
            </a:r>
            <a:r>
              <a:rPr lang="en-US" baseline="0"/>
              <a:t>capita </a:t>
            </a:r>
            <a:r>
              <a:rPr lang="en-US"/>
              <a:t>2010</a:t>
            </a:r>
          </a:p>
        </c:rich>
      </c:tx>
      <c:layout/>
      <c:overlay val="0"/>
    </c:title>
    <c:autoTitleDeleted val="0"/>
    <c:plotArea>
      <c:layout/>
      <c:barChart>
        <c:barDir val="bar"/>
        <c:grouping val="clustered"/>
        <c:varyColors val="0"/>
        <c:ser>
          <c:idx val="0"/>
          <c:order val="0"/>
          <c:tx>
            <c:strRef>
              <c:f>Sheet1!$B$1</c:f>
              <c:strCache>
                <c:ptCount val="1"/>
                <c:pt idx="0">
                  <c:v>GDP per capita 2010</c:v>
                </c:pt>
              </c:strCache>
            </c:strRef>
          </c:tx>
          <c:spPr>
            <a:solidFill>
              <a:schemeClr val="tx1"/>
            </a:solidFill>
            <a:effectLst>
              <a:outerShdw blurRad="50800" dist="38100" dir="2700000" algn="tl" rotWithShape="0">
                <a:srgbClr val="000000">
                  <a:alpha val="43000"/>
                </a:srgbClr>
              </a:outerShdw>
            </a:effectLst>
          </c:spPr>
          <c:invertIfNegative val="0"/>
          <c:dPt>
            <c:idx val="0"/>
            <c:invertIfNegative val="0"/>
            <c:bubble3D val="0"/>
            <c:spPr>
              <a:effectLst>
                <a:outerShdw blurRad="50800" dist="38100" dir="2700000" algn="tl" rotWithShape="0">
                  <a:srgbClr val="000000">
                    <a:alpha val="43000"/>
                  </a:srgbClr>
                </a:outerShdw>
              </a:effectLst>
            </c:spPr>
          </c:dPt>
          <c:dPt>
            <c:idx val="1"/>
            <c:invertIfNegative val="0"/>
            <c:bubble3D val="0"/>
            <c:spPr>
              <a:effectLst>
                <a:outerShdw blurRad="50800" dist="38100" dir="2700000" algn="tl" rotWithShape="0">
                  <a:srgbClr val="000000">
                    <a:alpha val="43000"/>
                  </a:srgbClr>
                </a:outerShdw>
              </a:effectLst>
            </c:spPr>
          </c:dPt>
          <c:dPt>
            <c:idx val="2"/>
            <c:invertIfNegative val="0"/>
            <c:bubble3D val="0"/>
            <c:spPr>
              <a:effectLst>
                <a:outerShdw blurRad="50800" dist="38100" dir="2700000" algn="tl" rotWithShape="0">
                  <a:srgbClr val="000000">
                    <a:alpha val="43000"/>
                  </a:srgbClr>
                </a:outerShdw>
              </a:effectLst>
            </c:spPr>
          </c:dPt>
          <c:dPt>
            <c:idx val="3"/>
            <c:invertIfNegative val="0"/>
            <c:bubble3D val="0"/>
            <c:spPr>
              <a:effectLst>
                <a:outerShdw blurRad="50800" dist="38100" dir="2700000" algn="tl" rotWithShape="0">
                  <a:srgbClr val="000000">
                    <a:alpha val="43000"/>
                  </a:srgbClr>
                </a:outerShdw>
              </a:effectLst>
            </c:spPr>
          </c:dPt>
          <c:cat>
            <c:strRef>
              <c:f>Sheet1!$A$2:$A$5</c:f>
              <c:strCache>
                <c:ptCount val="4"/>
                <c:pt idx="0">
                  <c:v>Free</c:v>
                </c:pt>
                <c:pt idx="1">
                  <c:v>Semi-Free</c:v>
                </c:pt>
                <c:pt idx="2">
                  <c:v>Semi-Unfree</c:v>
                </c:pt>
                <c:pt idx="3">
                  <c:v>Unfree</c:v>
                </c:pt>
              </c:strCache>
            </c:strRef>
          </c:cat>
          <c:val>
            <c:numRef>
              <c:f>Sheet1!$B$2:$B$5</c:f>
              <c:numCache>
                <c:formatCode>"$"#,##0</c:formatCode>
                <c:ptCount val="4"/>
                <c:pt idx="0">
                  <c:v>37691.0</c:v>
                </c:pt>
                <c:pt idx="1">
                  <c:v>16957.0</c:v>
                </c:pt>
                <c:pt idx="2">
                  <c:v>6596.0</c:v>
                </c:pt>
                <c:pt idx="3">
                  <c:v>5188.0</c:v>
                </c:pt>
              </c:numCache>
            </c:numRef>
          </c:val>
        </c:ser>
        <c:dLbls>
          <c:showLegendKey val="0"/>
          <c:showVal val="0"/>
          <c:showCatName val="0"/>
          <c:showSerName val="0"/>
          <c:showPercent val="0"/>
          <c:showBubbleSize val="0"/>
        </c:dLbls>
        <c:gapWidth val="150"/>
        <c:axId val="2143541464"/>
        <c:axId val="2118979192"/>
      </c:barChart>
      <c:catAx>
        <c:axId val="2143541464"/>
        <c:scaling>
          <c:orientation val="minMax"/>
        </c:scaling>
        <c:delete val="0"/>
        <c:axPos val="l"/>
        <c:majorTickMark val="out"/>
        <c:minorTickMark val="none"/>
        <c:tickLblPos val="nextTo"/>
        <c:crossAx val="2118979192"/>
        <c:crosses val="autoZero"/>
        <c:auto val="1"/>
        <c:lblAlgn val="ctr"/>
        <c:lblOffset val="100"/>
        <c:noMultiLvlLbl val="0"/>
      </c:catAx>
      <c:valAx>
        <c:axId val="2118979192"/>
        <c:scaling>
          <c:orientation val="minMax"/>
        </c:scaling>
        <c:delete val="0"/>
        <c:axPos val="b"/>
        <c:majorGridlines/>
        <c:numFmt formatCode="&quot;$&quot;#,##0" sourceLinked="1"/>
        <c:majorTickMark val="out"/>
        <c:minorTickMark val="none"/>
        <c:tickLblPos val="nextTo"/>
        <c:crossAx val="2143541464"/>
        <c:crosses val="autoZero"/>
        <c:crossBetween val="between"/>
        <c:majorUnit val="10000.0"/>
      </c:valAx>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Proportion of Gross International Product</a:t>
            </a:r>
          </a:p>
        </c:rich>
      </c:tx>
      <c:overlay val="0"/>
    </c:title>
    <c:autoTitleDeleted val="0"/>
    <c:plotArea>
      <c:layout/>
      <c:lineChart>
        <c:grouping val="standard"/>
        <c:varyColors val="0"/>
        <c:ser>
          <c:idx val="0"/>
          <c:order val="0"/>
          <c:tx>
            <c:strRef>
              <c:f>Sheet1!$B$1</c:f>
              <c:strCache>
                <c:ptCount val="1"/>
                <c:pt idx="0">
                  <c:v>EU</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Sheet1!$B$2:$B$29</c:f>
              <c:numCache>
                <c:formatCode>General</c:formatCode>
                <c:ptCount val="28"/>
                <c:pt idx="0">
                  <c:v>25.884</c:v>
                </c:pt>
                <c:pt idx="1">
                  <c:v>25.5</c:v>
                </c:pt>
                <c:pt idx="2">
                  <c:v>25.451</c:v>
                </c:pt>
                <c:pt idx="3">
                  <c:v>25.747</c:v>
                </c:pt>
                <c:pt idx="4">
                  <c:v>25.344</c:v>
                </c:pt>
                <c:pt idx="5">
                  <c:v>25.03</c:v>
                </c:pt>
                <c:pt idx="6">
                  <c:v>25.11</c:v>
                </c:pt>
                <c:pt idx="7">
                  <c:v>24.946</c:v>
                </c:pt>
                <c:pt idx="8">
                  <c:v>24.793</c:v>
                </c:pt>
                <c:pt idx="9">
                  <c:v>24.773</c:v>
                </c:pt>
                <c:pt idx="10">
                  <c:v>24.447</c:v>
                </c:pt>
                <c:pt idx="11">
                  <c:v>23.941</c:v>
                </c:pt>
                <c:pt idx="12">
                  <c:v>23.401</c:v>
                </c:pt>
                <c:pt idx="13">
                  <c:v>22.861</c:v>
                </c:pt>
                <c:pt idx="14">
                  <c:v>22.526</c:v>
                </c:pt>
                <c:pt idx="15">
                  <c:v>22.138</c:v>
                </c:pt>
                <c:pt idx="16">
                  <c:v>21.702</c:v>
                </c:pt>
                <c:pt idx="17">
                  <c:v>20.873</c:v>
                </c:pt>
                <c:pt idx="18">
                  <c:v>20.254</c:v>
                </c:pt>
                <c:pt idx="19">
                  <c:v>19.865</c:v>
                </c:pt>
                <c:pt idx="20">
                  <c:v>19.21</c:v>
                </c:pt>
                <c:pt idx="21">
                  <c:v>18.691</c:v>
                </c:pt>
                <c:pt idx="22">
                  <c:v>18.413</c:v>
                </c:pt>
                <c:pt idx="23">
                  <c:v>18.051</c:v>
                </c:pt>
                <c:pt idx="24">
                  <c:v>17.694</c:v>
                </c:pt>
                <c:pt idx="25">
                  <c:v>17.346</c:v>
                </c:pt>
                <c:pt idx="26">
                  <c:v>17.013</c:v>
                </c:pt>
                <c:pt idx="27">
                  <c:v>16.695</c:v>
                </c:pt>
              </c:numCache>
            </c:numRef>
          </c:val>
          <c:smooth val="0"/>
        </c:ser>
        <c:ser>
          <c:idx val="1"/>
          <c:order val="1"/>
          <c:tx>
            <c:strRef>
              <c:f>Sheet1!$C$1</c:f>
              <c:strCache>
                <c:ptCount val="1"/>
                <c:pt idx="0">
                  <c:v>US</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Sheet1!$C$2:$C$29</c:f>
              <c:numCache>
                <c:formatCode>General</c:formatCode>
                <c:ptCount val="28"/>
                <c:pt idx="0">
                  <c:v>23.2</c:v>
                </c:pt>
                <c:pt idx="1">
                  <c:v>23.351</c:v>
                </c:pt>
                <c:pt idx="2">
                  <c:v>23.546</c:v>
                </c:pt>
                <c:pt idx="3">
                  <c:v>23.327</c:v>
                </c:pt>
                <c:pt idx="4">
                  <c:v>23.344</c:v>
                </c:pt>
                <c:pt idx="5">
                  <c:v>23.416</c:v>
                </c:pt>
                <c:pt idx="6">
                  <c:v>23.848</c:v>
                </c:pt>
                <c:pt idx="7">
                  <c:v>24.141</c:v>
                </c:pt>
                <c:pt idx="8">
                  <c:v>23.999</c:v>
                </c:pt>
                <c:pt idx="9">
                  <c:v>23.698</c:v>
                </c:pt>
                <c:pt idx="10">
                  <c:v>23.471</c:v>
                </c:pt>
                <c:pt idx="11">
                  <c:v>23.246</c:v>
                </c:pt>
                <c:pt idx="12">
                  <c:v>22.972</c:v>
                </c:pt>
                <c:pt idx="13">
                  <c:v>22.715</c:v>
                </c:pt>
                <c:pt idx="14">
                  <c:v>22.182</c:v>
                </c:pt>
                <c:pt idx="15">
                  <c:v>21.463</c:v>
                </c:pt>
                <c:pt idx="16">
                  <c:v>20.863</c:v>
                </c:pt>
                <c:pt idx="17">
                  <c:v>20.414</c:v>
                </c:pt>
                <c:pt idx="18">
                  <c:v>19.918</c:v>
                </c:pt>
                <c:pt idx="19">
                  <c:v>19.569</c:v>
                </c:pt>
                <c:pt idx="20">
                  <c:v>19.511</c:v>
                </c:pt>
                <c:pt idx="21">
                  <c:v>19.311</c:v>
                </c:pt>
                <c:pt idx="22">
                  <c:v>19.242</c:v>
                </c:pt>
                <c:pt idx="23">
                  <c:v>19.08</c:v>
                </c:pt>
                <c:pt idx="24">
                  <c:v>18.92</c:v>
                </c:pt>
                <c:pt idx="25">
                  <c:v>18.738</c:v>
                </c:pt>
                <c:pt idx="26">
                  <c:v>18.505</c:v>
                </c:pt>
                <c:pt idx="27">
                  <c:v>18.216</c:v>
                </c:pt>
              </c:numCache>
            </c:numRef>
          </c:val>
          <c:smooth val="0"/>
        </c:ser>
        <c:ser>
          <c:idx val="2"/>
          <c:order val="2"/>
          <c:tx>
            <c:strRef>
              <c:f>Sheet1!$D$1</c:f>
              <c:strCache>
                <c:ptCount val="1"/>
                <c:pt idx="0">
                  <c:v>China and India</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Sheet1!$D$2:$D$29</c:f>
              <c:numCache>
                <c:formatCode>General</c:formatCode>
                <c:ptCount val="28"/>
                <c:pt idx="0">
                  <c:v>7.318999999999995</c:v>
                </c:pt>
                <c:pt idx="1">
                  <c:v>7.895999999999995</c:v>
                </c:pt>
                <c:pt idx="2">
                  <c:v>8.459</c:v>
                </c:pt>
                <c:pt idx="3">
                  <c:v>8.945</c:v>
                </c:pt>
                <c:pt idx="4">
                  <c:v>9.408000000000001</c:v>
                </c:pt>
                <c:pt idx="5">
                  <c:v>9.697</c:v>
                </c:pt>
                <c:pt idx="6">
                  <c:v>10.14</c:v>
                </c:pt>
                <c:pt idx="7">
                  <c:v>10.579</c:v>
                </c:pt>
                <c:pt idx="8">
                  <c:v>10.79</c:v>
                </c:pt>
                <c:pt idx="9">
                  <c:v>11.302</c:v>
                </c:pt>
                <c:pt idx="10">
                  <c:v>11.801</c:v>
                </c:pt>
                <c:pt idx="11">
                  <c:v>12.429</c:v>
                </c:pt>
                <c:pt idx="12">
                  <c:v>12.983</c:v>
                </c:pt>
                <c:pt idx="13">
                  <c:v>13.672</c:v>
                </c:pt>
                <c:pt idx="14">
                  <c:v>14.511</c:v>
                </c:pt>
                <c:pt idx="15">
                  <c:v>15.56</c:v>
                </c:pt>
                <c:pt idx="16">
                  <c:v>16.364</c:v>
                </c:pt>
                <c:pt idx="17">
                  <c:v>17.957</c:v>
                </c:pt>
                <c:pt idx="18">
                  <c:v>18.868</c:v>
                </c:pt>
                <c:pt idx="19">
                  <c:v>19.752</c:v>
                </c:pt>
                <c:pt idx="20">
                  <c:v>20.468</c:v>
                </c:pt>
                <c:pt idx="21">
                  <c:v>21.225</c:v>
                </c:pt>
                <c:pt idx="22">
                  <c:v>22.011</c:v>
                </c:pt>
                <c:pt idx="23">
                  <c:v>22.69</c:v>
                </c:pt>
                <c:pt idx="24">
                  <c:v>23.331</c:v>
                </c:pt>
                <c:pt idx="25">
                  <c:v>23.965</c:v>
                </c:pt>
                <c:pt idx="26">
                  <c:v>24.605</c:v>
                </c:pt>
                <c:pt idx="27">
                  <c:v>25.256</c:v>
                </c:pt>
              </c:numCache>
            </c:numRef>
          </c:val>
          <c:smooth val="0"/>
        </c:ser>
        <c:dLbls>
          <c:showLegendKey val="0"/>
          <c:showVal val="0"/>
          <c:showCatName val="0"/>
          <c:showSerName val="0"/>
          <c:showPercent val="0"/>
          <c:showBubbleSize val="0"/>
        </c:dLbls>
        <c:marker val="1"/>
        <c:smooth val="0"/>
        <c:axId val="-2106323400"/>
        <c:axId val="-2122988728"/>
      </c:lineChart>
      <c:catAx>
        <c:axId val="-2106323400"/>
        <c:scaling>
          <c:orientation val="minMax"/>
        </c:scaling>
        <c:delete val="0"/>
        <c:axPos val="b"/>
        <c:numFmt formatCode="General" sourceLinked="1"/>
        <c:majorTickMark val="out"/>
        <c:minorTickMark val="none"/>
        <c:tickLblPos val="nextTo"/>
        <c:crossAx val="-2122988728"/>
        <c:crosses val="autoZero"/>
        <c:auto val="1"/>
        <c:lblAlgn val="ctr"/>
        <c:lblOffset val="100"/>
        <c:tickLblSkip val="4"/>
        <c:noMultiLvlLbl val="0"/>
      </c:catAx>
      <c:valAx>
        <c:axId val="-2122988728"/>
        <c:scaling>
          <c:orientation val="minMax"/>
          <c:min val="0.0"/>
        </c:scaling>
        <c:delete val="0"/>
        <c:axPos val="l"/>
        <c:majorGridlines/>
        <c:numFmt formatCode="General" sourceLinked="1"/>
        <c:majorTickMark val="out"/>
        <c:minorTickMark val="none"/>
        <c:tickLblPos val="nextTo"/>
        <c:crossAx val="-2106323400"/>
        <c:crosses val="autoZero"/>
        <c:crossBetween val="midCat"/>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Average</a:t>
            </a:r>
            <a:r>
              <a:rPr lang="en-US" baseline="0" dirty="0" smtClean="0"/>
              <a:t> Income of Bottom 10% in </a:t>
            </a:r>
            <a:r>
              <a:rPr lang="en-US" dirty="0" smtClean="0"/>
              <a:t>2010</a:t>
            </a:r>
            <a:endParaRPr lang="en-US" dirty="0"/>
          </a:p>
        </c:rich>
      </c:tx>
      <c:layout/>
      <c:overlay val="0"/>
    </c:title>
    <c:autoTitleDeleted val="0"/>
    <c:plotArea>
      <c:layout/>
      <c:barChart>
        <c:barDir val="bar"/>
        <c:grouping val="clustered"/>
        <c:varyColors val="0"/>
        <c:ser>
          <c:idx val="0"/>
          <c:order val="0"/>
          <c:tx>
            <c:strRef>
              <c:f>Sheet1!$B$1</c:f>
              <c:strCache>
                <c:ptCount val="1"/>
                <c:pt idx="0">
                  <c:v>Average Income of Bottom 10% in 2010</c:v>
                </c:pt>
              </c:strCache>
            </c:strRef>
          </c:tx>
          <c:spPr>
            <a:effectLst>
              <a:outerShdw blurRad="50800" dist="38100" dir="2700000" algn="tl" rotWithShape="0">
                <a:srgbClr val="000000">
                  <a:alpha val="43000"/>
                </a:srgbClr>
              </a:outerShdw>
            </a:effectLst>
          </c:spPr>
          <c:invertIfNegative val="0"/>
          <c:cat>
            <c:strRef>
              <c:f>Sheet1!$A$2:$A$5</c:f>
              <c:strCache>
                <c:ptCount val="4"/>
                <c:pt idx="0">
                  <c:v>Free</c:v>
                </c:pt>
                <c:pt idx="1">
                  <c:v>Semi-Unfree</c:v>
                </c:pt>
                <c:pt idx="2">
                  <c:v>Semi-Free</c:v>
                </c:pt>
                <c:pt idx="3">
                  <c:v>Unfree</c:v>
                </c:pt>
              </c:strCache>
            </c:strRef>
          </c:cat>
          <c:val>
            <c:numRef>
              <c:f>Sheet1!$B$2:$B$5</c:f>
              <c:numCache>
                <c:formatCode>"$"#.##0</c:formatCode>
                <c:ptCount val="4"/>
                <c:pt idx="0">
                  <c:v>11382.0</c:v>
                </c:pt>
                <c:pt idx="1">
                  <c:v>3402.0</c:v>
                </c:pt>
                <c:pt idx="2">
                  <c:v>1733.0</c:v>
                </c:pt>
                <c:pt idx="3">
                  <c:v>1209.0</c:v>
                </c:pt>
              </c:numCache>
            </c:numRef>
          </c:val>
        </c:ser>
        <c:dLbls>
          <c:showLegendKey val="0"/>
          <c:showVal val="0"/>
          <c:showCatName val="0"/>
          <c:showSerName val="0"/>
          <c:showPercent val="0"/>
          <c:showBubbleSize val="0"/>
        </c:dLbls>
        <c:gapWidth val="150"/>
        <c:axId val="-2109536888"/>
        <c:axId val="-2108824472"/>
      </c:barChart>
      <c:catAx>
        <c:axId val="-2109536888"/>
        <c:scaling>
          <c:orientation val="minMax"/>
        </c:scaling>
        <c:delete val="0"/>
        <c:axPos val="l"/>
        <c:majorTickMark val="out"/>
        <c:minorTickMark val="none"/>
        <c:tickLblPos val="nextTo"/>
        <c:crossAx val="-2108824472"/>
        <c:crosses val="autoZero"/>
        <c:auto val="1"/>
        <c:lblAlgn val="ctr"/>
        <c:lblOffset val="100"/>
        <c:noMultiLvlLbl val="0"/>
      </c:catAx>
      <c:valAx>
        <c:axId val="-2108824472"/>
        <c:scaling>
          <c:orientation val="minMax"/>
        </c:scaling>
        <c:delete val="0"/>
        <c:axPos val="b"/>
        <c:majorGridlines/>
        <c:numFmt formatCode="&quot;$&quot;#.##0" sourceLinked="1"/>
        <c:majorTickMark val="out"/>
        <c:minorTickMark val="none"/>
        <c:tickLblPos val="nextTo"/>
        <c:crossAx val="-2109536888"/>
        <c:crosses val="autoZero"/>
        <c:crossBetween val="between"/>
        <c:majorUnit val="2000.0"/>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World Average</a:t>
            </a:r>
            <a:r>
              <a:rPr lang="en-US" baseline="0" dirty="0" smtClean="0"/>
              <a:t> </a:t>
            </a:r>
            <a:r>
              <a:rPr lang="en-US" dirty="0" smtClean="0"/>
              <a:t>GDP </a:t>
            </a:r>
            <a:r>
              <a:rPr lang="en-US" dirty="0"/>
              <a:t>per </a:t>
            </a:r>
            <a:r>
              <a:rPr lang="en-US" dirty="0" smtClean="0"/>
              <a:t>capita 1–2003 AD in $</a:t>
            </a:r>
            <a:r>
              <a:rPr lang="en-US" dirty="0"/>
              <a:t>1990</a:t>
            </a:r>
          </a:p>
        </c:rich>
      </c:tx>
      <c:layout/>
      <c:overlay val="0"/>
    </c:title>
    <c:autoTitleDeleted val="0"/>
    <c:plotArea>
      <c:layout/>
      <c:lineChart>
        <c:grouping val="standard"/>
        <c:varyColors val="0"/>
        <c:ser>
          <c:idx val="0"/>
          <c:order val="0"/>
          <c:tx>
            <c:strRef>
              <c:f>Sheet1!$B$1</c:f>
              <c:strCache>
                <c:ptCount val="1"/>
                <c:pt idx="0">
                  <c:v>GDP per capita $1990</c:v>
                </c:pt>
              </c:strCache>
            </c:strRef>
          </c:tx>
          <c:marker>
            <c:symbol val="none"/>
          </c:marker>
          <c:cat>
            <c:numRef>
              <c:f>Sheet1!$A$2:$A$2004</c:f>
              <c:numCache>
                <c:formatCode>General</c:formatCode>
                <c:ptCount val="2003"/>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pt idx="302">
                  <c:v>303.0</c:v>
                </c:pt>
                <c:pt idx="303">
                  <c:v>304.0</c:v>
                </c:pt>
                <c:pt idx="304">
                  <c:v>305.0</c:v>
                </c:pt>
                <c:pt idx="305">
                  <c:v>306.0</c:v>
                </c:pt>
                <c:pt idx="306">
                  <c:v>307.0</c:v>
                </c:pt>
                <c:pt idx="307">
                  <c:v>308.0</c:v>
                </c:pt>
                <c:pt idx="308">
                  <c:v>309.0</c:v>
                </c:pt>
                <c:pt idx="309">
                  <c:v>310.0</c:v>
                </c:pt>
                <c:pt idx="310">
                  <c:v>311.0</c:v>
                </c:pt>
                <c:pt idx="311">
                  <c:v>312.0</c:v>
                </c:pt>
                <c:pt idx="312">
                  <c:v>313.0</c:v>
                </c:pt>
                <c:pt idx="313">
                  <c:v>314.0</c:v>
                </c:pt>
                <c:pt idx="314">
                  <c:v>315.0</c:v>
                </c:pt>
                <c:pt idx="315">
                  <c:v>316.0</c:v>
                </c:pt>
                <c:pt idx="316">
                  <c:v>317.0</c:v>
                </c:pt>
                <c:pt idx="317">
                  <c:v>318.0</c:v>
                </c:pt>
                <c:pt idx="318">
                  <c:v>319.0</c:v>
                </c:pt>
                <c:pt idx="319">
                  <c:v>320.0</c:v>
                </c:pt>
                <c:pt idx="320">
                  <c:v>321.0</c:v>
                </c:pt>
                <c:pt idx="321">
                  <c:v>322.0</c:v>
                </c:pt>
                <c:pt idx="322">
                  <c:v>323.0</c:v>
                </c:pt>
                <c:pt idx="323">
                  <c:v>324.0</c:v>
                </c:pt>
                <c:pt idx="324">
                  <c:v>325.0</c:v>
                </c:pt>
                <c:pt idx="325">
                  <c:v>326.0</c:v>
                </c:pt>
                <c:pt idx="326">
                  <c:v>327.0</c:v>
                </c:pt>
                <c:pt idx="327">
                  <c:v>328.0</c:v>
                </c:pt>
                <c:pt idx="328">
                  <c:v>329.0</c:v>
                </c:pt>
                <c:pt idx="329">
                  <c:v>330.0</c:v>
                </c:pt>
                <c:pt idx="330">
                  <c:v>331.0</c:v>
                </c:pt>
                <c:pt idx="331">
                  <c:v>332.0</c:v>
                </c:pt>
                <c:pt idx="332">
                  <c:v>333.0</c:v>
                </c:pt>
                <c:pt idx="333">
                  <c:v>334.0</c:v>
                </c:pt>
                <c:pt idx="334">
                  <c:v>335.0</c:v>
                </c:pt>
                <c:pt idx="335">
                  <c:v>336.0</c:v>
                </c:pt>
                <c:pt idx="336">
                  <c:v>337.0</c:v>
                </c:pt>
                <c:pt idx="337">
                  <c:v>338.0</c:v>
                </c:pt>
                <c:pt idx="338">
                  <c:v>339.0</c:v>
                </c:pt>
                <c:pt idx="339">
                  <c:v>340.0</c:v>
                </c:pt>
                <c:pt idx="340">
                  <c:v>341.0</c:v>
                </c:pt>
                <c:pt idx="341">
                  <c:v>342.0</c:v>
                </c:pt>
                <c:pt idx="342">
                  <c:v>343.0</c:v>
                </c:pt>
                <c:pt idx="343">
                  <c:v>344.0</c:v>
                </c:pt>
                <c:pt idx="344">
                  <c:v>345.0</c:v>
                </c:pt>
                <c:pt idx="345">
                  <c:v>346.0</c:v>
                </c:pt>
                <c:pt idx="346">
                  <c:v>347.0</c:v>
                </c:pt>
                <c:pt idx="347">
                  <c:v>348.0</c:v>
                </c:pt>
                <c:pt idx="348">
                  <c:v>349.0</c:v>
                </c:pt>
                <c:pt idx="349">
                  <c:v>350.0</c:v>
                </c:pt>
                <c:pt idx="350">
                  <c:v>351.0</c:v>
                </c:pt>
                <c:pt idx="351">
                  <c:v>352.0</c:v>
                </c:pt>
                <c:pt idx="352">
                  <c:v>353.0</c:v>
                </c:pt>
                <c:pt idx="353">
                  <c:v>354.0</c:v>
                </c:pt>
                <c:pt idx="354">
                  <c:v>355.0</c:v>
                </c:pt>
                <c:pt idx="355">
                  <c:v>356.0</c:v>
                </c:pt>
                <c:pt idx="356">
                  <c:v>357.0</c:v>
                </c:pt>
                <c:pt idx="357">
                  <c:v>358.0</c:v>
                </c:pt>
                <c:pt idx="358">
                  <c:v>359.0</c:v>
                </c:pt>
                <c:pt idx="359">
                  <c:v>360.0</c:v>
                </c:pt>
                <c:pt idx="360">
                  <c:v>361.0</c:v>
                </c:pt>
                <c:pt idx="361">
                  <c:v>362.0</c:v>
                </c:pt>
                <c:pt idx="362">
                  <c:v>363.0</c:v>
                </c:pt>
                <c:pt idx="363">
                  <c:v>364.0</c:v>
                </c:pt>
                <c:pt idx="364">
                  <c:v>365.0</c:v>
                </c:pt>
                <c:pt idx="365">
                  <c:v>366.0</c:v>
                </c:pt>
                <c:pt idx="366">
                  <c:v>367.0</c:v>
                </c:pt>
                <c:pt idx="367">
                  <c:v>368.0</c:v>
                </c:pt>
                <c:pt idx="368">
                  <c:v>369.0</c:v>
                </c:pt>
                <c:pt idx="369">
                  <c:v>370.0</c:v>
                </c:pt>
                <c:pt idx="370">
                  <c:v>371.0</c:v>
                </c:pt>
                <c:pt idx="371">
                  <c:v>372.0</c:v>
                </c:pt>
                <c:pt idx="372">
                  <c:v>373.0</c:v>
                </c:pt>
                <c:pt idx="373">
                  <c:v>374.0</c:v>
                </c:pt>
                <c:pt idx="374">
                  <c:v>375.0</c:v>
                </c:pt>
                <c:pt idx="375">
                  <c:v>376.0</c:v>
                </c:pt>
                <c:pt idx="376">
                  <c:v>377.0</c:v>
                </c:pt>
                <c:pt idx="377">
                  <c:v>378.0</c:v>
                </c:pt>
                <c:pt idx="378">
                  <c:v>379.0</c:v>
                </c:pt>
                <c:pt idx="379">
                  <c:v>380.0</c:v>
                </c:pt>
                <c:pt idx="380">
                  <c:v>381.0</c:v>
                </c:pt>
                <c:pt idx="381">
                  <c:v>382.0</c:v>
                </c:pt>
                <c:pt idx="382">
                  <c:v>383.0</c:v>
                </c:pt>
                <c:pt idx="383">
                  <c:v>384.0</c:v>
                </c:pt>
                <c:pt idx="384">
                  <c:v>385.0</c:v>
                </c:pt>
                <c:pt idx="385">
                  <c:v>386.0</c:v>
                </c:pt>
                <c:pt idx="386">
                  <c:v>387.0</c:v>
                </c:pt>
                <c:pt idx="387">
                  <c:v>388.0</c:v>
                </c:pt>
                <c:pt idx="388">
                  <c:v>389.0</c:v>
                </c:pt>
                <c:pt idx="389">
                  <c:v>390.0</c:v>
                </c:pt>
                <c:pt idx="390">
                  <c:v>391.0</c:v>
                </c:pt>
                <c:pt idx="391">
                  <c:v>392.0</c:v>
                </c:pt>
                <c:pt idx="392">
                  <c:v>393.0</c:v>
                </c:pt>
                <c:pt idx="393">
                  <c:v>394.0</c:v>
                </c:pt>
                <c:pt idx="394">
                  <c:v>395.0</c:v>
                </c:pt>
                <c:pt idx="395">
                  <c:v>396.0</c:v>
                </c:pt>
                <c:pt idx="396">
                  <c:v>397.0</c:v>
                </c:pt>
                <c:pt idx="397">
                  <c:v>398.0</c:v>
                </c:pt>
                <c:pt idx="398">
                  <c:v>399.0</c:v>
                </c:pt>
                <c:pt idx="399">
                  <c:v>400.0</c:v>
                </c:pt>
                <c:pt idx="400">
                  <c:v>401.0</c:v>
                </c:pt>
                <c:pt idx="401">
                  <c:v>402.0</c:v>
                </c:pt>
                <c:pt idx="402">
                  <c:v>403.0</c:v>
                </c:pt>
                <c:pt idx="403">
                  <c:v>404.0</c:v>
                </c:pt>
                <c:pt idx="404">
                  <c:v>405.0</c:v>
                </c:pt>
                <c:pt idx="405">
                  <c:v>406.0</c:v>
                </c:pt>
                <c:pt idx="406">
                  <c:v>407.0</c:v>
                </c:pt>
                <c:pt idx="407">
                  <c:v>408.0</c:v>
                </c:pt>
                <c:pt idx="408">
                  <c:v>409.0</c:v>
                </c:pt>
                <c:pt idx="409">
                  <c:v>410.0</c:v>
                </c:pt>
                <c:pt idx="410">
                  <c:v>411.0</c:v>
                </c:pt>
                <c:pt idx="411">
                  <c:v>412.0</c:v>
                </c:pt>
                <c:pt idx="412">
                  <c:v>413.0</c:v>
                </c:pt>
                <c:pt idx="413">
                  <c:v>414.0</c:v>
                </c:pt>
                <c:pt idx="414">
                  <c:v>415.0</c:v>
                </c:pt>
                <c:pt idx="415">
                  <c:v>416.0</c:v>
                </c:pt>
                <c:pt idx="416">
                  <c:v>417.0</c:v>
                </c:pt>
                <c:pt idx="417">
                  <c:v>418.0</c:v>
                </c:pt>
                <c:pt idx="418">
                  <c:v>419.0</c:v>
                </c:pt>
                <c:pt idx="419">
                  <c:v>420.0</c:v>
                </c:pt>
                <c:pt idx="420">
                  <c:v>421.0</c:v>
                </c:pt>
                <c:pt idx="421">
                  <c:v>422.0</c:v>
                </c:pt>
                <c:pt idx="422">
                  <c:v>423.0</c:v>
                </c:pt>
                <c:pt idx="423">
                  <c:v>424.0</c:v>
                </c:pt>
                <c:pt idx="424">
                  <c:v>425.0</c:v>
                </c:pt>
                <c:pt idx="425">
                  <c:v>426.0</c:v>
                </c:pt>
                <c:pt idx="426">
                  <c:v>427.0</c:v>
                </c:pt>
                <c:pt idx="427">
                  <c:v>428.0</c:v>
                </c:pt>
                <c:pt idx="428">
                  <c:v>429.0</c:v>
                </c:pt>
                <c:pt idx="429">
                  <c:v>430.0</c:v>
                </c:pt>
                <c:pt idx="430">
                  <c:v>431.0</c:v>
                </c:pt>
                <c:pt idx="431">
                  <c:v>432.0</c:v>
                </c:pt>
                <c:pt idx="432">
                  <c:v>433.0</c:v>
                </c:pt>
                <c:pt idx="433">
                  <c:v>434.0</c:v>
                </c:pt>
                <c:pt idx="434">
                  <c:v>435.0</c:v>
                </c:pt>
                <c:pt idx="435">
                  <c:v>436.0</c:v>
                </c:pt>
                <c:pt idx="436">
                  <c:v>437.0</c:v>
                </c:pt>
                <c:pt idx="437">
                  <c:v>438.0</c:v>
                </c:pt>
                <c:pt idx="438">
                  <c:v>439.0</c:v>
                </c:pt>
                <c:pt idx="439">
                  <c:v>440.0</c:v>
                </c:pt>
                <c:pt idx="440">
                  <c:v>441.0</c:v>
                </c:pt>
                <c:pt idx="441">
                  <c:v>442.0</c:v>
                </c:pt>
                <c:pt idx="442">
                  <c:v>443.0</c:v>
                </c:pt>
                <c:pt idx="443">
                  <c:v>444.0</c:v>
                </c:pt>
                <c:pt idx="444">
                  <c:v>445.0</c:v>
                </c:pt>
                <c:pt idx="445">
                  <c:v>446.0</c:v>
                </c:pt>
                <c:pt idx="446">
                  <c:v>447.0</c:v>
                </c:pt>
                <c:pt idx="447">
                  <c:v>448.0</c:v>
                </c:pt>
                <c:pt idx="448">
                  <c:v>449.0</c:v>
                </c:pt>
                <c:pt idx="449">
                  <c:v>450.0</c:v>
                </c:pt>
                <c:pt idx="450">
                  <c:v>451.0</c:v>
                </c:pt>
                <c:pt idx="451">
                  <c:v>452.0</c:v>
                </c:pt>
                <c:pt idx="452">
                  <c:v>453.0</c:v>
                </c:pt>
                <c:pt idx="453">
                  <c:v>454.0</c:v>
                </c:pt>
                <c:pt idx="454">
                  <c:v>455.0</c:v>
                </c:pt>
                <c:pt idx="455">
                  <c:v>456.0</c:v>
                </c:pt>
                <c:pt idx="456">
                  <c:v>457.0</c:v>
                </c:pt>
                <c:pt idx="457">
                  <c:v>458.0</c:v>
                </c:pt>
                <c:pt idx="458">
                  <c:v>459.0</c:v>
                </c:pt>
                <c:pt idx="459">
                  <c:v>460.0</c:v>
                </c:pt>
                <c:pt idx="460">
                  <c:v>461.0</c:v>
                </c:pt>
                <c:pt idx="461">
                  <c:v>462.0</c:v>
                </c:pt>
                <c:pt idx="462">
                  <c:v>463.0</c:v>
                </c:pt>
                <c:pt idx="463">
                  <c:v>464.0</c:v>
                </c:pt>
                <c:pt idx="464">
                  <c:v>465.0</c:v>
                </c:pt>
                <c:pt idx="465">
                  <c:v>466.0</c:v>
                </c:pt>
                <c:pt idx="466">
                  <c:v>467.0</c:v>
                </c:pt>
                <c:pt idx="467">
                  <c:v>468.0</c:v>
                </c:pt>
                <c:pt idx="468">
                  <c:v>469.0</c:v>
                </c:pt>
                <c:pt idx="469">
                  <c:v>470.0</c:v>
                </c:pt>
                <c:pt idx="470">
                  <c:v>471.0</c:v>
                </c:pt>
                <c:pt idx="471">
                  <c:v>472.0</c:v>
                </c:pt>
                <c:pt idx="472">
                  <c:v>473.0</c:v>
                </c:pt>
                <c:pt idx="473">
                  <c:v>474.0</c:v>
                </c:pt>
                <c:pt idx="474">
                  <c:v>475.0</c:v>
                </c:pt>
                <c:pt idx="475">
                  <c:v>476.0</c:v>
                </c:pt>
                <c:pt idx="476">
                  <c:v>477.0</c:v>
                </c:pt>
                <c:pt idx="477">
                  <c:v>478.0</c:v>
                </c:pt>
                <c:pt idx="478">
                  <c:v>479.0</c:v>
                </c:pt>
                <c:pt idx="479">
                  <c:v>480.0</c:v>
                </c:pt>
                <c:pt idx="480">
                  <c:v>481.0</c:v>
                </c:pt>
                <c:pt idx="481">
                  <c:v>482.0</c:v>
                </c:pt>
                <c:pt idx="482">
                  <c:v>483.0</c:v>
                </c:pt>
                <c:pt idx="483">
                  <c:v>484.0</c:v>
                </c:pt>
                <c:pt idx="484">
                  <c:v>485.0</c:v>
                </c:pt>
                <c:pt idx="485">
                  <c:v>486.0</c:v>
                </c:pt>
                <c:pt idx="486">
                  <c:v>487.0</c:v>
                </c:pt>
                <c:pt idx="487">
                  <c:v>488.0</c:v>
                </c:pt>
                <c:pt idx="488">
                  <c:v>489.0</c:v>
                </c:pt>
                <c:pt idx="489">
                  <c:v>490.0</c:v>
                </c:pt>
                <c:pt idx="490">
                  <c:v>491.0</c:v>
                </c:pt>
                <c:pt idx="491">
                  <c:v>492.0</c:v>
                </c:pt>
                <c:pt idx="492">
                  <c:v>493.0</c:v>
                </c:pt>
                <c:pt idx="493">
                  <c:v>494.0</c:v>
                </c:pt>
                <c:pt idx="494">
                  <c:v>495.0</c:v>
                </c:pt>
                <c:pt idx="495">
                  <c:v>496.0</c:v>
                </c:pt>
                <c:pt idx="496">
                  <c:v>497.0</c:v>
                </c:pt>
                <c:pt idx="497">
                  <c:v>498.0</c:v>
                </c:pt>
                <c:pt idx="498">
                  <c:v>499.0</c:v>
                </c:pt>
                <c:pt idx="499">
                  <c:v>500.0</c:v>
                </c:pt>
                <c:pt idx="500">
                  <c:v>501.0</c:v>
                </c:pt>
                <c:pt idx="501">
                  <c:v>502.0</c:v>
                </c:pt>
                <c:pt idx="502">
                  <c:v>503.0</c:v>
                </c:pt>
                <c:pt idx="503">
                  <c:v>504.0</c:v>
                </c:pt>
                <c:pt idx="504">
                  <c:v>505.0</c:v>
                </c:pt>
                <c:pt idx="505">
                  <c:v>506.0</c:v>
                </c:pt>
                <c:pt idx="506">
                  <c:v>507.0</c:v>
                </c:pt>
                <c:pt idx="507">
                  <c:v>508.0</c:v>
                </c:pt>
                <c:pt idx="508">
                  <c:v>509.0</c:v>
                </c:pt>
                <c:pt idx="509">
                  <c:v>510.0</c:v>
                </c:pt>
                <c:pt idx="510">
                  <c:v>511.0</c:v>
                </c:pt>
                <c:pt idx="511">
                  <c:v>512.0</c:v>
                </c:pt>
                <c:pt idx="512">
                  <c:v>513.0</c:v>
                </c:pt>
                <c:pt idx="513">
                  <c:v>514.0</c:v>
                </c:pt>
                <c:pt idx="514">
                  <c:v>515.0</c:v>
                </c:pt>
                <c:pt idx="515">
                  <c:v>516.0</c:v>
                </c:pt>
                <c:pt idx="516">
                  <c:v>517.0</c:v>
                </c:pt>
                <c:pt idx="517">
                  <c:v>518.0</c:v>
                </c:pt>
                <c:pt idx="518">
                  <c:v>519.0</c:v>
                </c:pt>
                <c:pt idx="519">
                  <c:v>520.0</c:v>
                </c:pt>
                <c:pt idx="520">
                  <c:v>521.0</c:v>
                </c:pt>
                <c:pt idx="521">
                  <c:v>522.0</c:v>
                </c:pt>
                <c:pt idx="522">
                  <c:v>523.0</c:v>
                </c:pt>
                <c:pt idx="523">
                  <c:v>524.0</c:v>
                </c:pt>
                <c:pt idx="524">
                  <c:v>525.0</c:v>
                </c:pt>
                <c:pt idx="525">
                  <c:v>526.0</c:v>
                </c:pt>
                <c:pt idx="526">
                  <c:v>527.0</c:v>
                </c:pt>
                <c:pt idx="527">
                  <c:v>528.0</c:v>
                </c:pt>
                <c:pt idx="528">
                  <c:v>529.0</c:v>
                </c:pt>
                <c:pt idx="529">
                  <c:v>530.0</c:v>
                </c:pt>
                <c:pt idx="530">
                  <c:v>531.0</c:v>
                </c:pt>
                <c:pt idx="531">
                  <c:v>532.0</c:v>
                </c:pt>
                <c:pt idx="532">
                  <c:v>533.0</c:v>
                </c:pt>
                <c:pt idx="533">
                  <c:v>534.0</c:v>
                </c:pt>
                <c:pt idx="534">
                  <c:v>535.0</c:v>
                </c:pt>
                <c:pt idx="535">
                  <c:v>536.0</c:v>
                </c:pt>
                <c:pt idx="536">
                  <c:v>537.0</c:v>
                </c:pt>
                <c:pt idx="537">
                  <c:v>538.0</c:v>
                </c:pt>
                <c:pt idx="538">
                  <c:v>539.0</c:v>
                </c:pt>
                <c:pt idx="539">
                  <c:v>540.0</c:v>
                </c:pt>
                <c:pt idx="540">
                  <c:v>541.0</c:v>
                </c:pt>
                <c:pt idx="541">
                  <c:v>542.0</c:v>
                </c:pt>
                <c:pt idx="542">
                  <c:v>543.0</c:v>
                </c:pt>
                <c:pt idx="543">
                  <c:v>544.0</c:v>
                </c:pt>
                <c:pt idx="544">
                  <c:v>545.0</c:v>
                </c:pt>
                <c:pt idx="545">
                  <c:v>546.0</c:v>
                </c:pt>
                <c:pt idx="546">
                  <c:v>547.0</c:v>
                </c:pt>
                <c:pt idx="547">
                  <c:v>548.0</c:v>
                </c:pt>
                <c:pt idx="548">
                  <c:v>549.0</c:v>
                </c:pt>
                <c:pt idx="549">
                  <c:v>550.0</c:v>
                </c:pt>
                <c:pt idx="550">
                  <c:v>551.0</c:v>
                </c:pt>
                <c:pt idx="551">
                  <c:v>552.0</c:v>
                </c:pt>
                <c:pt idx="552">
                  <c:v>553.0</c:v>
                </c:pt>
                <c:pt idx="553">
                  <c:v>554.0</c:v>
                </c:pt>
                <c:pt idx="554">
                  <c:v>555.0</c:v>
                </c:pt>
                <c:pt idx="555">
                  <c:v>556.0</c:v>
                </c:pt>
                <c:pt idx="556">
                  <c:v>557.0</c:v>
                </c:pt>
                <c:pt idx="557">
                  <c:v>558.0</c:v>
                </c:pt>
                <c:pt idx="558">
                  <c:v>559.0</c:v>
                </c:pt>
                <c:pt idx="559">
                  <c:v>560.0</c:v>
                </c:pt>
                <c:pt idx="560">
                  <c:v>561.0</c:v>
                </c:pt>
                <c:pt idx="561">
                  <c:v>562.0</c:v>
                </c:pt>
                <c:pt idx="562">
                  <c:v>563.0</c:v>
                </c:pt>
                <c:pt idx="563">
                  <c:v>564.0</c:v>
                </c:pt>
                <c:pt idx="564">
                  <c:v>565.0</c:v>
                </c:pt>
                <c:pt idx="565">
                  <c:v>566.0</c:v>
                </c:pt>
                <c:pt idx="566">
                  <c:v>567.0</c:v>
                </c:pt>
                <c:pt idx="567">
                  <c:v>568.0</c:v>
                </c:pt>
                <c:pt idx="568">
                  <c:v>569.0</c:v>
                </c:pt>
                <c:pt idx="569">
                  <c:v>570.0</c:v>
                </c:pt>
                <c:pt idx="570">
                  <c:v>571.0</c:v>
                </c:pt>
                <c:pt idx="571">
                  <c:v>572.0</c:v>
                </c:pt>
                <c:pt idx="572">
                  <c:v>573.0</c:v>
                </c:pt>
                <c:pt idx="573">
                  <c:v>574.0</c:v>
                </c:pt>
                <c:pt idx="574">
                  <c:v>575.0</c:v>
                </c:pt>
                <c:pt idx="575">
                  <c:v>576.0</c:v>
                </c:pt>
                <c:pt idx="576">
                  <c:v>577.0</c:v>
                </c:pt>
                <c:pt idx="577">
                  <c:v>578.0</c:v>
                </c:pt>
                <c:pt idx="578">
                  <c:v>579.0</c:v>
                </c:pt>
                <c:pt idx="579">
                  <c:v>580.0</c:v>
                </c:pt>
                <c:pt idx="580">
                  <c:v>581.0</c:v>
                </c:pt>
                <c:pt idx="581">
                  <c:v>582.0</c:v>
                </c:pt>
                <c:pt idx="582">
                  <c:v>583.0</c:v>
                </c:pt>
                <c:pt idx="583">
                  <c:v>584.0</c:v>
                </c:pt>
                <c:pt idx="584">
                  <c:v>585.0</c:v>
                </c:pt>
                <c:pt idx="585">
                  <c:v>586.0</c:v>
                </c:pt>
                <c:pt idx="586">
                  <c:v>587.0</c:v>
                </c:pt>
                <c:pt idx="587">
                  <c:v>588.0</c:v>
                </c:pt>
                <c:pt idx="588">
                  <c:v>589.0</c:v>
                </c:pt>
                <c:pt idx="589">
                  <c:v>590.0</c:v>
                </c:pt>
                <c:pt idx="590">
                  <c:v>591.0</c:v>
                </c:pt>
                <c:pt idx="591">
                  <c:v>592.0</c:v>
                </c:pt>
                <c:pt idx="592">
                  <c:v>593.0</c:v>
                </c:pt>
                <c:pt idx="593">
                  <c:v>594.0</c:v>
                </c:pt>
                <c:pt idx="594">
                  <c:v>595.0</c:v>
                </c:pt>
                <c:pt idx="595">
                  <c:v>596.0</c:v>
                </c:pt>
                <c:pt idx="596">
                  <c:v>597.0</c:v>
                </c:pt>
                <c:pt idx="597">
                  <c:v>598.0</c:v>
                </c:pt>
                <c:pt idx="598">
                  <c:v>599.0</c:v>
                </c:pt>
                <c:pt idx="599">
                  <c:v>600.0</c:v>
                </c:pt>
                <c:pt idx="600">
                  <c:v>601.0</c:v>
                </c:pt>
                <c:pt idx="601">
                  <c:v>602.0</c:v>
                </c:pt>
                <c:pt idx="602">
                  <c:v>603.0</c:v>
                </c:pt>
                <c:pt idx="603">
                  <c:v>604.0</c:v>
                </c:pt>
                <c:pt idx="604">
                  <c:v>605.0</c:v>
                </c:pt>
                <c:pt idx="605">
                  <c:v>606.0</c:v>
                </c:pt>
                <c:pt idx="606">
                  <c:v>607.0</c:v>
                </c:pt>
                <c:pt idx="607">
                  <c:v>608.0</c:v>
                </c:pt>
                <c:pt idx="608">
                  <c:v>609.0</c:v>
                </c:pt>
                <c:pt idx="609">
                  <c:v>610.0</c:v>
                </c:pt>
                <c:pt idx="610">
                  <c:v>611.0</c:v>
                </c:pt>
                <c:pt idx="611">
                  <c:v>612.0</c:v>
                </c:pt>
                <c:pt idx="612">
                  <c:v>613.0</c:v>
                </c:pt>
                <c:pt idx="613">
                  <c:v>614.0</c:v>
                </c:pt>
                <c:pt idx="614">
                  <c:v>615.0</c:v>
                </c:pt>
                <c:pt idx="615">
                  <c:v>616.0</c:v>
                </c:pt>
                <c:pt idx="616">
                  <c:v>617.0</c:v>
                </c:pt>
                <c:pt idx="617">
                  <c:v>618.0</c:v>
                </c:pt>
                <c:pt idx="618">
                  <c:v>619.0</c:v>
                </c:pt>
                <c:pt idx="619">
                  <c:v>620.0</c:v>
                </c:pt>
                <c:pt idx="620">
                  <c:v>621.0</c:v>
                </c:pt>
                <c:pt idx="621">
                  <c:v>622.0</c:v>
                </c:pt>
                <c:pt idx="622">
                  <c:v>623.0</c:v>
                </c:pt>
                <c:pt idx="623">
                  <c:v>624.0</c:v>
                </c:pt>
                <c:pt idx="624">
                  <c:v>625.0</c:v>
                </c:pt>
                <c:pt idx="625">
                  <c:v>626.0</c:v>
                </c:pt>
                <c:pt idx="626">
                  <c:v>627.0</c:v>
                </c:pt>
                <c:pt idx="627">
                  <c:v>628.0</c:v>
                </c:pt>
                <c:pt idx="628">
                  <c:v>629.0</c:v>
                </c:pt>
                <c:pt idx="629">
                  <c:v>630.0</c:v>
                </c:pt>
                <c:pt idx="630">
                  <c:v>631.0</c:v>
                </c:pt>
                <c:pt idx="631">
                  <c:v>632.0</c:v>
                </c:pt>
                <c:pt idx="632">
                  <c:v>633.0</c:v>
                </c:pt>
                <c:pt idx="633">
                  <c:v>634.0</c:v>
                </c:pt>
                <c:pt idx="634">
                  <c:v>635.0</c:v>
                </c:pt>
                <c:pt idx="635">
                  <c:v>636.0</c:v>
                </c:pt>
                <c:pt idx="636">
                  <c:v>637.0</c:v>
                </c:pt>
                <c:pt idx="637">
                  <c:v>638.0</c:v>
                </c:pt>
                <c:pt idx="638">
                  <c:v>639.0</c:v>
                </c:pt>
                <c:pt idx="639">
                  <c:v>640.0</c:v>
                </c:pt>
                <c:pt idx="640">
                  <c:v>641.0</c:v>
                </c:pt>
                <c:pt idx="641">
                  <c:v>642.0</c:v>
                </c:pt>
                <c:pt idx="642">
                  <c:v>643.0</c:v>
                </c:pt>
                <c:pt idx="643">
                  <c:v>644.0</c:v>
                </c:pt>
                <c:pt idx="644">
                  <c:v>645.0</c:v>
                </c:pt>
                <c:pt idx="645">
                  <c:v>646.0</c:v>
                </c:pt>
                <c:pt idx="646">
                  <c:v>647.0</c:v>
                </c:pt>
                <c:pt idx="647">
                  <c:v>648.0</c:v>
                </c:pt>
                <c:pt idx="648">
                  <c:v>649.0</c:v>
                </c:pt>
                <c:pt idx="649">
                  <c:v>650.0</c:v>
                </c:pt>
                <c:pt idx="650">
                  <c:v>651.0</c:v>
                </c:pt>
                <c:pt idx="651">
                  <c:v>652.0</c:v>
                </c:pt>
                <c:pt idx="652">
                  <c:v>653.0</c:v>
                </c:pt>
                <c:pt idx="653">
                  <c:v>654.0</c:v>
                </c:pt>
                <c:pt idx="654">
                  <c:v>655.0</c:v>
                </c:pt>
                <c:pt idx="655">
                  <c:v>656.0</c:v>
                </c:pt>
                <c:pt idx="656">
                  <c:v>657.0</c:v>
                </c:pt>
                <c:pt idx="657">
                  <c:v>658.0</c:v>
                </c:pt>
                <c:pt idx="658">
                  <c:v>659.0</c:v>
                </c:pt>
                <c:pt idx="659">
                  <c:v>660.0</c:v>
                </c:pt>
                <c:pt idx="660">
                  <c:v>661.0</c:v>
                </c:pt>
                <c:pt idx="661">
                  <c:v>662.0</c:v>
                </c:pt>
                <c:pt idx="662">
                  <c:v>663.0</c:v>
                </c:pt>
                <c:pt idx="663">
                  <c:v>664.0</c:v>
                </c:pt>
                <c:pt idx="664">
                  <c:v>665.0</c:v>
                </c:pt>
                <c:pt idx="665">
                  <c:v>666.0</c:v>
                </c:pt>
                <c:pt idx="666">
                  <c:v>667.0</c:v>
                </c:pt>
                <c:pt idx="667">
                  <c:v>668.0</c:v>
                </c:pt>
                <c:pt idx="668">
                  <c:v>669.0</c:v>
                </c:pt>
                <c:pt idx="669">
                  <c:v>670.0</c:v>
                </c:pt>
                <c:pt idx="670">
                  <c:v>671.0</c:v>
                </c:pt>
                <c:pt idx="671">
                  <c:v>672.0</c:v>
                </c:pt>
                <c:pt idx="672">
                  <c:v>673.0</c:v>
                </c:pt>
                <c:pt idx="673">
                  <c:v>674.0</c:v>
                </c:pt>
                <c:pt idx="674">
                  <c:v>675.0</c:v>
                </c:pt>
                <c:pt idx="675">
                  <c:v>676.0</c:v>
                </c:pt>
                <c:pt idx="676">
                  <c:v>677.0</c:v>
                </c:pt>
                <c:pt idx="677">
                  <c:v>678.0</c:v>
                </c:pt>
                <c:pt idx="678">
                  <c:v>679.0</c:v>
                </c:pt>
                <c:pt idx="679">
                  <c:v>680.0</c:v>
                </c:pt>
                <c:pt idx="680">
                  <c:v>681.0</c:v>
                </c:pt>
                <c:pt idx="681">
                  <c:v>682.0</c:v>
                </c:pt>
                <c:pt idx="682">
                  <c:v>683.0</c:v>
                </c:pt>
                <c:pt idx="683">
                  <c:v>684.0</c:v>
                </c:pt>
                <c:pt idx="684">
                  <c:v>685.0</c:v>
                </c:pt>
                <c:pt idx="685">
                  <c:v>686.0</c:v>
                </c:pt>
                <c:pt idx="686">
                  <c:v>687.0</c:v>
                </c:pt>
                <c:pt idx="687">
                  <c:v>688.0</c:v>
                </c:pt>
                <c:pt idx="688">
                  <c:v>689.0</c:v>
                </c:pt>
                <c:pt idx="689">
                  <c:v>690.0</c:v>
                </c:pt>
                <c:pt idx="690">
                  <c:v>691.0</c:v>
                </c:pt>
                <c:pt idx="691">
                  <c:v>692.0</c:v>
                </c:pt>
                <c:pt idx="692">
                  <c:v>693.0</c:v>
                </c:pt>
                <c:pt idx="693">
                  <c:v>694.0</c:v>
                </c:pt>
                <c:pt idx="694">
                  <c:v>695.0</c:v>
                </c:pt>
                <c:pt idx="695">
                  <c:v>696.0</c:v>
                </c:pt>
                <c:pt idx="696">
                  <c:v>697.0</c:v>
                </c:pt>
                <c:pt idx="697">
                  <c:v>698.0</c:v>
                </c:pt>
                <c:pt idx="698">
                  <c:v>699.0</c:v>
                </c:pt>
                <c:pt idx="699">
                  <c:v>700.0</c:v>
                </c:pt>
                <c:pt idx="700">
                  <c:v>701.0</c:v>
                </c:pt>
                <c:pt idx="701">
                  <c:v>702.0</c:v>
                </c:pt>
                <c:pt idx="702">
                  <c:v>703.0</c:v>
                </c:pt>
                <c:pt idx="703">
                  <c:v>704.0</c:v>
                </c:pt>
                <c:pt idx="704">
                  <c:v>705.0</c:v>
                </c:pt>
                <c:pt idx="705">
                  <c:v>706.0</c:v>
                </c:pt>
                <c:pt idx="706">
                  <c:v>707.0</c:v>
                </c:pt>
                <c:pt idx="707">
                  <c:v>708.0</c:v>
                </c:pt>
                <c:pt idx="708">
                  <c:v>709.0</c:v>
                </c:pt>
                <c:pt idx="709">
                  <c:v>710.0</c:v>
                </c:pt>
                <c:pt idx="710">
                  <c:v>711.0</c:v>
                </c:pt>
                <c:pt idx="711">
                  <c:v>712.0</c:v>
                </c:pt>
                <c:pt idx="712">
                  <c:v>713.0</c:v>
                </c:pt>
                <c:pt idx="713">
                  <c:v>714.0</c:v>
                </c:pt>
                <c:pt idx="714">
                  <c:v>715.0</c:v>
                </c:pt>
                <c:pt idx="715">
                  <c:v>716.0</c:v>
                </c:pt>
                <c:pt idx="716">
                  <c:v>717.0</c:v>
                </c:pt>
                <c:pt idx="717">
                  <c:v>718.0</c:v>
                </c:pt>
                <c:pt idx="718">
                  <c:v>719.0</c:v>
                </c:pt>
                <c:pt idx="719">
                  <c:v>720.0</c:v>
                </c:pt>
                <c:pt idx="720">
                  <c:v>721.0</c:v>
                </c:pt>
                <c:pt idx="721">
                  <c:v>722.0</c:v>
                </c:pt>
                <c:pt idx="722">
                  <c:v>723.0</c:v>
                </c:pt>
                <c:pt idx="723">
                  <c:v>724.0</c:v>
                </c:pt>
                <c:pt idx="724">
                  <c:v>725.0</c:v>
                </c:pt>
                <c:pt idx="725">
                  <c:v>726.0</c:v>
                </c:pt>
                <c:pt idx="726">
                  <c:v>727.0</c:v>
                </c:pt>
                <c:pt idx="727">
                  <c:v>728.0</c:v>
                </c:pt>
                <c:pt idx="728">
                  <c:v>729.0</c:v>
                </c:pt>
                <c:pt idx="729">
                  <c:v>730.0</c:v>
                </c:pt>
                <c:pt idx="730">
                  <c:v>731.0</c:v>
                </c:pt>
                <c:pt idx="731">
                  <c:v>732.0</c:v>
                </c:pt>
                <c:pt idx="732">
                  <c:v>733.0</c:v>
                </c:pt>
                <c:pt idx="733">
                  <c:v>734.0</c:v>
                </c:pt>
                <c:pt idx="734">
                  <c:v>735.0</c:v>
                </c:pt>
                <c:pt idx="735">
                  <c:v>736.0</c:v>
                </c:pt>
                <c:pt idx="736">
                  <c:v>737.0</c:v>
                </c:pt>
                <c:pt idx="737">
                  <c:v>738.0</c:v>
                </c:pt>
                <c:pt idx="738">
                  <c:v>739.0</c:v>
                </c:pt>
                <c:pt idx="739">
                  <c:v>740.0</c:v>
                </c:pt>
                <c:pt idx="740">
                  <c:v>741.0</c:v>
                </c:pt>
                <c:pt idx="741">
                  <c:v>742.0</c:v>
                </c:pt>
                <c:pt idx="742">
                  <c:v>743.0</c:v>
                </c:pt>
                <c:pt idx="743">
                  <c:v>744.0</c:v>
                </c:pt>
                <c:pt idx="744">
                  <c:v>745.0</c:v>
                </c:pt>
                <c:pt idx="745">
                  <c:v>746.0</c:v>
                </c:pt>
                <c:pt idx="746">
                  <c:v>747.0</c:v>
                </c:pt>
                <c:pt idx="747">
                  <c:v>748.0</c:v>
                </c:pt>
                <c:pt idx="748">
                  <c:v>749.0</c:v>
                </c:pt>
                <c:pt idx="749">
                  <c:v>750.0</c:v>
                </c:pt>
                <c:pt idx="750">
                  <c:v>751.0</c:v>
                </c:pt>
                <c:pt idx="751">
                  <c:v>752.0</c:v>
                </c:pt>
                <c:pt idx="752">
                  <c:v>753.0</c:v>
                </c:pt>
                <c:pt idx="753">
                  <c:v>754.0</c:v>
                </c:pt>
                <c:pt idx="754">
                  <c:v>755.0</c:v>
                </c:pt>
                <c:pt idx="755">
                  <c:v>756.0</c:v>
                </c:pt>
                <c:pt idx="756">
                  <c:v>757.0</c:v>
                </c:pt>
                <c:pt idx="757">
                  <c:v>758.0</c:v>
                </c:pt>
                <c:pt idx="758">
                  <c:v>759.0</c:v>
                </c:pt>
                <c:pt idx="759">
                  <c:v>760.0</c:v>
                </c:pt>
                <c:pt idx="760">
                  <c:v>761.0</c:v>
                </c:pt>
                <c:pt idx="761">
                  <c:v>762.0</c:v>
                </c:pt>
                <c:pt idx="762">
                  <c:v>763.0</c:v>
                </c:pt>
                <c:pt idx="763">
                  <c:v>764.0</c:v>
                </c:pt>
                <c:pt idx="764">
                  <c:v>765.0</c:v>
                </c:pt>
                <c:pt idx="765">
                  <c:v>766.0</c:v>
                </c:pt>
                <c:pt idx="766">
                  <c:v>767.0</c:v>
                </c:pt>
                <c:pt idx="767">
                  <c:v>768.0</c:v>
                </c:pt>
                <c:pt idx="768">
                  <c:v>769.0</c:v>
                </c:pt>
                <c:pt idx="769">
                  <c:v>770.0</c:v>
                </c:pt>
                <c:pt idx="770">
                  <c:v>771.0</c:v>
                </c:pt>
                <c:pt idx="771">
                  <c:v>772.0</c:v>
                </c:pt>
                <c:pt idx="772">
                  <c:v>773.0</c:v>
                </c:pt>
                <c:pt idx="773">
                  <c:v>774.0</c:v>
                </c:pt>
                <c:pt idx="774">
                  <c:v>775.0</c:v>
                </c:pt>
                <c:pt idx="775">
                  <c:v>776.0</c:v>
                </c:pt>
                <c:pt idx="776">
                  <c:v>777.0</c:v>
                </c:pt>
                <c:pt idx="777">
                  <c:v>778.0</c:v>
                </c:pt>
                <c:pt idx="778">
                  <c:v>779.0</c:v>
                </c:pt>
                <c:pt idx="779">
                  <c:v>780.0</c:v>
                </c:pt>
                <c:pt idx="780">
                  <c:v>781.0</c:v>
                </c:pt>
                <c:pt idx="781">
                  <c:v>782.0</c:v>
                </c:pt>
                <c:pt idx="782">
                  <c:v>783.0</c:v>
                </c:pt>
                <c:pt idx="783">
                  <c:v>784.0</c:v>
                </c:pt>
                <c:pt idx="784">
                  <c:v>785.0</c:v>
                </c:pt>
                <c:pt idx="785">
                  <c:v>786.0</c:v>
                </c:pt>
                <c:pt idx="786">
                  <c:v>787.0</c:v>
                </c:pt>
                <c:pt idx="787">
                  <c:v>788.0</c:v>
                </c:pt>
                <c:pt idx="788">
                  <c:v>789.0</c:v>
                </c:pt>
                <c:pt idx="789">
                  <c:v>790.0</c:v>
                </c:pt>
                <c:pt idx="790">
                  <c:v>791.0</c:v>
                </c:pt>
                <c:pt idx="791">
                  <c:v>792.0</c:v>
                </c:pt>
                <c:pt idx="792">
                  <c:v>793.0</c:v>
                </c:pt>
                <c:pt idx="793">
                  <c:v>794.0</c:v>
                </c:pt>
                <c:pt idx="794">
                  <c:v>795.0</c:v>
                </c:pt>
                <c:pt idx="795">
                  <c:v>796.0</c:v>
                </c:pt>
                <c:pt idx="796">
                  <c:v>797.0</c:v>
                </c:pt>
                <c:pt idx="797">
                  <c:v>798.0</c:v>
                </c:pt>
                <c:pt idx="798">
                  <c:v>799.0</c:v>
                </c:pt>
                <c:pt idx="799">
                  <c:v>800.0</c:v>
                </c:pt>
                <c:pt idx="800">
                  <c:v>801.0</c:v>
                </c:pt>
                <c:pt idx="801">
                  <c:v>802.0</c:v>
                </c:pt>
                <c:pt idx="802">
                  <c:v>803.0</c:v>
                </c:pt>
                <c:pt idx="803">
                  <c:v>804.0</c:v>
                </c:pt>
                <c:pt idx="804">
                  <c:v>805.0</c:v>
                </c:pt>
                <c:pt idx="805">
                  <c:v>806.0</c:v>
                </c:pt>
                <c:pt idx="806">
                  <c:v>807.0</c:v>
                </c:pt>
                <c:pt idx="807">
                  <c:v>808.0</c:v>
                </c:pt>
                <c:pt idx="808">
                  <c:v>809.0</c:v>
                </c:pt>
                <c:pt idx="809">
                  <c:v>810.0</c:v>
                </c:pt>
                <c:pt idx="810">
                  <c:v>811.0</c:v>
                </c:pt>
                <c:pt idx="811">
                  <c:v>812.0</c:v>
                </c:pt>
                <c:pt idx="812">
                  <c:v>813.0</c:v>
                </c:pt>
                <c:pt idx="813">
                  <c:v>814.0</c:v>
                </c:pt>
                <c:pt idx="814">
                  <c:v>815.0</c:v>
                </c:pt>
                <c:pt idx="815">
                  <c:v>816.0</c:v>
                </c:pt>
                <c:pt idx="816">
                  <c:v>817.0</c:v>
                </c:pt>
                <c:pt idx="817">
                  <c:v>818.0</c:v>
                </c:pt>
                <c:pt idx="818">
                  <c:v>819.0</c:v>
                </c:pt>
                <c:pt idx="819">
                  <c:v>820.0</c:v>
                </c:pt>
                <c:pt idx="820">
                  <c:v>821.0</c:v>
                </c:pt>
                <c:pt idx="821">
                  <c:v>822.0</c:v>
                </c:pt>
                <c:pt idx="822">
                  <c:v>823.0</c:v>
                </c:pt>
                <c:pt idx="823">
                  <c:v>824.0</c:v>
                </c:pt>
                <c:pt idx="824">
                  <c:v>825.0</c:v>
                </c:pt>
                <c:pt idx="825">
                  <c:v>826.0</c:v>
                </c:pt>
                <c:pt idx="826">
                  <c:v>827.0</c:v>
                </c:pt>
                <c:pt idx="827">
                  <c:v>828.0</c:v>
                </c:pt>
                <c:pt idx="828">
                  <c:v>829.0</c:v>
                </c:pt>
                <c:pt idx="829">
                  <c:v>830.0</c:v>
                </c:pt>
                <c:pt idx="830">
                  <c:v>831.0</c:v>
                </c:pt>
                <c:pt idx="831">
                  <c:v>832.0</c:v>
                </c:pt>
                <c:pt idx="832">
                  <c:v>833.0</c:v>
                </c:pt>
                <c:pt idx="833">
                  <c:v>834.0</c:v>
                </c:pt>
                <c:pt idx="834">
                  <c:v>835.0</c:v>
                </c:pt>
                <c:pt idx="835">
                  <c:v>836.0</c:v>
                </c:pt>
                <c:pt idx="836">
                  <c:v>837.0</c:v>
                </c:pt>
                <c:pt idx="837">
                  <c:v>838.0</c:v>
                </c:pt>
                <c:pt idx="838">
                  <c:v>839.0</c:v>
                </c:pt>
                <c:pt idx="839">
                  <c:v>840.0</c:v>
                </c:pt>
                <c:pt idx="840">
                  <c:v>841.0</c:v>
                </c:pt>
                <c:pt idx="841">
                  <c:v>842.0</c:v>
                </c:pt>
                <c:pt idx="842">
                  <c:v>843.0</c:v>
                </c:pt>
                <c:pt idx="843">
                  <c:v>844.0</c:v>
                </c:pt>
                <c:pt idx="844">
                  <c:v>845.0</c:v>
                </c:pt>
                <c:pt idx="845">
                  <c:v>846.0</c:v>
                </c:pt>
                <c:pt idx="846">
                  <c:v>847.0</c:v>
                </c:pt>
                <c:pt idx="847">
                  <c:v>848.0</c:v>
                </c:pt>
                <c:pt idx="848">
                  <c:v>849.0</c:v>
                </c:pt>
                <c:pt idx="849">
                  <c:v>850.0</c:v>
                </c:pt>
                <c:pt idx="850">
                  <c:v>851.0</c:v>
                </c:pt>
                <c:pt idx="851">
                  <c:v>852.0</c:v>
                </c:pt>
                <c:pt idx="852">
                  <c:v>853.0</c:v>
                </c:pt>
                <c:pt idx="853">
                  <c:v>854.0</c:v>
                </c:pt>
                <c:pt idx="854">
                  <c:v>855.0</c:v>
                </c:pt>
                <c:pt idx="855">
                  <c:v>856.0</c:v>
                </c:pt>
                <c:pt idx="856">
                  <c:v>857.0</c:v>
                </c:pt>
                <c:pt idx="857">
                  <c:v>858.0</c:v>
                </c:pt>
                <c:pt idx="858">
                  <c:v>859.0</c:v>
                </c:pt>
                <c:pt idx="859">
                  <c:v>860.0</c:v>
                </c:pt>
                <c:pt idx="860">
                  <c:v>861.0</c:v>
                </c:pt>
                <c:pt idx="861">
                  <c:v>862.0</c:v>
                </c:pt>
                <c:pt idx="862">
                  <c:v>863.0</c:v>
                </c:pt>
                <c:pt idx="863">
                  <c:v>864.0</c:v>
                </c:pt>
                <c:pt idx="864">
                  <c:v>865.0</c:v>
                </c:pt>
                <c:pt idx="865">
                  <c:v>866.0</c:v>
                </c:pt>
                <c:pt idx="866">
                  <c:v>867.0</c:v>
                </c:pt>
                <c:pt idx="867">
                  <c:v>868.0</c:v>
                </c:pt>
                <c:pt idx="868">
                  <c:v>869.0</c:v>
                </c:pt>
                <c:pt idx="869">
                  <c:v>870.0</c:v>
                </c:pt>
                <c:pt idx="870">
                  <c:v>871.0</c:v>
                </c:pt>
                <c:pt idx="871">
                  <c:v>872.0</c:v>
                </c:pt>
                <c:pt idx="872">
                  <c:v>873.0</c:v>
                </c:pt>
                <c:pt idx="873">
                  <c:v>874.0</c:v>
                </c:pt>
                <c:pt idx="874">
                  <c:v>875.0</c:v>
                </c:pt>
                <c:pt idx="875">
                  <c:v>876.0</c:v>
                </c:pt>
                <c:pt idx="876">
                  <c:v>877.0</c:v>
                </c:pt>
                <c:pt idx="877">
                  <c:v>878.0</c:v>
                </c:pt>
                <c:pt idx="878">
                  <c:v>879.0</c:v>
                </c:pt>
                <c:pt idx="879">
                  <c:v>880.0</c:v>
                </c:pt>
                <c:pt idx="880">
                  <c:v>881.0</c:v>
                </c:pt>
                <c:pt idx="881">
                  <c:v>882.0</c:v>
                </c:pt>
                <c:pt idx="882">
                  <c:v>883.0</c:v>
                </c:pt>
                <c:pt idx="883">
                  <c:v>884.0</c:v>
                </c:pt>
                <c:pt idx="884">
                  <c:v>885.0</c:v>
                </c:pt>
                <c:pt idx="885">
                  <c:v>886.0</c:v>
                </c:pt>
                <c:pt idx="886">
                  <c:v>887.0</c:v>
                </c:pt>
                <c:pt idx="887">
                  <c:v>888.0</c:v>
                </c:pt>
                <c:pt idx="888">
                  <c:v>889.0</c:v>
                </c:pt>
                <c:pt idx="889">
                  <c:v>890.0</c:v>
                </c:pt>
                <c:pt idx="890">
                  <c:v>891.0</c:v>
                </c:pt>
                <c:pt idx="891">
                  <c:v>892.0</c:v>
                </c:pt>
                <c:pt idx="892">
                  <c:v>893.0</c:v>
                </c:pt>
                <c:pt idx="893">
                  <c:v>894.0</c:v>
                </c:pt>
                <c:pt idx="894">
                  <c:v>895.0</c:v>
                </c:pt>
                <c:pt idx="895">
                  <c:v>896.0</c:v>
                </c:pt>
                <c:pt idx="896">
                  <c:v>897.0</c:v>
                </c:pt>
                <c:pt idx="897">
                  <c:v>898.0</c:v>
                </c:pt>
                <c:pt idx="898">
                  <c:v>899.0</c:v>
                </c:pt>
                <c:pt idx="899">
                  <c:v>900.0</c:v>
                </c:pt>
                <c:pt idx="900">
                  <c:v>901.0</c:v>
                </c:pt>
                <c:pt idx="901">
                  <c:v>902.0</c:v>
                </c:pt>
                <c:pt idx="902">
                  <c:v>903.0</c:v>
                </c:pt>
                <c:pt idx="903">
                  <c:v>904.0</c:v>
                </c:pt>
                <c:pt idx="904">
                  <c:v>905.0</c:v>
                </c:pt>
                <c:pt idx="905">
                  <c:v>906.0</c:v>
                </c:pt>
                <c:pt idx="906">
                  <c:v>907.0</c:v>
                </c:pt>
                <c:pt idx="907">
                  <c:v>908.0</c:v>
                </c:pt>
                <c:pt idx="908">
                  <c:v>909.0</c:v>
                </c:pt>
                <c:pt idx="909">
                  <c:v>910.0</c:v>
                </c:pt>
                <c:pt idx="910">
                  <c:v>911.0</c:v>
                </c:pt>
                <c:pt idx="911">
                  <c:v>912.0</c:v>
                </c:pt>
                <c:pt idx="912">
                  <c:v>913.0</c:v>
                </c:pt>
                <c:pt idx="913">
                  <c:v>914.0</c:v>
                </c:pt>
                <c:pt idx="914">
                  <c:v>915.0</c:v>
                </c:pt>
                <c:pt idx="915">
                  <c:v>916.0</c:v>
                </c:pt>
                <c:pt idx="916">
                  <c:v>917.0</c:v>
                </c:pt>
                <c:pt idx="917">
                  <c:v>918.0</c:v>
                </c:pt>
                <c:pt idx="918">
                  <c:v>919.0</c:v>
                </c:pt>
                <c:pt idx="919">
                  <c:v>920.0</c:v>
                </c:pt>
                <c:pt idx="920">
                  <c:v>921.0</c:v>
                </c:pt>
                <c:pt idx="921">
                  <c:v>922.0</c:v>
                </c:pt>
                <c:pt idx="922">
                  <c:v>923.0</c:v>
                </c:pt>
                <c:pt idx="923">
                  <c:v>924.0</c:v>
                </c:pt>
                <c:pt idx="924">
                  <c:v>925.0</c:v>
                </c:pt>
                <c:pt idx="925">
                  <c:v>926.0</c:v>
                </c:pt>
                <c:pt idx="926">
                  <c:v>927.0</c:v>
                </c:pt>
                <c:pt idx="927">
                  <c:v>928.0</c:v>
                </c:pt>
                <c:pt idx="928">
                  <c:v>929.0</c:v>
                </c:pt>
                <c:pt idx="929">
                  <c:v>930.0</c:v>
                </c:pt>
                <c:pt idx="930">
                  <c:v>931.0</c:v>
                </c:pt>
                <c:pt idx="931">
                  <c:v>932.0</c:v>
                </c:pt>
                <c:pt idx="932">
                  <c:v>933.0</c:v>
                </c:pt>
                <c:pt idx="933">
                  <c:v>934.0</c:v>
                </c:pt>
                <c:pt idx="934">
                  <c:v>935.0</c:v>
                </c:pt>
                <c:pt idx="935">
                  <c:v>936.0</c:v>
                </c:pt>
                <c:pt idx="936">
                  <c:v>937.0</c:v>
                </c:pt>
                <c:pt idx="937">
                  <c:v>938.0</c:v>
                </c:pt>
                <c:pt idx="938">
                  <c:v>939.0</c:v>
                </c:pt>
                <c:pt idx="939">
                  <c:v>940.0</c:v>
                </c:pt>
                <c:pt idx="940">
                  <c:v>941.0</c:v>
                </c:pt>
                <c:pt idx="941">
                  <c:v>942.0</c:v>
                </c:pt>
                <c:pt idx="942">
                  <c:v>943.0</c:v>
                </c:pt>
                <c:pt idx="943">
                  <c:v>944.0</c:v>
                </c:pt>
                <c:pt idx="944">
                  <c:v>945.0</c:v>
                </c:pt>
                <c:pt idx="945">
                  <c:v>946.0</c:v>
                </c:pt>
                <c:pt idx="946">
                  <c:v>947.0</c:v>
                </c:pt>
                <c:pt idx="947">
                  <c:v>948.0</c:v>
                </c:pt>
                <c:pt idx="948">
                  <c:v>949.0</c:v>
                </c:pt>
                <c:pt idx="949">
                  <c:v>950.0</c:v>
                </c:pt>
                <c:pt idx="950">
                  <c:v>951.0</c:v>
                </c:pt>
                <c:pt idx="951">
                  <c:v>952.0</c:v>
                </c:pt>
                <c:pt idx="952">
                  <c:v>953.0</c:v>
                </c:pt>
                <c:pt idx="953">
                  <c:v>954.0</c:v>
                </c:pt>
                <c:pt idx="954">
                  <c:v>955.0</c:v>
                </c:pt>
                <c:pt idx="955">
                  <c:v>956.0</c:v>
                </c:pt>
                <c:pt idx="956">
                  <c:v>957.0</c:v>
                </c:pt>
                <c:pt idx="957">
                  <c:v>958.0</c:v>
                </c:pt>
                <c:pt idx="958">
                  <c:v>959.0</c:v>
                </c:pt>
                <c:pt idx="959">
                  <c:v>960.0</c:v>
                </c:pt>
                <c:pt idx="960">
                  <c:v>961.0</c:v>
                </c:pt>
                <c:pt idx="961">
                  <c:v>962.0</c:v>
                </c:pt>
                <c:pt idx="962">
                  <c:v>963.0</c:v>
                </c:pt>
                <c:pt idx="963">
                  <c:v>964.0</c:v>
                </c:pt>
                <c:pt idx="964">
                  <c:v>965.0</c:v>
                </c:pt>
                <c:pt idx="965">
                  <c:v>966.0</c:v>
                </c:pt>
                <c:pt idx="966">
                  <c:v>967.0</c:v>
                </c:pt>
                <c:pt idx="967">
                  <c:v>968.0</c:v>
                </c:pt>
                <c:pt idx="968">
                  <c:v>969.0</c:v>
                </c:pt>
                <c:pt idx="969">
                  <c:v>970.0</c:v>
                </c:pt>
                <c:pt idx="970">
                  <c:v>971.0</c:v>
                </c:pt>
                <c:pt idx="971">
                  <c:v>972.0</c:v>
                </c:pt>
                <c:pt idx="972">
                  <c:v>973.0</c:v>
                </c:pt>
                <c:pt idx="973">
                  <c:v>974.0</c:v>
                </c:pt>
                <c:pt idx="974">
                  <c:v>975.0</c:v>
                </c:pt>
                <c:pt idx="975">
                  <c:v>976.0</c:v>
                </c:pt>
                <c:pt idx="976">
                  <c:v>977.0</c:v>
                </c:pt>
                <c:pt idx="977">
                  <c:v>978.0</c:v>
                </c:pt>
                <c:pt idx="978">
                  <c:v>979.0</c:v>
                </c:pt>
                <c:pt idx="979">
                  <c:v>980.0</c:v>
                </c:pt>
                <c:pt idx="980">
                  <c:v>981.0</c:v>
                </c:pt>
                <c:pt idx="981">
                  <c:v>982.0</c:v>
                </c:pt>
                <c:pt idx="982">
                  <c:v>983.0</c:v>
                </c:pt>
                <c:pt idx="983">
                  <c:v>984.0</c:v>
                </c:pt>
                <c:pt idx="984">
                  <c:v>985.0</c:v>
                </c:pt>
                <c:pt idx="985">
                  <c:v>986.0</c:v>
                </c:pt>
                <c:pt idx="986">
                  <c:v>987.0</c:v>
                </c:pt>
                <c:pt idx="987">
                  <c:v>988.0</c:v>
                </c:pt>
                <c:pt idx="988">
                  <c:v>989.0</c:v>
                </c:pt>
                <c:pt idx="989">
                  <c:v>990.0</c:v>
                </c:pt>
                <c:pt idx="990">
                  <c:v>991.0</c:v>
                </c:pt>
                <c:pt idx="991">
                  <c:v>992.0</c:v>
                </c:pt>
                <c:pt idx="992">
                  <c:v>993.0</c:v>
                </c:pt>
                <c:pt idx="993">
                  <c:v>994.0</c:v>
                </c:pt>
                <c:pt idx="994">
                  <c:v>995.0</c:v>
                </c:pt>
                <c:pt idx="995">
                  <c:v>996.0</c:v>
                </c:pt>
                <c:pt idx="996">
                  <c:v>997.0</c:v>
                </c:pt>
                <c:pt idx="997">
                  <c:v>998.0</c:v>
                </c:pt>
                <c:pt idx="998">
                  <c:v>999.0</c:v>
                </c:pt>
                <c:pt idx="999">
                  <c:v>1000.0</c:v>
                </c:pt>
                <c:pt idx="1000">
                  <c:v>1001.0</c:v>
                </c:pt>
                <c:pt idx="1001">
                  <c:v>1002.0</c:v>
                </c:pt>
                <c:pt idx="1002">
                  <c:v>1003.0</c:v>
                </c:pt>
                <c:pt idx="1003">
                  <c:v>1004.0</c:v>
                </c:pt>
                <c:pt idx="1004">
                  <c:v>1005.0</c:v>
                </c:pt>
                <c:pt idx="1005">
                  <c:v>1006.0</c:v>
                </c:pt>
                <c:pt idx="1006">
                  <c:v>1007.0</c:v>
                </c:pt>
                <c:pt idx="1007">
                  <c:v>1008.0</c:v>
                </c:pt>
                <c:pt idx="1008">
                  <c:v>1009.0</c:v>
                </c:pt>
                <c:pt idx="1009">
                  <c:v>1010.0</c:v>
                </c:pt>
                <c:pt idx="1010">
                  <c:v>1011.0</c:v>
                </c:pt>
                <c:pt idx="1011">
                  <c:v>1012.0</c:v>
                </c:pt>
                <c:pt idx="1012">
                  <c:v>1013.0</c:v>
                </c:pt>
                <c:pt idx="1013">
                  <c:v>1014.0</c:v>
                </c:pt>
                <c:pt idx="1014">
                  <c:v>1015.0</c:v>
                </c:pt>
                <c:pt idx="1015">
                  <c:v>1016.0</c:v>
                </c:pt>
                <c:pt idx="1016">
                  <c:v>1017.0</c:v>
                </c:pt>
                <c:pt idx="1017">
                  <c:v>1018.0</c:v>
                </c:pt>
                <c:pt idx="1018">
                  <c:v>1019.0</c:v>
                </c:pt>
                <c:pt idx="1019">
                  <c:v>1020.0</c:v>
                </c:pt>
                <c:pt idx="1020">
                  <c:v>1021.0</c:v>
                </c:pt>
                <c:pt idx="1021">
                  <c:v>1022.0</c:v>
                </c:pt>
                <c:pt idx="1022">
                  <c:v>1023.0</c:v>
                </c:pt>
                <c:pt idx="1023">
                  <c:v>1024.0</c:v>
                </c:pt>
                <c:pt idx="1024">
                  <c:v>1025.0</c:v>
                </c:pt>
                <c:pt idx="1025">
                  <c:v>1026.0</c:v>
                </c:pt>
                <c:pt idx="1026">
                  <c:v>1027.0</c:v>
                </c:pt>
                <c:pt idx="1027">
                  <c:v>1028.0</c:v>
                </c:pt>
                <c:pt idx="1028">
                  <c:v>1029.0</c:v>
                </c:pt>
                <c:pt idx="1029">
                  <c:v>1030.0</c:v>
                </c:pt>
                <c:pt idx="1030">
                  <c:v>1031.0</c:v>
                </c:pt>
                <c:pt idx="1031">
                  <c:v>1032.0</c:v>
                </c:pt>
                <c:pt idx="1032">
                  <c:v>1033.0</c:v>
                </c:pt>
                <c:pt idx="1033">
                  <c:v>1034.0</c:v>
                </c:pt>
                <c:pt idx="1034">
                  <c:v>1035.0</c:v>
                </c:pt>
                <c:pt idx="1035">
                  <c:v>1036.0</c:v>
                </c:pt>
                <c:pt idx="1036">
                  <c:v>1037.0</c:v>
                </c:pt>
                <c:pt idx="1037">
                  <c:v>1038.0</c:v>
                </c:pt>
                <c:pt idx="1038">
                  <c:v>1039.0</c:v>
                </c:pt>
                <c:pt idx="1039">
                  <c:v>1040.0</c:v>
                </c:pt>
                <c:pt idx="1040">
                  <c:v>1041.0</c:v>
                </c:pt>
                <c:pt idx="1041">
                  <c:v>1042.0</c:v>
                </c:pt>
                <c:pt idx="1042">
                  <c:v>1043.0</c:v>
                </c:pt>
                <c:pt idx="1043">
                  <c:v>1044.0</c:v>
                </c:pt>
                <c:pt idx="1044">
                  <c:v>1045.0</c:v>
                </c:pt>
                <c:pt idx="1045">
                  <c:v>1046.0</c:v>
                </c:pt>
                <c:pt idx="1046">
                  <c:v>1047.0</c:v>
                </c:pt>
                <c:pt idx="1047">
                  <c:v>1048.0</c:v>
                </c:pt>
                <c:pt idx="1048">
                  <c:v>1049.0</c:v>
                </c:pt>
                <c:pt idx="1049">
                  <c:v>1050.0</c:v>
                </c:pt>
                <c:pt idx="1050">
                  <c:v>1051.0</c:v>
                </c:pt>
                <c:pt idx="1051">
                  <c:v>1052.0</c:v>
                </c:pt>
                <c:pt idx="1052">
                  <c:v>1053.0</c:v>
                </c:pt>
                <c:pt idx="1053">
                  <c:v>1054.0</c:v>
                </c:pt>
                <c:pt idx="1054">
                  <c:v>1055.0</c:v>
                </c:pt>
                <c:pt idx="1055">
                  <c:v>1056.0</c:v>
                </c:pt>
                <c:pt idx="1056">
                  <c:v>1057.0</c:v>
                </c:pt>
                <c:pt idx="1057">
                  <c:v>1058.0</c:v>
                </c:pt>
                <c:pt idx="1058">
                  <c:v>1059.0</c:v>
                </c:pt>
                <c:pt idx="1059">
                  <c:v>1060.0</c:v>
                </c:pt>
                <c:pt idx="1060">
                  <c:v>1061.0</c:v>
                </c:pt>
                <c:pt idx="1061">
                  <c:v>1062.0</c:v>
                </c:pt>
                <c:pt idx="1062">
                  <c:v>1063.0</c:v>
                </c:pt>
                <c:pt idx="1063">
                  <c:v>1064.0</c:v>
                </c:pt>
                <c:pt idx="1064">
                  <c:v>1065.0</c:v>
                </c:pt>
                <c:pt idx="1065">
                  <c:v>1066.0</c:v>
                </c:pt>
                <c:pt idx="1066">
                  <c:v>1067.0</c:v>
                </c:pt>
                <c:pt idx="1067">
                  <c:v>1068.0</c:v>
                </c:pt>
                <c:pt idx="1068">
                  <c:v>1069.0</c:v>
                </c:pt>
                <c:pt idx="1069">
                  <c:v>1070.0</c:v>
                </c:pt>
                <c:pt idx="1070">
                  <c:v>1071.0</c:v>
                </c:pt>
                <c:pt idx="1071">
                  <c:v>1072.0</c:v>
                </c:pt>
                <c:pt idx="1072">
                  <c:v>1073.0</c:v>
                </c:pt>
                <c:pt idx="1073">
                  <c:v>1074.0</c:v>
                </c:pt>
                <c:pt idx="1074">
                  <c:v>1075.0</c:v>
                </c:pt>
                <c:pt idx="1075">
                  <c:v>1076.0</c:v>
                </c:pt>
                <c:pt idx="1076">
                  <c:v>1077.0</c:v>
                </c:pt>
                <c:pt idx="1077">
                  <c:v>1078.0</c:v>
                </c:pt>
                <c:pt idx="1078">
                  <c:v>1079.0</c:v>
                </c:pt>
                <c:pt idx="1079">
                  <c:v>1080.0</c:v>
                </c:pt>
                <c:pt idx="1080">
                  <c:v>1081.0</c:v>
                </c:pt>
                <c:pt idx="1081">
                  <c:v>1082.0</c:v>
                </c:pt>
                <c:pt idx="1082">
                  <c:v>1083.0</c:v>
                </c:pt>
                <c:pt idx="1083">
                  <c:v>1084.0</c:v>
                </c:pt>
                <c:pt idx="1084">
                  <c:v>1085.0</c:v>
                </c:pt>
                <c:pt idx="1085">
                  <c:v>1086.0</c:v>
                </c:pt>
                <c:pt idx="1086">
                  <c:v>1087.0</c:v>
                </c:pt>
                <c:pt idx="1087">
                  <c:v>1088.0</c:v>
                </c:pt>
                <c:pt idx="1088">
                  <c:v>1089.0</c:v>
                </c:pt>
                <c:pt idx="1089">
                  <c:v>1090.0</c:v>
                </c:pt>
                <c:pt idx="1090">
                  <c:v>1091.0</c:v>
                </c:pt>
                <c:pt idx="1091">
                  <c:v>1092.0</c:v>
                </c:pt>
                <c:pt idx="1092">
                  <c:v>1093.0</c:v>
                </c:pt>
                <c:pt idx="1093">
                  <c:v>1094.0</c:v>
                </c:pt>
                <c:pt idx="1094">
                  <c:v>1095.0</c:v>
                </c:pt>
                <c:pt idx="1095">
                  <c:v>1096.0</c:v>
                </c:pt>
                <c:pt idx="1096">
                  <c:v>1097.0</c:v>
                </c:pt>
                <c:pt idx="1097">
                  <c:v>1098.0</c:v>
                </c:pt>
                <c:pt idx="1098">
                  <c:v>1099.0</c:v>
                </c:pt>
                <c:pt idx="1099">
                  <c:v>1100.0</c:v>
                </c:pt>
                <c:pt idx="1100">
                  <c:v>1101.0</c:v>
                </c:pt>
                <c:pt idx="1101">
                  <c:v>1102.0</c:v>
                </c:pt>
                <c:pt idx="1102">
                  <c:v>1103.0</c:v>
                </c:pt>
                <c:pt idx="1103">
                  <c:v>1104.0</c:v>
                </c:pt>
                <c:pt idx="1104">
                  <c:v>1105.0</c:v>
                </c:pt>
                <c:pt idx="1105">
                  <c:v>1106.0</c:v>
                </c:pt>
                <c:pt idx="1106">
                  <c:v>1107.0</c:v>
                </c:pt>
                <c:pt idx="1107">
                  <c:v>1108.0</c:v>
                </c:pt>
                <c:pt idx="1108">
                  <c:v>1109.0</c:v>
                </c:pt>
                <c:pt idx="1109">
                  <c:v>1110.0</c:v>
                </c:pt>
                <c:pt idx="1110">
                  <c:v>1111.0</c:v>
                </c:pt>
                <c:pt idx="1111">
                  <c:v>1112.0</c:v>
                </c:pt>
                <c:pt idx="1112">
                  <c:v>1113.0</c:v>
                </c:pt>
                <c:pt idx="1113">
                  <c:v>1114.0</c:v>
                </c:pt>
                <c:pt idx="1114">
                  <c:v>1115.0</c:v>
                </c:pt>
                <c:pt idx="1115">
                  <c:v>1116.0</c:v>
                </c:pt>
                <c:pt idx="1116">
                  <c:v>1117.0</c:v>
                </c:pt>
                <c:pt idx="1117">
                  <c:v>1118.0</c:v>
                </c:pt>
                <c:pt idx="1118">
                  <c:v>1119.0</c:v>
                </c:pt>
                <c:pt idx="1119">
                  <c:v>1120.0</c:v>
                </c:pt>
                <c:pt idx="1120">
                  <c:v>1121.0</c:v>
                </c:pt>
                <c:pt idx="1121">
                  <c:v>1122.0</c:v>
                </c:pt>
                <c:pt idx="1122">
                  <c:v>1123.0</c:v>
                </c:pt>
                <c:pt idx="1123">
                  <c:v>1124.0</c:v>
                </c:pt>
                <c:pt idx="1124">
                  <c:v>1125.0</c:v>
                </c:pt>
                <c:pt idx="1125">
                  <c:v>1126.0</c:v>
                </c:pt>
                <c:pt idx="1126">
                  <c:v>1127.0</c:v>
                </c:pt>
                <c:pt idx="1127">
                  <c:v>1128.0</c:v>
                </c:pt>
                <c:pt idx="1128">
                  <c:v>1129.0</c:v>
                </c:pt>
                <c:pt idx="1129">
                  <c:v>1130.0</c:v>
                </c:pt>
                <c:pt idx="1130">
                  <c:v>1131.0</c:v>
                </c:pt>
                <c:pt idx="1131">
                  <c:v>1132.0</c:v>
                </c:pt>
                <c:pt idx="1132">
                  <c:v>1133.0</c:v>
                </c:pt>
                <c:pt idx="1133">
                  <c:v>1134.0</c:v>
                </c:pt>
                <c:pt idx="1134">
                  <c:v>1135.0</c:v>
                </c:pt>
                <c:pt idx="1135">
                  <c:v>1136.0</c:v>
                </c:pt>
                <c:pt idx="1136">
                  <c:v>1137.0</c:v>
                </c:pt>
                <c:pt idx="1137">
                  <c:v>1138.0</c:v>
                </c:pt>
                <c:pt idx="1138">
                  <c:v>1139.0</c:v>
                </c:pt>
                <c:pt idx="1139">
                  <c:v>1140.0</c:v>
                </c:pt>
                <c:pt idx="1140">
                  <c:v>1141.0</c:v>
                </c:pt>
                <c:pt idx="1141">
                  <c:v>1142.0</c:v>
                </c:pt>
                <c:pt idx="1142">
                  <c:v>1143.0</c:v>
                </c:pt>
                <c:pt idx="1143">
                  <c:v>1144.0</c:v>
                </c:pt>
                <c:pt idx="1144">
                  <c:v>1145.0</c:v>
                </c:pt>
                <c:pt idx="1145">
                  <c:v>1146.0</c:v>
                </c:pt>
                <c:pt idx="1146">
                  <c:v>1147.0</c:v>
                </c:pt>
                <c:pt idx="1147">
                  <c:v>1148.0</c:v>
                </c:pt>
                <c:pt idx="1148">
                  <c:v>1149.0</c:v>
                </c:pt>
                <c:pt idx="1149">
                  <c:v>1150.0</c:v>
                </c:pt>
                <c:pt idx="1150">
                  <c:v>1151.0</c:v>
                </c:pt>
                <c:pt idx="1151">
                  <c:v>1152.0</c:v>
                </c:pt>
                <c:pt idx="1152">
                  <c:v>1153.0</c:v>
                </c:pt>
                <c:pt idx="1153">
                  <c:v>1154.0</c:v>
                </c:pt>
                <c:pt idx="1154">
                  <c:v>1155.0</c:v>
                </c:pt>
                <c:pt idx="1155">
                  <c:v>1156.0</c:v>
                </c:pt>
                <c:pt idx="1156">
                  <c:v>1157.0</c:v>
                </c:pt>
                <c:pt idx="1157">
                  <c:v>1158.0</c:v>
                </c:pt>
                <c:pt idx="1158">
                  <c:v>1159.0</c:v>
                </c:pt>
                <c:pt idx="1159">
                  <c:v>1160.0</c:v>
                </c:pt>
                <c:pt idx="1160">
                  <c:v>1161.0</c:v>
                </c:pt>
                <c:pt idx="1161">
                  <c:v>1162.0</c:v>
                </c:pt>
                <c:pt idx="1162">
                  <c:v>1163.0</c:v>
                </c:pt>
                <c:pt idx="1163">
                  <c:v>1164.0</c:v>
                </c:pt>
                <c:pt idx="1164">
                  <c:v>1165.0</c:v>
                </c:pt>
                <c:pt idx="1165">
                  <c:v>1166.0</c:v>
                </c:pt>
                <c:pt idx="1166">
                  <c:v>1167.0</c:v>
                </c:pt>
                <c:pt idx="1167">
                  <c:v>1168.0</c:v>
                </c:pt>
                <c:pt idx="1168">
                  <c:v>1169.0</c:v>
                </c:pt>
                <c:pt idx="1169">
                  <c:v>1170.0</c:v>
                </c:pt>
                <c:pt idx="1170">
                  <c:v>1171.0</c:v>
                </c:pt>
                <c:pt idx="1171">
                  <c:v>1172.0</c:v>
                </c:pt>
                <c:pt idx="1172">
                  <c:v>1173.0</c:v>
                </c:pt>
                <c:pt idx="1173">
                  <c:v>1174.0</c:v>
                </c:pt>
                <c:pt idx="1174">
                  <c:v>1175.0</c:v>
                </c:pt>
                <c:pt idx="1175">
                  <c:v>1176.0</c:v>
                </c:pt>
                <c:pt idx="1176">
                  <c:v>1177.0</c:v>
                </c:pt>
                <c:pt idx="1177">
                  <c:v>1178.0</c:v>
                </c:pt>
                <c:pt idx="1178">
                  <c:v>1179.0</c:v>
                </c:pt>
                <c:pt idx="1179">
                  <c:v>1180.0</c:v>
                </c:pt>
                <c:pt idx="1180">
                  <c:v>1181.0</c:v>
                </c:pt>
                <c:pt idx="1181">
                  <c:v>1182.0</c:v>
                </c:pt>
                <c:pt idx="1182">
                  <c:v>1183.0</c:v>
                </c:pt>
                <c:pt idx="1183">
                  <c:v>1184.0</c:v>
                </c:pt>
                <c:pt idx="1184">
                  <c:v>1185.0</c:v>
                </c:pt>
                <c:pt idx="1185">
                  <c:v>1186.0</c:v>
                </c:pt>
                <c:pt idx="1186">
                  <c:v>1187.0</c:v>
                </c:pt>
                <c:pt idx="1187">
                  <c:v>1188.0</c:v>
                </c:pt>
                <c:pt idx="1188">
                  <c:v>1189.0</c:v>
                </c:pt>
                <c:pt idx="1189">
                  <c:v>1190.0</c:v>
                </c:pt>
                <c:pt idx="1190">
                  <c:v>1191.0</c:v>
                </c:pt>
                <c:pt idx="1191">
                  <c:v>1192.0</c:v>
                </c:pt>
                <c:pt idx="1192">
                  <c:v>1193.0</c:v>
                </c:pt>
                <c:pt idx="1193">
                  <c:v>1194.0</c:v>
                </c:pt>
                <c:pt idx="1194">
                  <c:v>1195.0</c:v>
                </c:pt>
                <c:pt idx="1195">
                  <c:v>1196.0</c:v>
                </c:pt>
                <c:pt idx="1196">
                  <c:v>1197.0</c:v>
                </c:pt>
                <c:pt idx="1197">
                  <c:v>1198.0</c:v>
                </c:pt>
                <c:pt idx="1198">
                  <c:v>1199.0</c:v>
                </c:pt>
                <c:pt idx="1199">
                  <c:v>1200.0</c:v>
                </c:pt>
                <c:pt idx="1200">
                  <c:v>1201.0</c:v>
                </c:pt>
                <c:pt idx="1201">
                  <c:v>1202.0</c:v>
                </c:pt>
                <c:pt idx="1202">
                  <c:v>1203.0</c:v>
                </c:pt>
                <c:pt idx="1203">
                  <c:v>1204.0</c:v>
                </c:pt>
                <c:pt idx="1204">
                  <c:v>1205.0</c:v>
                </c:pt>
                <c:pt idx="1205">
                  <c:v>1206.0</c:v>
                </c:pt>
                <c:pt idx="1206">
                  <c:v>1207.0</c:v>
                </c:pt>
                <c:pt idx="1207">
                  <c:v>1208.0</c:v>
                </c:pt>
                <c:pt idx="1208">
                  <c:v>1209.0</c:v>
                </c:pt>
                <c:pt idx="1209">
                  <c:v>1210.0</c:v>
                </c:pt>
                <c:pt idx="1210">
                  <c:v>1211.0</c:v>
                </c:pt>
                <c:pt idx="1211">
                  <c:v>1212.0</c:v>
                </c:pt>
                <c:pt idx="1212">
                  <c:v>1213.0</c:v>
                </c:pt>
                <c:pt idx="1213">
                  <c:v>1214.0</c:v>
                </c:pt>
                <c:pt idx="1214">
                  <c:v>1215.0</c:v>
                </c:pt>
                <c:pt idx="1215">
                  <c:v>1216.0</c:v>
                </c:pt>
                <c:pt idx="1216">
                  <c:v>1217.0</c:v>
                </c:pt>
                <c:pt idx="1217">
                  <c:v>1218.0</c:v>
                </c:pt>
                <c:pt idx="1218">
                  <c:v>1219.0</c:v>
                </c:pt>
                <c:pt idx="1219">
                  <c:v>1220.0</c:v>
                </c:pt>
                <c:pt idx="1220">
                  <c:v>1221.0</c:v>
                </c:pt>
                <c:pt idx="1221">
                  <c:v>1222.0</c:v>
                </c:pt>
                <c:pt idx="1222">
                  <c:v>1223.0</c:v>
                </c:pt>
                <c:pt idx="1223">
                  <c:v>1224.0</c:v>
                </c:pt>
                <c:pt idx="1224">
                  <c:v>1225.0</c:v>
                </c:pt>
                <c:pt idx="1225">
                  <c:v>1226.0</c:v>
                </c:pt>
                <c:pt idx="1226">
                  <c:v>1227.0</c:v>
                </c:pt>
                <c:pt idx="1227">
                  <c:v>1228.0</c:v>
                </c:pt>
                <c:pt idx="1228">
                  <c:v>1229.0</c:v>
                </c:pt>
                <c:pt idx="1229">
                  <c:v>1230.0</c:v>
                </c:pt>
                <c:pt idx="1230">
                  <c:v>1231.0</c:v>
                </c:pt>
                <c:pt idx="1231">
                  <c:v>1232.0</c:v>
                </c:pt>
                <c:pt idx="1232">
                  <c:v>1233.0</c:v>
                </c:pt>
                <c:pt idx="1233">
                  <c:v>1234.0</c:v>
                </c:pt>
                <c:pt idx="1234">
                  <c:v>1235.0</c:v>
                </c:pt>
                <c:pt idx="1235">
                  <c:v>1236.0</c:v>
                </c:pt>
                <c:pt idx="1236">
                  <c:v>1237.0</c:v>
                </c:pt>
                <c:pt idx="1237">
                  <c:v>1238.0</c:v>
                </c:pt>
                <c:pt idx="1238">
                  <c:v>1239.0</c:v>
                </c:pt>
                <c:pt idx="1239">
                  <c:v>1240.0</c:v>
                </c:pt>
                <c:pt idx="1240">
                  <c:v>1241.0</c:v>
                </c:pt>
                <c:pt idx="1241">
                  <c:v>1242.0</c:v>
                </c:pt>
                <c:pt idx="1242">
                  <c:v>1243.0</c:v>
                </c:pt>
                <c:pt idx="1243">
                  <c:v>1244.0</c:v>
                </c:pt>
                <c:pt idx="1244">
                  <c:v>1245.0</c:v>
                </c:pt>
                <c:pt idx="1245">
                  <c:v>1246.0</c:v>
                </c:pt>
                <c:pt idx="1246">
                  <c:v>1247.0</c:v>
                </c:pt>
                <c:pt idx="1247">
                  <c:v>1248.0</c:v>
                </c:pt>
                <c:pt idx="1248">
                  <c:v>1249.0</c:v>
                </c:pt>
                <c:pt idx="1249">
                  <c:v>1250.0</c:v>
                </c:pt>
                <c:pt idx="1250">
                  <c:v>1251.0</c:v>
                </c:pt>
                <c:pt idx="1251">
                  <c:v>1252.0</c:v>
                </c:pt>
                <c:pt idx="1252">
                  <c:v>1253.0</c:v>
                </c:pt>
                <c:pt idx="1253">
                  <c:v>1254.0</c:v>
                </c:pt>
                <c:pt idx="1254">
                  <c:v>1255.0</c:v>
                </c:pt>
                <c:pt idx="1255">
                  <c:v>1256.0</c:v>
                </c:pt>
                <c:pt idx="1256">
                  <c:v>1257.0</c:v>
                </c:pt>
                <c:pt idx="1257">
                  <c:v>1258.0</c:v>
                </c:pt>
                <c:pt idx="1258">
                  <c:v>1259.0</c:v>
                </c:pt>
                <c:pt idx="1259">
                  <c:v>1260.0</c:v>
                </c:pt>
                <c:pt idx="1260">
                  <c:v>1261.0</c:v>
                </c:pt>
                <c:pt idx="1261">
                  <c:v>1262.0</c:v>
                </c:pt>
                <c:pt idx="1262">
                  <c:v>1263.0</c:v>
                </c:pt>
                <c:pt idx="1263">
                  <c:v>1264.0</c:v>
                </c:pt>
                <c:pt idx="1264">
                  <c:v>1265.0</c:v>
                </c:pt>
                <c:pt idx="1265">
                  <c:v>1266.0</c:v>
                </c:pt>
                <c:pt idx="1266">
                  <c:v>1267.0</c:v>
                </c:pt>
                <c:pt idx="1267">
                  <c:v>1268.0</c:v>
                </c:pt>
                <c:pt idx="1268">
                  <c:v>1269.0</c:v>
                </c:pt>
                <c:pt idx="1269">
                  <c:v>1270.0</c:v>
                </c:pt>
                <c:pt idx="1270">
                  <c:v>1271.0</c:v>
                </c:pt>
                <c:pt idx="1271">
                  <c:v>1272.0</c:v>
                </c:pt>
                <c:pt idx="1272">
                  <c:v>1273.0</c:v>
                </c:pt>
                <c:pt idx="1273">
                  <c:v>1274.0</c:v>
                </c:pt>
                <c:pt idx="1274">
                  <c:v>1275.0</c:v>
                </c:pt>
                <c:pt idx="1275">
                  <c:v>1276.0</c:v>
                </c:pt>
                <c:pt idx="1276">
                  <c:v>1277.0</c:v>
                </c:pt>
                <c:pt idx="1277">
                  <c:v>1278.0</c:v>
                </c:pt>
                <c:pt idx="1278">
                  <c:v>1279.0</c:v>
                </c:pt>
                <c:pt idx="1279">
                  <c:v>1280.0</c:v>
                </c:pt>
                <c:pt idx="1280">
                  <c:v>1281.0</c:v>
                </c:pt>
                <c:pt idx="1281">
                  <c:v>1282.0</c:v>
                </c:pt>
                <c:pt idx="1282">
                  <c:v>1283.0</c:v>
                </c:pt>
                <c:pt idx="1283">
                  <c:v>1284.0</c:v>
                </c:pt>
                <c:pt idx="1284">
                  <c:v>1285.0</c:v>
                </c:pt>
                <c:pt idx="1285">
                  <c:v>1286.0</c:v>
                </c:pt>
                <c:pt idx="1286">
                  <c:v>1287.0</c:v>
                </c:pt>
                <c:pt idx="1287">
                  <c:v>1288.0</c:v>
                </c:pt>
                <c:pt idx="1288">
                  <c:v>1289.0</c:v>
                </c:pt>
                <c:pt idx="1289">
                  <c:v>1290.0</c:v>
                </c:pt>
                <c:pt idx="1290">
                  <c:v>1291.0</c:v>
                </c:pt>
                <c:pt idx="1291">
                  <c:v>1292.0</c:v>
                </c:pt>
                <c:pt idx="1292">
                  <c:v>1293.0</c:v>
                </c:pt>
                <c:pt idx="1293">
                  <c:v>1294.0</c:v>
                </c:pt>
                <c:pt idx="1294">
                  <c:v>1295.0</c:v>
                </c:pt>
                <c:pt idx="1295">
                  <c:v>1296.0</c:v>
                </c:pt>
                <c:pt idx="1296">
                  <c:v>1297.0</c:v>
                </c:pt>
                <c:pt idx="1297">
                  <c:v>1298.0</c:v>
                </c:pt>
                <c:pt idx="1298">
                  <c:v>1299.0</c:v>
                </c:pt>
                <c:pt idx="1299">
                  <c:v>1300.0</c:v>
                </c:pt>
                <c:pt idx="1300">
                  <c:v>1301.0</c:v>
                </c:pt>
                <c:pt idx="1301">
                  <c:v>1302.0</c:v>
                </c:pt>
                <c:pt idx="1302">
                  <c:v>1303.0</c:v>
                </c:pt>
                <c:pt idx="1303">
                  <c:v>1304.0</c:v>
                </c:pt>
                <c:pt idx="1304">
                  <c:v>1305.0</c:v>
                </c:pt>
                <c:pt idx="1305">
                  <c:v>1306.0</c:v>
                </c:pt>
                <c:pt idx="1306">
                  <c:v>1307.0</c:v>
                </c:pt>
                <c:pt idx="1307">
                  <c:v>1308.0</c:v>
                </c:pt>
                <c:pt idx="1308">
                  <c:v>1309.0</c:v>
                </c:pt>
                <c:pt idx="1309">
                  <c:v>1310.0</c:v>
                </c:pt>
                <c:pt idx="1310">
                  <c:v>1311.0</c:v>
                </c:pt>
                <c:pt idx="1311">
                  <c:v>1312.0</c:v>
                </c:pt>
                <c:pt idx="1312">
                  <c:v>1313.0</c:v>
                </c:pt>
                <c:pt idx="1313">
                  <c:v>1314.0</c:v>
                </c:pt>
                <c:pt idx="1314">
                  <c:v>1315.0</c:v>
                </c:pt>
                <c:pt idx="1315">
                  <c:v>1316.0</c:v>
                </c:pt>
                <c:pt idx="1316">
                  <c:v>1317.0</c:v>
                </c:pt>
                <c:pt idx="1317">
                  <c:v>1318.0</c:v>
                </c:pt>
                <c:pt idx="1318">
                  <c:v>1319.0</c:v>
                </c:pt>
                <c:pt idx="1319">
                  <c:v>1320.0</c:v>
                </c:pt>
                <c:pt idx="1320">
                  <c:v>1321.0</c:v>
                </c:pt>
                <c:pt idx="1321">
                  <c:v>1322.0</c:v>
                </c:pt>
                <c:pt idx="1322">
                  <c:v>1323.0</c:v>
                </c:pt>
                <c:pt idx="1323">
                  <c:v>1324.0</c:v>
                </c:pt>
                <c:pt idx="1324">
                  <c:v>1325.0</c:v>
                </c:pt>
                <c:pt idx="1325">
                  <c:v>1326.0</c:v>
                </c:pt>
                <c:pt idx="1326">
                  <c:v>1327.0</c:v>
                </c:pt>
                <c:pt idx="1327">
                  <c:v>1328.0</c:v>
                </c:pt>
                <c:pt idx="1328">
                  <c:v>1329.0</c:v>
                </c:pt>
                <c:pt idx="1329">
                  <c:v>1330.0</c:v>
                </c:pt>
                <c:pt idx="1330">
                  <c:v>1331.0</c:v>
                </c:pt>
                <c:pt idx="1331">
                  <c:v>1332.0</c:v>
                </c:pt>
                <c:pt idx="1332">
                  <c:v>1333.0</c:v>
                </c:pt>
                <c:pt idx="1333">
                  <c:v>1334.0</c:v>
                </c:pt>
                <c:pt idx="1334">
                  <c:v>1335.0</c:v>
                </c:pt>
                <c:pt idx="1335">
                  <c:v>1336.0</c:v>
                </c:pt>
                <c:pt idx="1336">
                  <c:v>1337.0</c:v>
                </c:pt>
                <c:pt idx="1337">
                  <c:v>1338.0</c:v>
                </c:pt>
                <c:pt idx="1338">
                  <c:v>1339.0</c:v>
                </c:pt>
                <c:pt idx="1339">
                  <c:v>1340.0</c:v>
                </c:pt>
                <c:pt idx="1340">
                  <c:v>1341.0</c:v>
                </c:pt>
                <c:pt idx="1341">
                  <c:v>1342.0</c:v>
                </c:pt>
                <c:pt idx="1342">
                  <c:v>1343.0</c:v>
                </c:pt>
                <c:pt idx="1343">
                  <c:v>1344.0</c:v>
                </c:pt>
                <c:pt idx="1344">
                  <c:v>1345.0</c:v>
                </c:pt>
                <c:pt idx="1345">
                  <c:v>1346.0</c:v>
                </c:pt>
                <c:pt idx="1346">
                  <c:v>1347.0</c:v>
                </c:pt>
                <c:pt idx="1347">
                  <c:v>1348.0</c:v>
                </c:pt>
                <c:pt idx="1348">
                  <c:v>1349.0</c:v>
                </c:pt>
                <c:pt idx="1349">
                  <c:v>1350.0</c:v>
                </c:pt>
                <c:pt idx="1350">
                  <c:v>1351.0</c:v>
                </c:pt>
                <c:pt idx="1351">
                  <c:v>1352.0</c:v>
                </c:pt>
                <c:pt idx="1352">
                  <c:v>1353.0</c:v>
                </c:pt>
                <c:pt idx="1353">
                  <c:v>1354.0</c:v>
                </c:pt>
                <c:pt idx="1354">
                  <c:v>1355.0</c:v>
                </c:pt>
                <c:pt idx="1355">
                  <c:v>1356.0</c:v>
                </c:pt>
                <c:pt idx="1356">
                  <c:v>1357.0</c:v>
                </c:pt>
                <c:pt idx="1357">
                  <c:v>1358.0</c:v>
                </c:pt>
                <c:pt idx="1358">
                  <c:v>1359.0</c:v>
                </c:pt>
                <c:pt idx="1359">
                  <c:v>1360.0</c:v>
                </c:pt>
                <c:pt idx="1360">
                  <c:v>1361.0</c:v>
                </c:pt>
                <c:pt idx="1361">
                  <c:v>1362.0</c:v>
                </c:pt>
                <c:pt idx="1362">
                  <c:v>1363.0</c:v>
                </c:pt>
                <c:pt idx="1363">
                  <c:v>1364.0</c:v>
                </c:pt>
                <c:pt idx="1364">
                  <c:v>1365.0</c:v>
                </c:pt>
                <c:pt idx="1365">
                  <c:v>1366.0</c:v>
                </c:pt>
                <c:pt idx="1366">
                  <c:v>1367.0</c:v>
                </c:pt>
                <c:pt idx="1367">
                  <c:v>1368.0</c:v>
                </c:pt>
                <c:pt idx="1368">
                  <c:v>1369.0</c:v>
                </c:pt>
                <c:pt idx="1369">
                  <c:v>1370.0</c:v>
                </c:pt>
                <c:pt idx="1370">
                  <c:v>1371.0</c:v>
                </c:pt>
                <c:pt idx="1371">
                  <c:v>1372.0</c:v>
                </c:pt>
                <c:pt idx="1372">
                  <c:v>1373.0</c:v>
                </c:pt>
                <c:pt idx="1373">
                  <c:v>1374.0</c:v>
                </c:pt>
                <c:pt idx="1374">
                  <c:v>1375.0</c:v>
                </c:pt>
                <c:pt idx="1375">
                  <c:v>1376.0</c:v>
                </c:pt>
                <c:pt idx="1376">
                  <c:v>1377.0</c:v>
                </c:pt>
                <c:pt idx="1377">
                  <c:v>1378.0</c:v>
                </c:pt>
                <c:pt idx="1378">
                  <c:v>1379.0</c:v>
                </c:pt>
                <c:pt idx="1379">
                  <c:v>1380.0</c:v>
                </c:pt>
                <c:pt idx="1380">
                  <c:v>1381.0</c:v>
                </c:pt>
                <c:pt idx="1381">
                  <c:v>1382.0</c:v>
                </c:pt>
                <c:pt idx="1382">
                  <c:v>1383.0</c:v>
                </c:pt>
                <c:pt idx="1383">
                  <c:v>1384.0</c:v>
                </c:pt>
                <c:pt idx="1384">
                  <c:v>1385.0</c:v>
                </c:pt>
                <c:pt idx="1385">
                  <c:v>1386.0</c:v>
                </c:pt>
                <c:pt idx="1386">
                  <c:v>1387.0</c:v>
                </c:pt>
                <c:pt idx="1387">
                  <c:v>1388.0</c:v>
                </c:pt>
                <c:pt idx="1388">
                  <c:v>1389.0</c:v>
                </c:pt>
                <c:pt idx="1389">
                  <c:v>1390.0</c:v>
                </c:pt>
                <c:pt idx="1390">
                  <c:v>1391.0</c:v>
                </c:pt>
                <c:pt idx="1391">
                  <c:v>1392.0</c:v>
                </c:pt>
                <c:pt idx="1392">
                  <c:v>1393.0</c:v>
                </c:pt>
                <c:pt idx="1393">
                  <c:v>1394.0</c:v>
                </c:pt>
                <c:pt idx="1394">
                  <c:v>1395.0</c:v>
                </c:pt>
                <c:pt idx="1395">
                  <c:v>1396.0</c:v>
                </c:pt>
                <c:pt idx="1396">
                  <c:v>1397.0</c:v>
                </c:pt>
                <c:pt idx="1397">
                  <c:v>1398.0</c:v>
                </c:pt>
                <c:pt idx="1398">
                  <c:v>1399.0</c:v>
                </c:pt>
                <c:pt idx="1399">
                  <c:v>1400.0</c:v>
                </c:pt>
                <c:pt idx="1400">
                  <c:v>1401.0</c:v>
                </c:pt>
                <c:pt idx="1401">
                  <c:v>1402.0</c:v>
                </c:pt>
                <c:pt idx="1402">
                  <c:v>1403.0</c:v>
                </c:pt>
                <c:pt idx="1403">
                  <c:v>1404.0</c:v>
                </c:pt>
                <c:pt idx="1404">
                  <c:v>1405.0</c:v>
                </c:pt>
                <c:pt idx="1405">
                  <c:v>1406.0</c:v>
                </c:pt>
                <c:pt idx="1406">
                  <c:v>1407.0</c:v>
                </c:pt>
                <c:pt idx="1407">
                  <c:v>1408.0</c:v>
                </c:pt>
                <c:pt idx="1408">
                  <c:v>1409.0</c:v>
                </c:pt>
                <c:pt idx="1409">
                  <c:v>1410.0</c:v>
                </c:pt>
                <c:pt idx="1410">
                  <c:v>1411.0</c:v>
                </c:pt>
                <c:pt idx="1411">
                  <c:v>1412.0</c:v>
                </c:pt>
                <c:pt idx="1412">
                  <c:v>1413.0</c:v>
                </c:pt>
                <c:pt idx="1413">
                  <c:v>1414.0</c:v>
                </c:pt>
                <c:pt idx="1414">
                  <c:v>1415.0</c:v>
                </c:pt>
                <c:pt idx="1415">
                  <c:v>1416.0</c:v>
                </c:pt>
                <c:pt idx="1416">
                  <c:v>1417.0</c:v>
                </c:pt>
                <c:pt idx="1417">
                  <c:v>1418.0</c:v>
                </c:pt>
                <c:pt idx="1418">
                  <c:v>1419.0</c:v>
                </c:pt>
                <c:pt idx="1419">
                  <c:v>1420.0</c:v>
                </c:pt>
                <c:pt idx="1420">
                  <c:v>1421.0</c:v>
                </c:pt>
                <c:pt idx="1421">
                  <c:v>1422.0</c:v>
                </c:pt>
                <c:pt idx="1422">
                  <c:v>1423.0</c:v>
                </c:pt>
                <c:pt idx="1423">
                  <c:v>1424.0</c:v>
                </c:pt>
                <c:pt idx="1424">
                  <c:v>1425.0</c:v>
                </c:pt>
                <c:pt idx="1425">
                  <c:v>1426.0</c:v>
                </c:pt>
                <c:pt idx="1426">
                  <c:v>1427.0</c:v>
                </c:pt>
                <c:pt idx="1427">
                  <c:v>1428.0</c:v>
                </c:pt>
                <c:pt idx="1428">
                  <c:v>1429.0</c:v>
                </c:pt>
                <c:pt idx="1429">
                  <c:v>1430.0</c:v>
                </c:pt>
                <c:pt idx="1430">
                  <c:v>1431.0</c:v>
                </c:pt>
                <c:pt idx="1431">
                  <c:v>1432.0</c:v>
                </c:pt>
                <c:pt idx="1432">
                  <c:v>1433.0</c:v>
                </c:pt>
                <c:pt idx="1433">
                  <c:v>1434.0</c:v>
                </c:pt>
                <c:pt idx="1434">
                  <c:v>1435.0</c:v>
                </c:pt>
                <c:pt idx="1435">
                  <c:v>1436.0</c:v>
                </c:pt>
                <c:pt idx="1436">
                  <c:v>1437.0</c:v>
                </c:pt>
                <c:pt idx="1437">
                  <c:v>1438.0</c:v>
                </c:pt>
                <c:pt idx="1438">
                  <c:v>1439.0</c:v>
                </c:pt>
                <c:pt idx="1439">
                  <c:v>1440.0</c:v>
                </c:pt>
                <c:pt idx="1440">
                  <c:v>1441.0</c:v>
                </c:pt>
                <c:pt idx="1441">
                  <c:v>1442.0</c:v>
                </c:pt>
                <c:pt idx="1442">
                  <c:v>1443.0</c:v>
                </c:pt>
                <c:pt idx="1443">
                  <c:v>1444.0</c:v>
                </c:pt>
                <c:pt idx="1444">
                  <c:v>1445.0</c:v>
                </c:pt>
                <c:pt idx="1445">
                  <c:v>1446.0</c:v>
                </c:pt>
                <c:pt idx="1446">
                  <c:v>1447.0</c:v>
                </c:pt>
                <c:pt idx="1447">
                  <c:v>1448.0</c:v>
                </c:pt>
                <c:pt idx="1448">
                  <c:v>1449.0</c:v>
                </c:pt>
                <c:pt idx="1449">
                  <c:v>1450.0</c:v>
                </c:pt>
                <c:pt idx="1450">
                  <c:v>1451.0</c:v>
                </c:pt>
                <c:pt idx="1451">
                  <c:v>1452.0</c:v>
                </c:pt>
                <c:pt idx="1452">
                  <c:v>1453.0</c:v>
                </c:pt>
                <c:pt idx="1453">
                  <c:v>1454.0</c:v>
                </c:pt>
                <c:pt idx="1454">
                  <c:v>1455.0</c:v>
                </c:pt>
                <c:pt idx="1455">
                  <c:v>1456.0</c:v>
                </c:pt>
                <c:pt idx="1456">
                  <c:v>1457.0</c:v>
                </c:pt>
                <c:pt idx="1457">
                  <c:v>1458.0</c:v>
                </c:pt>
                <c:pt idx="1458">
                  <c:v>1459.0</c:v>
                </c:pt>
                <c:pt idx="1459">
                  <c:v>1460.0</c:v>
                </c:pt>
                <c:pt idx="1460">
                  <c:v>1461.0</c:v>
                </c:pt>
                <c:pt idx="1461">
                  <c:v>1462.0</c:v>
                </c:pt>
                <c:pt idx="1462">
                  <c:v>1463.0</c:v>
                </c:pt>
                <c:pt idx="1463">
                  <c:v>1464.0</c:v>
                </c:pt>
                <c:pt idx="1464">
                  <c:v>1465.0</c:v>
                </c:pt>
                <c:pt idx="1465">
                  <c:v>1466.0</c:v>
                </c:pt>
                <c:pt idx="1466">
                  <c:v>1467.0</c:v>
                </c:pt>
                <c:pt idx="1467">
                  <c:v>1468.0</c:v>
                </c:pt>
                <c:pt idx="1468">
                  <c:v>1469.0</c:v>
                </c:pt>
                <c:pt idx="1469">
                  <c:v>1470.0</c:v>
                </c:pt>
                <c:pt idx="1470">
                  <c:v>1471.0</c:v>
                </c:pt>
                <c:pt idx="1471">
                  <c:v>1472.0</c:v>
                </c:pt>
                <c:pt idx="1472">
                  <c:v>1473.0</c:v>
                </c:pt>
                <c:pt idx="1473">
                  <c:v>1474.0</c:v>
                </c:pt>
                <c:pt idx="1474">
                  <c:v>1475.0</c:v>
                </c:pt>
                <c:pt idx="1475">
                  <c:v>1476.0</c:v>
                </c:pt>
                <c:pt idx="1476">
                  <c:v>1477.0</c:v>
                </c:pt>
                <c:pt idx="1477">
                  <c:v>1478.0</c:v>
                </c:pt>
                <c:pt idx="1478">
                  <c:v>1479.0</c:v>
                </c:pt>
                <c:pt idx="1479">
                  <c:v>1480.0</c:v>
                </c:pt>
                <c:pt idx="1480">
                  <c:v>1481.0</c:v>
                </c:pt>
                <c:pt idx="1481">
                  <c:v>1482.0</c:v>
                </c:pt>
                <c:pt idx="1482">
                  <c:v>1483.0</c:v>
                </c:pt>
                <c:pt idx="1483">
                  <c:v>1484.0</c:v>
                </c:pt>
                <c:pt idx="1484">
                  <c:v>1485.0</c:v>
                </c:pt>
                <c:pt idx="1485">
                  <c:v>1486.0</c:v>
                </c:pt>
                <c:pt idx="1486">
                  <c:v>1487.0</c:v>
                </c:pt>
                <c:pt idx="1487">
                  <c:v>1488.0</c:v>
                </c:pt>
                <c:pt idx="1488">
                  <c:v>1489.0</c:v>
                </c:pt>
                <c:pt idx="1489">
                  <c:v>1490.0</c:v>
                </c:pt>
                <c:pt idx="1490">
                  <c:v>1491.0</c:v>
                </c:pt>
                <c:pt idx="1491">
                  <c:v>1492.0</c:v>
                </c:pt>
                <c:pt idx="1492">
                  <c:v>1493.0</c:v>
                </c:pt>
                <c:pt idx="1493">
                  <c:v>1494.0</c:v>
                </c:pt>
                <c:pt idx="1494">
                  <c:v>1495.0</c:v>
                </c:pt>
                <c:pt idx="1495">
                  <c:v>1496.0</c:v>
                </c:pt>
                <c:pt idx="1496">
                  <c:v>1497.0</c:v>
                </c:pt>
                <c:pt idx="1497">
                  <c:v>1498.0</c:v>
                </c:pt>
                <c:pt idx="1498">
                  <c:v>1499.0</c:v>
                </c:pt>
                <c:pt idx="1499">
                  <c:v>1500.0</c:v>
                </c:pt>
                <c:pt idx="1500">
                  <c:v>1501.0</c:v>
                </c:pt>
                <c:pt idx="1501">
                  <c:v>1502.0</c:v>
                </c:pt>
                <c:pt idx="1502">
                  <c:v>1503.0</c:v>
                </c:pt>
                <c:pt idx="1503">
                  <c:v>1504.0</c:v>
                </c:pt>
                <c:pt idx="1504">
                  <c:v>1505.0</c:v>
                </c:pt>
                <c:pt idx="1505">
                  <c:v>1506.0</c:v>
                </c:pt>
                <c:pt idx="1506">
                  <c:v>1507.0</c:v>
                </c:pt>
                <c:pt idx="1507">
                  <c:v>1508.0</c:v>
                </c:pt>
                <c:pt idx="1508">
                  <c:v>1509.0</c:v>
                </c:pt>
                <c:pt idx="1509">
                  <c:v>1510.0</c:v>
                </c:pt>
                <c:pt idx="1510">
                  <c:v>1511.0</c:v>
                </c:pt>
                <c:pt idx="1511">
                  <c:v>1512.0</c:v>
                </c:pt>
                <c:pt idx="1512">
                  <c:v>1513.0</c:v>
                </c:pt>
                <c:pt idx="1513">
                  <c:v>1514.0</c:v>
                </c:pt>
                <c:pt idx="1514">
                  <c:v>1515.0</c:v>
                </c:pt>
                <c:pt idx="1515">
                  <c:v>1516.0</c:v>
                </c:pt>
                <c:pt idx="1516">
                  <c:v>1517.0</c:v>
                </c:pt>
                <c:pt idx="1517">
                  <c:v>1518.0</c:v>
                </c:pt>
                <c:pt idx="1518">
                  <c:v>1519.0</c:v>
                </c:pt>
                <c:pt idx="1519">
                  <c:v>1520.0</c:v>
                </c:pt>
                <c:pt idx="1520">
                  <c:v>1521.0</c:v>
                </c:pt>
                <c:pt idx="1521">
                  <c:v>1522.0</c:v>
                </c:pt>
                <c:pt idx="1522">
                  <c:v>1523.0</c:v>
                </c:pt>
                <c:pt idx="1523">
                  <c:v>1524.0</c:v>
                </c:pt>
                <c:pt idx="1524">
                  <c:v>1525.0</c:v>
                </c:pt>
                <c:pt idx="1525">
                  <c:v>1526.0</c:v>
                </c:pt>
                <c:pt idx="1526">
                  <c:v>1527.0</c:v>
                </c:pt>
                <c:pt idx="1527">
                  <c:v>1528.0</c:v>
                </c:pt>
                <c:pt idx="1528">
                  <c:v>1529.0</c:v>
                </c:pt>
                <c:pt idx="1529">
                  <c:v>1530.0</c:v>
                </c:pt>
                <c:pt idx="1530">
                  <c:v>1531.0</c:v>
                </c:pt>
                <c:pt idx="1531">
                  <c:v>1532.0</c:v>
                </c:pt>
                <c:pt idx="1532">
                  <c:v>1533.0</c:v>
                </c:pt>
                <c:pt idx="1533">
                  <c:v>1534.0</c:v>
                </c:pt>
                <c:pt idx="1534">
                  <c:v>1535.0</c:v>
                </c:pt>
                <c:pt idx="1535">
                  <c:v>1536.0</c:v>
                </c:pt>
                <c:pt idx="1536">
                  <c:v>1537.0</c:v>
                </c:pt>
                <c:pt idx="1537">
                  <c:v>1538.0</c:v>
                </c:pt>
                <c:pt idx="1538">
                  <c:v>1539.0</c:v>
                </c:pt>
                <c:pt idx="1539">
                  <c:v>1540.0</c:v>
                </c:pt>
                <c:pt idx="1540">
                  <c:v>1541.0</c:v>
                </c:pt>
                <c:pt idx="1541">
                  <c:v>1542.0</c:v>
                </c:pt>
                <c:pt idx="1542">
                  <c:v>1543.0</c:v>
                </c:pt>
                <c:pt idx="1543">
                  <c:v>1544.0</c:v>
                </c:pt>
                <c:pt idx="1544">
                  <c:v>1545.0</c:v>
                </c:pt>
                <c:pt idx="1545">
                  <c:v>1546.0</c:v>
                </c:pt>
                <c:pt idx="1546">
                  <c:v>1547.0</c:v>
                </c:pt>
                <c:pt idx="1547">
                  <c:v>1548.0</c:v>
                </c:pt>
                <c:pt idx="1548">
                  <c:v>1549.0</c:v>
                </c:pt>
                <c:pt idx="1549">
                  <c:v>1550.0</c:v>
                </c:pt>
                <c:pt idx="1550">
                  <c:v>1551.0</c:v>
                </c:pt>
                <c:pt idx="1551">
                  <c:v>1552.0</c:v>
                </c:pt>
                <c:pt idx="1552">
                  <c:v>1553.0</c:v>
                </c:pt>
                <c:pt idx="1553">
                  <c:v>1554.0</c:v>
                </c:pt>
                <c:pt idx="1554">
                  <c:v>1555.0</c:v>
                </c:pt>
                <c:pt idx="1555">
                  <c:v>1556.0</c:v>
                </c:pt>
                <c:pt idx="1556">
                  <c:v>1557.0</c:v>
                </c:pt>
                <c:pt idx="1557">
                  <c:v>1558.0</c:v>
                </c:pt>
                <c:pt idx="1558">
                  <c:v>1559.0</c:v>
                </c:pt>
                <c:pt idx="1559">
                  <c:v>1560.0</c:v>
                </c:pt>
                <c:pt idx="1560">
                  <c:v>1561.0</c:v>
                </c:pt>
                <c:pt idx="1561">
                  <c:v>1562.0</c:v>
                </c:pt>
                <c:pt idx="1562">
                  <c:v>1563.0</c:v>
                </c:pt>
                <c:pt idx="1563">
                  <c:v>1564.0</c:v>
                </c:pt>
                <c:pt idx="1564">
                  <c:v>1565.0</c:v>
                </c:pt>
                <c:pt idx="1565">
                  <c:v>1566.0</c:v>
                </c:pt>
                <c:pt idx="1566">
                  <c:v>1567.0</c:v>
                </c:pt>
                <c:pt idx="1567">
                  <c:v>1568.0</c:v>
                </c:pt>
                <c:pt idx="1568">
                  <c:v>1569.0</c:v>
                </c:pt>
                <c:pt idx="1569">
                  <c:v>1570.0</c:v>
                </c:pt>
                <c:pt idx="1570">
                  <c:v>1571.0</c:v>
                </c:pt>
                <c:pt idx="1571">
                  <c:v>1572.0</c:v>
                </c:pt>
                <c:pt idx="1572">
                  <c:v>1573.0</c:v>
                </c:pt>
                <c:pt idx="1573">
                  <c:v>1574.0</c:v>
                </c:pt>
                <c:pt idx="1574">
                  <c:v>1575.0</c:v>
                </c:pt>
                <c:pt idx="1575">
                  <c:v>1576.0</c:v>
                </c:pt>
                <c:pt idx="1576">
                  <c:v>1577.0</c:v>
                </c:pt>
                <c:pt idx="1577">
                  <c:v>1578.0</c:v>
                </c:pt>
                <c:pt idx="1578">
                  <c:v>1579.0</c:v>
                </c:pt>
                <c:pt idx="1579">
                  <c:v>1580.0</c:v>
                </c:pt>
                <c:pt idx="1580">
                  <c:v>1581.0</c:v>
                </c:pt>
                <c:pt idx="1581">
                  <c:v>1582.0</c:v>
                </c:pt>
                <c:pt idx="1582">
                  <c:v>1583.0</c:v>
                </c:pt>
                <c:pt idx="1583">
                  <c:v>1584.0</c:v>
                </c:pt>
                <c:pt idx="1584">
                  <c:v>1585.0</c:v>
                </c:pt>
                <c:pt idx="1585">
                  <c:v>1586.0</c:v>
                </c:pt>
                <c:pt idx="1586">
                  <c:v>1587.0</c:v>
                </c:pt>
                <c:pt idx="1587">
                  <c:v>1588.0</c:v>
                </c:pt>
                <c:pt idx="1588">
                  <c:v>1589.0</c:v>
                </c:pt>
                <c:pt idx="1589">
                  <c:v>1590.0</c:v>
                </c:pt>
                <c:pt idx="1590">
                  <c:v>1591.0</c:v>
                </c:pt>
                <c:pt idx="1591">
                  <c:v>1592.0</c:v>
                </c:pt>
                <c:pt idx="1592">
                  <c:v>1593.0</c:v>
                </c:pt>
                <c:pt idx="1593">
                  <c:v>1594.0</c:v>
                </c:pt>
                <c:pt idx="1594">
                  <c:v>1595.0</c:v>
                </c:pt>
                <c:pt idx="1595">
                  <c:v>1596.0</c:v>
                </c:pt>
                <c:pt idx="1596">
                  <c:v>1597.0</c:v>
                </c:pt>
                <c:pt idx="1597">
                  <c:v>1598.0</c:v>
                </c:pt>
                <c:pt idx="1598">
                  <c:v>1599.0</c:v>
                </c:pt>
                <c:pt idx="1599">
                  <c:v>1600.0</c:v>
                </c:pt>
                <c:pt idx="1600">
                  <c:v>1601.0</c:v>
                </c:pt>
                <c:pt idx="1601">
                  <c:v>1602.0</c:v>
                </c:pt>
                <c:pt idx="1602">
                  <c:v>1603.0</c:v>
                </c:pt>
                <c:pt idx="1603">
                  <c:v>1604.0</c:v>
                </c:pt>
                <c:pt idx="1604">
                  <c:v>1605.0</c:v>
                </c:pt>
                <c:pt idx="1605">
                  <c:v>1606.0</c:v>
                </c:pt>
                <c:pt idx="1606">
                  <c:v>1607.0</c:v>
                </c:pt>
                <c:pt idx="1607">
                  <c:v>1608.0</c:v>
                </c:pt>
                <c:pt idx="1608">
                  <c:v>1609.0</c:v>
                </c:pt>
                <c:pt idx="1609">
                  <c:v>1610.0</c:v>
                </c:pt>
                <c:pt idx="1610">
                  <c:v>1611.0</c:v>
                </c:pt>
                <c:pt idx="1611">
                  <c:v>1612.0</c:v>
                </c:pt>
                <c:pt idx="1612">
                  <c:v>1613.0</c:v>
                </c:pt>
                <c:pt idx="1613">
                  <c:v>1614.0</c:v>
                </c:pt>
                <c:pt idx="1614">
                  <c:v>1615.0</c:v>
                </c:pt>
                <c:pt idx="1615">
                  <c:v>1616.0</c:v>
                </c:pt>
                <c:pt idx="1616">
                  <c:v>1617.0</c:v>
                </c:pt>
                <c:pt idx="1617">
                  <c:v>1618.0</c:v>
                </c:pt>
                <c:pt idx="1618">
                  <c:v>1619.0</c:v>
                </c:pt>
                <c:pt idx="1619">
                  <c:v>1620.0</c:v>
                </c:pt>
                <c:pt idx="1620">
                  <c:v>1621.0</c:v>
                </c:pt>
                <c:pt idx="1621">
                  <c:v>1622.0</c:v>
                </c:pt>
                <c:pt idx="1622">
                  <c:v>1623.0</c:v>
                </c:pt>
                <c:pt idx="1623">
                  <c:v>1624.0</c:v>
                </c:pt>
                <c:pt idx="1624">
                  <c:v>1625.0</c:v>
                </c:pt>
                <c:pt idx="1625">
                  <c:v>1626.0</c:v>
                </c:pt>
                <c:pt idx="1626">
                  <c:v>1627.0</c:v>
                </c:pt>
                <c:pt idx="1627">
                  <c:v>1628.0</c:v>
                </c:pt>
                <c:pt idx="1628">
                  <c:v>1629.0</c:v>
                </c:pt>
                <c:pt idx="1629">
                  <c:v>1630.0</c:v>
                </c:pt>
                <c:pt idx="1630">
                  <c:v>1631.0</c:v>
                </c:pt>
                <c:pt idx="1631">
                  <c:v>1632.0</c:v>
                </c:pt>
                <c:pt idx="1632">
                  <c:v>1633.0</c:v>
                </c:pt>
                <c:pt idx="1633">
                  <c:v>1634.0</c:v>
                </c:pt>
                <c:pt idx="1634">
                  <c:v>1635.0</c:v>
                </c:pt>
                <c:pt idx="1635">
                  <c:v>1636.0</c:v>
                </c:pt>
                <c:pt idx="1636">
                  <c:v>1637.0</c:v>
                </c:pt>
                <c:pt idx="1637">
                  <c:v>1638.0</c:v>
                </c:pt>
                <c:pt idx="1638">
                  <c:v>1639.0</c:v>
                </c:pt>
                <c:pt idx="1639">
                  <c:v>1640.0</c:v>
                </c:pt>
                <c:pt idx="1640">
                  <c:v>1641.0</c:v>
                </c:pt>
                <c:pt idx="1641">
                  <c:v>1642.0</c:v>
                </c:pt>
                <c:pt idx="1642">
                  <c:v>1643.0</c:v>
                </c:pt>
                <c:pt idx="1643">
                  <c:v>1644.0</c:v>
                </c:pt>
                <c:pt idx="1644">
                  <c:v>1645.0</c:v>
                </c:pt>
                <c:pt idx="1645">
                  <c:v>1646.0</c:v>
                </c:pt>
                <c:pt idx="1646">
                  <c:v>1647.0</c:v>
                </c:pt>
                <c:pt idx="1647">
                  <c:v>1648.0</c:v>
                </c:pt>
                <c:pt idx="1648">
                  <c:v>1649.0</c:v>
                </c:pt>
                <c:pt idx="1649">
                  <c:v>1650.0</c:v>
                </c:pt>
                <c:pt idx="1650">
                  <c:v>1651.0</c:v>
                </c:pt>
                <c:pt idx="1651">
                  <c:v>1652.0</c:v>
                </c:pt>
                <c:pt idx="1652">
                  <c:v>1653.0</c:v>
                </c:pt>
                <c:pt idx="1653">
                  <c:v>1654.0</c:v>
                </c:pt>
                <c:pt idx="1654">
                  <c:v>1655.0</c:v>
                </c:pt>
                <c:pt idx="1655">
                  <c:v>1656.0</c:v>
                </c:pt>
                <c:pt idx="1656">
                  <c:v>1657.0</c:v>
                </c:pt>
                <c:pt idx="1657">
                  <c:v>1658.0</c:v>
                </c:pt>
                <c:pt idx="1658">
                  <c:v>1659.0</c:v>
                </c:pt>
                <c:pt idx="1659">
                  <c:v>1660.0</c:v>
                </c:pt>
                <c:pt idx="1660">
                  <c:v>1661.0</c:v>
                </c:pt>
                <c:pt idx="1661">
                  <c:v>1662.0</c:v>
                </c:pt>
                <c:pt idx="1662">
                  <c:v>1663.0</c:v>
                </c:pt>
                <c:pt idx="1663">
                  <c:v>1664.0</c:v>
                </c:pt>
                <c:pt idx="1664">
                  <c:v>1665.0</c:v>
                </c:pt>
                <c:pt idx="1665">
                  <c:v>1666.0</c:v>
                </c:pt>
                <c:pt idx="1666">
                  <c:v>1667.0</c:v>
                </c:pt>
                <c:pt idx="1667">
                  <c:v>1668.0</c:v>
                </c:pt>
                <c:pt idx="1668">
                  <c:v>1669.0</c:v>
                </c:pt>
                <c:pt idx="1669">
                  <c:v>1670.0</c:v>
                </c:pt>
                <c:pt idx="1670">
                  <c:v>1671.0</c:v>
                </c:pt>
                <c:pt idx="1671">
                  <c:v>1672.0</c:v>
                </c:pt>
                <c:pt idx="1672">
                  <c:v>1673.0</c:v>
                </c:pt>
                <c:pt idx="1673">
                  <c:v>1674.0</c:v>
                </c:pt>
                <c:pt idx="1674">
                  <c:v>1675.0</c:v>
                </c:pt>
                <c:pt idx="1675">
                  <c:v>1676.0</c:v>
                </c:pt>
                <c:pt idx="1676">
                  <c:v>1677.0</c:v>
                </c:pt>
                <c:pt idx="1677">
                  <c:v>1678.0</c:v>
                </c:pt>
                <c:pt idx="1678">
                  <c:v>1679.0</c:v>
                </c:pt>
                <c:pt idx="1679">
                  <c:v>1680.0</c:v>
                </c:pt>
                <c:pt idx="1680">
                  <c:v>1681.0</c:v>
                </c:pt>
                <c:pt idx="1681">
                  <c:v>1682.0</c:v>
                </c:pt>
                <c:pt idx="1682">
                  <c:v>1683.0</c:v>
                </c:pt>
                <c:pt idx="1683">
                  <c:v>1684.0</c:v>
                </c:pt>
                <c:pt idx="1684">
                  <c:v>1685.0</c:v>
                </c:pt>
                <c:pt idx="1685">
                  <c:v>1686.0</c:v>
                </c:pt>
                <c:pt idx="1686">
                  <c:v>1687.0</c:v>
                </c:pt>
                <c:pt idx="1687">
                  <c:v>1688.0</c:v>
                </c:pt>
                <c:pt idx="1688">
                  <c:v>1689.0</c:v>
                </c:pt>
                <c:pt idx="1689">
                  <c:v>1690.0</c:v>
                </c:pt>
                <c:pt idx="1690">
                  <c:v>1691.0</c:v>
                </c:pt>
                <c:pt idx="1691">
                  <c:v>1692.0</c:v>
                </c:pt>
                <c:pt idx="1692">
                  <c:v>1693.0</c:v>
                </c:pt>
                <c:pt idx="1693">
                  <c:v>1694.0</c:v>
                </c:pt>
                <c:pt idx="1694">
                  <c:v>1695.0</c:v>
                </c:pt>
                <c:pt idx="1695">
                  <c:v>1696.0</c:v>
                </c:pt>
                <c:pt idx="1696">
                  <c:v>1697.0</c:v>
                </c:pt>
                <c:pt idx="1697">
                  <c:v>1698.0</c:v>
                </c:pt>
                <c:pt idx="1698">
                  <c:v>1699.0</c:v>
                </c:pt>
                <c:pt idx="1699">
                  <c:v>1700.0</c:v>
                </c:pt>
                <c:pt idx="1700">
                  <c:v>1701.0</c:v>
                </c:pt>
                <c:pt idx="1701">
                  <c:v>1702.0</c:v>
                </c:pt>
                <c:pt idx="1702">
                  <c:v>1703.0</c:v>
                </c:pt>
                <c:pt idx="1703">
                  <c:v>1704.0</c:v>
                </c:pt>
                <c:pt idx="1704">
                  <c:v>1705.0</c:v>
                </c:pt>
                <c:pt idx="1705">
                  <c:v>1706.0</c:v>
                </c:pt>
                <c:pt idx="1706">
                  <c:v>1707.0</c:v>
                </c:pt>
                <c:pt idx="1707">
                  <c:v>1708.0</c:v>
                </c:pt>
                <c:pt idx="1708">
                  <c:v>1709.0</c:v>
                </c:pt>
                <c:pt idx="1709">
                  <c:v>1710.0</c:v>
                </c:pt>
                <c:pt idx="1710">
                  <c:v>1711.0</c:v>
                </c:pt>
                <c:pt idx="1711">
                  <c:v>1712.0</c:v>
                </c:pt>
                <c:pt idx="1712">
                  <c:v>1713.0</c:v>
                </c:pt>
                <c:pt idx="1713">
                  <c:v>1714.0</c:v>
                </c:pt>
                <c:pt idx="1714">
                  <c:v>1715.0</c:v>
                </c:pt>
                <c:pt idx="1715">
                  <c:v>1716.0</c:v>
                </c:pt>
                <c:pt idx="1716">
                  <c:v>1717.0</c:v>
                </c:pt>
                <c:pt idx="1717">
                  <c:v>1718.0</c:v>
                </c:pt>
                <c:pt idx="1718">
                  <c:v>1719.0</c:v>
                </c:pt>
                <c:pt idx="1719">
                  <c:v>1720.0</c:v>
                </c:pt>
                <c:pt idx="1720">
                  <c:v>1721.0</c:v>
                </c:pt>
                <c:pt idx="1721">
                  <c:v>1722.0</c:v>
                </c:pt>
                <c:pt idx="1722">
                  <c:v>1723.0</c:v>
                </c:pt>
                <c:pt idx="1723">
                  <c:v>1724.0</c:v>
                </c:pt>
                <c:pt idx="1724">
                  <c:v>1725.0</c:v>
                </c:pt>
                <c:pt idx="1725">
                  <c:v>1726.0</c:v>
                </c:pt>
                <c:pt idx="1726">
                  <c:v>1727.0</c:v>
                </c:pt>
                <c:pt idx="1727">
                  <c:v>1728.0</c:v>
                </c:pt>
                <c:pt idx="1728">
                  <c:v>1729.0</c:v>
                </c:pt>
                <c:pt idx="1729">
                  <c:v>1730.0</c:v>
                </c:pt>
                <c:pt idx="1730">
                  <c:v>1731.0</c:v>
                </c:pt>
                <c:pt idx="1731">
                  <c:v>1732.0</c:v>
                </c:pt>
                <c:pt idx="1732">
                  <c:v>1733.0</c:v>
                </c:pt>
                <c:pt idx="1733">
                  <c:v>1734.0</c:v>
                </c:pt>
                <c:pt idx="1734">
                  <c:v>1735.0</c:v>
                </c:pt>
                <c:pt idx="1735">
                  <c:v>1736.0</c:v>
                </c:pt>
                <c:pt idx="1736">
                  <c:v>1737.0</c:v>
                </c:pt>
                <c:pt idx="1737">
                  <c:v>1738.0</c:v>
                </c:pt>
                <c:pt idx="1738">
                  <c:v>1739.0</c:v>
                </c:pt>
                <c:pt idx="1739">
                  <c:v>1740.0</c:v>
                </c:pt>
                <c:pt idx="1740">
                  <c:v>1741.0</c:v>
                </c:pt>
                <c:pt idx="1741">
                  <c:v>1742.0</c:v>
                </c:pt>
                <c:pt idx="1742">
                  <c:v>1743.0</c:v>
                </c:pt>
                <c:pt idx="1743">
                  <c:v>1744.0</c:v>
                </c:pt>
                <c:pt idx="1744">
                  <c:v>1745.0</c:v>
                </c:pt>
                <c:pt idx="1745">
                  <c:v>1746.0</c:v>
                </c:pt>
                <c:pt idx="1746">
                  <c:v>1747.0</c:v>
                </c:pt>
                <c:pt idx="1747">
                  <c:v>1748.0</c:v>
                </c:pt>
                <c:pt idx="1748">
                  <c:v>1749.0</c:v>
                </c:pt>
                <c:pt idx="1749">
                  <c:v>1750.0</c:v>
                </c:pt>
                <c:pt idx="1750">
                  <c:v>1751.0</c:v>
                </c:pt>
                <c:pt idx="1751">
                  <c:v>1752.0</c:v>
                </c:pt>
                <c:pt idx="1752">
                  <c:v>1753.0</c:v>
                </c:pt>
                <c:pt idx="1753">
                  <c:v>1754.0</c:v>
                </c:pt>
                <c:pt idx="1754">
                  <c:v>1755.0</c:v>
                </c:pt>
                <c:pt idx="1755">
                  <c:v>1756.0</c:v>
                </c:pt>
                <c:pt idx="1756">
                  <c:v>1757.0</c:v>
                </c:pt>
                <c:pt idx="1757">
                  <c:v>1758.0</c:v>
                </c:pt>
                <c:pt idx="1758">
                  <c:v>1759.0</c:v>
                </c:pt>
                <c:pt idx="1759">
                  <c:v>1760.0</c:v>
                </c:pt>
                <c:pt idx="1760">
                  <c:v>1761.0</c:v>
                </c:pt>
                <c:pt idx="1761">
                  <c:v>1762.0</c:v>
                </c:pt>
                <c:pt idx="1762">
                  <c:v>1763.0</c:v>
                </c:pt>
                <c:pt idx="1763">
                  <c:v>1764.0</c:v>
                </c:pt>
                <c:pt idx="1764">
                  <c:v>1765.0</c:v>
                </c:pt>
                <c:pt idx="1765">
                  <c:v>1766.0</c:v>
                </c:pt>
                <c:pt idx="1766">
                  <c:v>1767.0</c:v>
                </c:pt>
                <c:pt idx="1767">
                  <c:v>1768.0</c:v>
                </c:pt>
                <c:pt idx="1768">
                  <c:v>1769.0</c:v>
                </c:pt>
                <c:pt idx="1769">
                  <c:v>1770.0</c:v>
                </c:pt>
                <c:pt idx="1770">
                  <c:v>1771.0</c:v>
                </c:pt>
                <c:pt idx="1771">
                  <c:v>1772.0</c:v>
                </c:pt>
                <c:pt idx="1772">
                  <c:v>1773.0</c:v>
                </c:pt>
                <c:pt idx="1773">
                  <c:v>1774.0</c:v>
                </c:pt>
                <c:pt idx="1774">
                  <c:v>1775.0</c:v>
                </c:pt>
                <c:pt idx="1775">
                  <c:v>1776.0</c:v>
                </c:pt>
                <c:pt idx="1776">
                  <c:v>1777.0</c:v>
                </c:pt>
                <c:pt idx="1777">
                  <c:v>1778.0</c:v>
                </c:pt>
                <c:pt idx="1778">
                  <c:v>1779.0</c:v>
                </c:pt>
                <c:pt idx="1779">
                  <c:v>1780.0</c:v>
                </c:pt>
                <c:pt idx="1780">
                  <c:v>1781.0</c:v>
                </c:pt>
                <c:pt idx="1781">
                  <c:v>1782.0</c:v>
                </c:pt>
                <c:pt idx="1782">
                  <c:v>1783.0</c:v>
                </c:pt>
                <c:pt idx="1783">
                  <c:v>1784.0</c:v>
                </c:pt>
                <c:pt idx="1784">
                  <c:v>1785.0</c:v>
                </c:pt>
                <c:pt idx="1785">
                  <c:v>1786.0</c:v>
                </c:pt>
                <c:pt idx="1786">
                  <c:v>1787.0</c:v>
                </c:pt>
                <c:pt idx="1787">
                  <c:v>1788.0</c:v>
                </c:pt>
                <c:pt idx="1788">
                  <c:v>1789.0</c:v>
                </c:pt>
                <c:pt idx="1789">
                  <c:v>1790.0</c:v>
                </c:pt>
                <c:pt idx="1790">
                  <c:v>1791.0</c:v>
                </c:pt>
                <c:pt idx="1791">
                  <c:v>1792.0</c:v>
                </c:pt>
                <c:pt idx="1792">
                  <c:v>1793.0</c:v>
                </c:pt>
                <c:pt idx="1793">
                  <c:v>1794.0</c:v>
                </c:pt>
                <c:pt idx="1794">
                  <c:v>1795.0</c:v>
                </c:pt>
                <c:pt idx="1795">
                  <c:v>1796.0</c:v>
                </c:pt>
                <c:pt idx="1796">
                  <c:v>1797.0</c:v>
                </c:pt>
                <c:pt idx="1797">
                  <c:v>1798.0</c:v>
                </c:pt>
                <c:pt idx="1798">
                  <c:v>1799.0</c:v>
                </c:pt>
                <c:pt idx="1799">
                  <c:v>1800.0</c:v>
                </c:pt>
                <c:pt idx="1800">
                  <c:v>1801.0</c:v>
                </c:pt>
                <c:pt idx="1801">
                  <c:v>1802.0</c:v>
                </c:pt>
                <c:pt idx="1802">
                  <c:v>1803.0</c:v>
                </c:pt>
                <c:pt idx="1803">
                  <c:v>1804.0</c:v>
                </c:pt>
                <c:pt idx="1804">
                  <c:v>1805.0</c:v>
                </c:pt>
                <c:pt idx="1805">
                  <c:v>1806.0</c:v>
                </c:pt>
                <c:pt idx="1806">
                  <c:v>1807.0</c:v>
                </c:pt>
                <c:pt idx="1807">
                  <c:v>1808.0</c:v>
                </c:pt>
                <c:pt idx="1808">
                  <c:v>1809.0</c:v>
                </c:pt>
                <c:pt idx="1809">
                  <c:v>1810.0</c:v>
                </c:pt>
                <c:pt idx="1810">
                  <c:v>1811.0</c:v>
                </c:pt>
                <c:pt idx="1811">
                  <c:v>1812.0</c:v>
                </c:pt>
                <c:pt idx="1812">
                  <c:v>1813.0</c:v>
                </c:pt>
                <c:pt idx="1813">
                  <c:v>1814.0</c:v>
                </c:pt>
                <c:pt idx="1814">
                  <c:v>1815.0</c:v>
                </c:pt>
                <c:pt idx="1815">
                  <c:v>1816.0</c:v>
                </c:pt>
                <c:pt idx="1816">
                  <c:v>1817.0</c:v>
                </c:pt>
                <c:pt idx="1817">
                  <c:v>1818.0</c:v>
                </c:pt>
                <c:pt idx="1818">
                  <c:v>1819.0</c:v>
                </c:pt>
                <c:pt idx="1819">
                  <c:v>1820.0</c:v>
                </c:pt>
                <c:pt idx="1820">
                  <c:v>1821.0</c:v>
                </c:pt>
                <c:pt idx="1821">
                  <c:v>1822.0</c:v>
                </c:pt>
                <c:pt idx="1822">
                  <c:v>1823.0</c:v>
                </c:pt>
                <c:pt idx="1823">
                  <c:v>1824.0</c:v>
                </c:pt>
                <c:pt idx="1824">
                  <c:v>1825.0</c:v>
                </c:pt>
                <c:pt idx="1825">
                  <c:v>1826.0</c:v>
                </c:pt>
                <c:pt idx="1826">
                  <c:v>1827.0</c:v>
                </c:pt>
                <c:pt idx="1827">
                  <c:v>1828.0</c:v>
                </c:pt>
                <c:pt idx="1828">
                  <c:v>1829.0</c:v>
                </c:pt>
                <c:pt idx="1829">
                  <c:v>1830.0</c:v>
                </c:pt>
                <c:pt idx="1830">
                  <c:v>1831.0</c:v>
                </c:pt>
                <c:pt idx="1831">
                  <c:v>1832.0</c:v>
                </c:pt>
                <c:pt idx="1832">
                  <c:v>1833.0</c:v>
                </c:pt>
                <c:pt idx="1833">
                  <c:v>1834.0</c:v>
                </c:pt>
                <c:pt idx="1834">
                  <c:v>1835.0</c:v>
                </c:pt>
                <c:pt idx="1835">
                  <c:v>1836.0</c:v>
                </c:pt>
                <c:pt idx="1836">
                  <c:v>1837.0</c:v>
                </c:pt>
                <c:pt idx="1837">
                  <c:v>1838.0</c:v>
                </c:pt>
                <c:pt idx="1838">
                  <c:v>1839.0</c:v>
                </c:pt>
                <c:pt idx="1839">
                  <c:v>1840.0</c:v>
                </c:pt>
                <c:pt idx="1840">
                  <c:v>1841.0</c:v>
                </c:pt>
                <c:pt idx="1841">
                  <c:v>1842.0</c:v>
                </c:pt>
                <c:pt idx="1842">
                  <c:v>1843.0</c:v>
                </c:pt>
                <c:pt idx="1843">
                  <c:v>1844.0</c:v>
                </c:pt>
                <c:pt idx="1844">
                  <c:v>1845.0</c:v>
                </c:pt>
                <c:pt idx="1845">
                  <c:v>1846.0</c:v>
                </c:pt>
                <c:pt idx="1846">
                  <c:v>1847.0</c:v>
                </c:pt>
                <c:pt idx="1847">
                  <c:v>1848.0</c:v>
                </c:pt>
                <c:pt idx="1848">
                  <c:v>1849.0</c:v>
                </c:pt>
                <c:pt idx="1849">
                  <c:v>1850.0</c:v>
                </c:pt>
                <c:pt idx="1850">
                  <c:v>1851.0</c:v>
                </c:pt>
                <c:pt idx="1851">
                  <c:v>1852.0</c:v>
                </c:pt>
                <c:pt idx="1852">
                  <c:v>1853.0</c:v>
                </c:pt>
                <c:pt idx="1853">
                  <c:v>1854.0</c:v>
                </c:pt>
                <c:pt idx="1854">
                  <c:v>1855.0</c:v>
                </c:pt>
                <c:pt idx="1855">
                  <c:v>1856.0</c:v>
                </c:pt>
                <c:pt idx="1856">
                  <c:v>1857.0</c:v>
                </c:pt>
                <c:pt idx="1857">
                  <c:v>1858.0</c:v>
                </c:pt>
                <c:pt idx="1858">
                  <c:v>1859.0</c:v>
                </c:pt>
                <c:pt idx="1859">
                  <c:v>1860.0</c:v>
                </c:pt>
                <c:pt idx="1860">
                  <c:v>1861.0</c:v>
                </c:pt>
                <c:pt idx="1861">
                  <c:v>1862.0</c:v>
                </c:pt>
                <c:pt idx="1862">
                  <c:v>1863.0</c:v>
                </c:pt>
                <c:pt idx="1863">
                  <c:v>1864.0</c:v>
                </c:pt>
                <c:pt idx="1864">
                  <c:v>1865.0</c:v>
                </c:pt>
                <c:pt idx="1865">
                  <c:v>1866.0</c:v>
                </c:pt>
                <c:pt idx="1866">
                  <c:v>1867.0</c:v>
                </c:pt>
                <c:pt idx="1867">
                  <c:v>1868.0</c:v>
                </c:pt>
                <c:pt idx="1868">
                  <c:v>1869.0</c:v>
                </c:pt>
                <c:pt idx="1869">
                  <c:v>1870.0</c:v>
                </c:pt>
                <c:pt idx="1870">
                  <c:v>1871.0</c:v>
                </c:pt>
                <c:pt idx="1871">
                  <c:v>1872.0</c:v>
                </c:pt>
                <c:pt idx="1872">
                  <c:v>1873.0</c:v>
                </c:pt>
                <c:pt idx="1873">
                  <c:v>1874.0</c:v>
                </c:pt>
                <c:pt idx="1874">
                  <c:v>1875.0</c:v>
                </c:pt>
                <c:pt idx="1875">
                  <c:v>1876.0</c:v>
                </c:pt>
                <c:pt idx="1876">
                  <c:v>1877.0</c:v>
                </c:pt>
                <c:pt idx="1877">
                  <c:v>1878.0</c:v>
                </c:pt>
                <c:pt idx="1878">
                  <c:v>1879.0</c:v>
                </c:pt>
                <c:pt idx="1879">
                  <c:v>1880.0</c:v>
                </c:pt>
                <c:pt idx="1880">
                  <c:v>1881.0</c:v>
                </c:pt>
                <c:pt idx="1881">
                  <c:v>1882.0</c:v>
                </c:pt>
                <c:pt idx="1882">
                  <c:v>1883.0</c:v>
                </c:pt>
                <c:pt idx="1883">
                  <c:v>1884.0</c:v>
                </c:pt>
                <c:pt idx="1884">
                  <c:v>1885.0</c:v>
                </c:pt>
                <c:pt idx="1885">
                  <c:v>1886.0</c:v>
                </c:pt>
                <c:pt idx="1886">
                  <c:v>1887.0</c:v>
                </c:pt>
                <c:pt idx="1887">
                  <c:v>1888.0</c:v>
                </c:pt>
                <c:pt idx="1888">
                  <c:v>1889.0</c:v>
                </c:pt>
                <c:pt idx="1889">
                  <c:v>1890.0</c:v>
                </c:pt>
                <c:pt idx="1890">
                  <c:v>1891.0</c:v>
                </c:pt>
                <c:pt idx="1891">
                  <c:v>1892.0</c:v>
                </c:pt>
                <c:pt idx="1892">
                  <c:v>1893.0</c:v>
                </c:pt>
                <c:pt idx="1893">
                  <c:v>1894.0</c:v>
                </c:pt>
                <c:pt idx="1894">
                  <c:v>1895.0</c:v>
                </c:pt>
                <c:pt idx="1895">
                  <c:v>1896.0</c:v>
                </c:pt>
                <c:pt idx="1896">
                  <c:v>1897.0</c:v>
                </c:pt>
                <c:pt idx="1897">
                  <c:v>1898.0</c:v>
                </c:pt>
                <c:pt idx="1898">
                  <c:v>1899.0</c:v>
                </c:pt>
                <c:pt idx="1899">
                  <c:v>1900.0</c:v>
                </c:pt>
                <c:pt idx="1900">
                  <c:v>1901.0</c:v>
                </c:pt>
                <c:pt idx="1901">
                  <c:v>1902.0</c:v>
                </c:pt>
                <c:pt idx="1902">
                  <c:v>1903.0</c:v>
                </c:pt>
                <c:pt idx="1903">
                  <c:v>1904.0</c:v>
                </c:pt>
                <c:pt idx="1904">
                  <c:v>1905.0</c:v>
                </c:pt>
                <c:pt idx="1905">
                  <c:v>1906.0</c:v>
                </c:pt>
                <c:pt idx="1906">
                  <c:v>1907.0</c:v>
                </c:pt>
                <c:pt idx="1907">
                  <c:v>1908.0</c:v>
                </c:pt>
                <c:pt idx="1908">
                  <c:v>1909.0</c:v>
                </c:pt>
                <c:pt idx="1909">
                  <c:v>1910.0</c:v>
                </c:pt>
                <c:pt idx="1910">
                  <c:v>1911.0</c:v>
                </c:pt>
                <c:pt idx="1911">
                  <c:v>1912.0</c:v>
                </c:pt>
                <c:pt idx="1912">
                  <c:v>1913.0</c:v>
                </c:pt>
                <c:pt idx="1913">
                  <c:v>1914.0</c:v>
                </c:pt>
                <c:pt idx="1914">
                  <c:v>1915.0</c:v>
                </c:pt>
                <c:pt idx="1915">
                  <c:v>1916.0</c:v>
                </c:pt>
                <c:pt idx="1916">
                  <c:v>1917.0</c:v>
                </c:pt>
                <c:pt idx="1917">
                  <c:v>1918.0</c:v>
                </c:pt>
                <c:pt idx="1918">
                  <c:v>1919.0</c:v>
                </c:pt>
                <c:pt idx="1919">
                  <c:v>1920.0</c:v>
                </c:pt>
                <c:pt idx="1920">
                  <c:v>1921.0</c:v>
                </c:pt>
                <c:pt idx="1921">
                  <c:v>1922.0</c:v>
                </c:pt>
                <c:pt idx="1922">
                  <c:v>1923.0</c:v>
                </c:pt>
                <c:pt idx="1923">
                  <c:v>1924.0</c:v>
                </c:pt>
                <c:pt idx="1924">
                  <c:v>1925.0</c:v>
                </c:pt>
                <c:pt idx="1925">
                  <c:v>1926.0</c:v>
                </c:pt>
                <c:pt idx="1926">
                  <c:v>1927.0</c:v>
                </c:pt>
                <c:pt idx="1927">
                  <c:v>1928.0</c:v>
                </c:pt>
                <c:pt idx="1928">
                  <c:v>1929.0</c:v>
                </c:pt>
                <c:pt idx="1929">
                  <c:v>1930.0</c:v>
                </c:pt>
                <c:pt idx="1930">
                  <c:v>1931.0</c:v>
                </c:pt>
                <c:pt idx="1931">
                  <c:v>1932.0</c:v>
                </c:pt>
                <c:pt idx="1932">
                  <c:v>1933.0</c:v>
                </c:pt>
                <c:pt idx="1933">
                  <c:v>1934.0</c:v>
                </c:pt>
                <c:pt idx="1934">
                  <c:v>1935.0</c:v>
                </c:pt>
                <c:pt idx="1935">
                  <c:v>1936.0</c:v>
                </c:pt>
                <c:pt idx="1936">
                  <c:v>1937.0</c:v>
                </c:pt>
                <c:pt idx="1937">
                  <c:v>1938.0</c:v>
                </c:pt>
                <c:pt idx="1938">
                  <c:v>1939.0</c:v>
                </c:pt>
                <c:pt idx="1939">
                  <c:v>1940.0</c:v>
                </c:pt>
                <c:pt idx="1940">
                  <c:v>1941.0</c:v>
                </c:pt>
                <c:pt idx="1941">
                  <c:v>1942.0</c:v>
                </c:pt>
                <c:pt idx="1942">
                  <c:v>1943.0</c:v>
                </c:pt>
                <c:pt idx="1943">
                  <c:v>1944.0</c:v>
                </c:pt>
                <c:pt idx="1944">
                  <c:v>1945.0</c:v>
                </c:pt>
                <c:pt idx="1945">
                  <c:v>1946.0</c:v>
                </c:pt>
                <c:pt idx="1946">
                  <c:v>1947.0</c:v>
                </c:pt>
                <c:pt idx="1947">
                  <c:v>1948.0</c:v>
                </c:pt>
                <c:pt idx="1948">
                  <c:v>1949.0</c:v>
                </c:pt>
                <c:pt idx="1949">
                  <c:v>1950.0</c:v>
                </c:pt>
                <c:pt idx="1950">
                  <c:v>1951.0</c:v>
                </c:pt>
                <c:pt idx="1951">
                  <c:v>1952.0</c:v>
                </c:pt>
                <c:pt idx="1952">
                  <c:v>1953.0</c:v>
                </c:pt>
                <c:pt idx="1953">
                  <c:v>1954.0</c:v>
                </c:pt>
                <c:pt idx="1954">
                  <c:v>1955.0</c:v>
                </c:pt>
                <c:pt idx="1955">
                  <c:v>1956.0</c:v>
                </c:pt>
                <c:pt idx="1956">
                  <c:v>1957.0</c:v>
                </c:pt>
                <c:pt idx="1957">
                  <c:v>1958.0</c:v>
                </c:pt>
                <c:pt idx="1958">
                  <c:v>1959.0</c:v>
                </c:pt>
                <c:pt idx="1959">
                  <c:v>1960.0</c:v>
                </c:pt>
                <c:pt idx="1960">
                  <c:v>1961.0</c:v>
                </c:pt>
                <c:pt idx="1961">
                  <c:v>1962.0</c:v>
                </c:pt>
                <c:pt idx="1962">
                  <c:v>1963.0</c:v>
                </c:pt>
                <c:pt idx="1963">
                  <c:v>1964.0</c:v>
                </c:pt>
                <c:pt idx="1964">
                  <c:v>1965.0</c:v>
                </c:pt>
                <c:pt idx="1965">
                  <c:v>1966.0</c:v>
                </c:pt>
                <c:pt idx="1966">
                  <c:v>1967.0</c:v>
                </c:pt>
                <c:pt idx="1967">
                  <c:v>1968.0</c:v>
                </c:pt>
                <c:pt idx="1968">
                  <c:v>1969.0</c:v>
                </c:pt>
                <c:pt idx="1969">
                  <c:v>1970.0</c:v>
                </c:pt>
                <c:pt idx="1970">
                  <c:v>1971.0</c:v>
                </c:pt>
                <c:pt idx="1971">
                  <c:v>1972.0</c:v>
                </c:pt>
                <c:pt idx="1972">
                  <c:v>1973.0</c:v>
                </c:pt>
                <c:pt idx="1973">
                  <c:v>1974.0</c:v>
                </c:pt>
                <c:pt idx="1974">
                  <c:v>1975.0</c:v>
                </c:pt>
                <c:pt idx="1975">
                  <c:v>1976.0</c:v>
                </c:pt>
                <c:pt idx="1976">
                  <c:v>1977.0</c:v>
                </c:pt>
                <c:pt idx="1977">
                  <c:v>1978.0</c:v>
                </c:pt>
                <c:pt idx="1978">
                  <c:v>1979.0</c:v>
                </c:pt>
                <c:pt idx="1979">
                  <c:v>1980.0</c:v>
                </c:pt>
                <c:pt idx="1980">
                  <c:v>1981.0</c:v>
                </c:pt>
                <c:pt idx="1981">
                  <c:v>1982.0</c:v>
                </c:pt>
                <c:pt idx="1982">
                  <c:v>1983.0</c:v>
                </c:pt>
                <c:pt idx="1983">
                  <c:v>1984.0</c:v>
                </c:pt>
                <c:pt idx="1984">
                  <c:v>1985.0</c:v>
                </c:pt>
                <c:pt idx="1985">
                  <c:v>1986.0</c:v>
                </c:pt>
                <c:pt idx="1986">
                  <c:v>1987.0</c:v>
                </c:pt>
                <c:pt idx="1987">
                  <c:v>1988.0</c:v>
                </c:pt>
                <c:pt idx="1988">
                  <c:v>1989.0</c:v>
                </c:pt>
                <c:pt idx="1989">
                  <c:v>1990.0</c:v>
                </c:pt>
                <c:pt idx="1990">
                  <c:v>1991.0</c:v>
                </c:pt>
                <c:pt idx="1991">
                  <c:v>1992.0</c:v>
                </c:pt>
                <c:pt idx="1992">
                  <c:v>1993.0</c:v>
                </c:pt>
                <c:pt idx="1993">
                  <c:v>1994.0</c:v>
                </c:pt>
                <c:pt idx="1994">
                  <c:v>1995.0</c:v>
                </c:pt>
                <c:pt idx="1995">
                  <c:v>1996.0</c:v>
                </c:pt>
                <c:pt idx="1996">
                  <c:v>1997.0</c:v>
                </c:pt>
                <c:pt idx="1997">
                  <c:v>1998.0</c:v>
                </c:pt>
                <c:pt idx="1998">
                  <c:v>1999.0</c:v>
                </c:pt>
                <c:pt idx="1999">
                  <c:v>2000.0</c:v>
                </c:pt>
                <c:pt idx="2000">
                  <c:v>2001.0</c:v>
                </c:pt>
                <c:pt idx="2001">
                  <c:v>2002.0</c:v>
                </c:pt>
                <c:pt idx="2002">
                  <c:v>2003.0</c:v>
                </c:pt>
              </c:numCache>
            </c:numRef>
          </c:cat>
          <c:val>
            <c:numRef>
              <c:f>Sheet1!$B$2:$B$2004</c:f>
              <c:numCache>
                <c:formatCode>General</c:formatCode>
                <c:ptCount val="2003"/>
                <c:pt idx="0" formatCode="#,##0">
                  <c:v>466.752280577451</c:v>
                </c:pt>
                <c:pt idx="999" formatCode="#,##0">
                  <c:v>453.4021621217222</c:v>
                </c:pt>
                <c:pt idx="1499" formatCode="#,##0">
                  <c:v>566.4442052058719</c:v>
                </c:pt>
                <c:pt idx="1699" formatCode="#,##0">
                  <c:v>615.3275116406234</c:v>
                </c:pt>
                <c:pt idx="1819" formatCode="#,##0">
                  <c:v>666.678972938832</c:v>
                </c:pt>
                <c:pt idx="1869" formatCode="#,##0">
                  <c:v>873.4471749760755</c:v>
                </c:pt>
                <c:pt idx="1899" formatCode="#,##0">
                  <c:v>1262.377636919311</c:v>
                </c:pt>
                <c:pt idx="1912" formatCode="#,##0">
                  <c:v>1525.985273690032</c:v>
                </c:pt>
                <c:pt idx="1949" formatCode="#,##0">
                  <c:v>2113.11927470814</c:v>
                </c:pt>
                <c:pt idx="1950" formatCode="#,##0">
                  <c:v>2199.342193558184</c:v>
                </c:pt>
                <c:pt idx="1951" formatCode="#,##0">
                  <c:v>2260.17876778918</c:v>
                </c:pt>
                <c:pt idx="1952" formatCode="#,##0">
                  <c:v>2331.242292123969</c:v>
                </c:pt>
                <c:pt idx="1953" formatCode="#,##0">
                  <c:v>2365.423478556282</c:v>
                </c:pt>
                <c:pt idx="1954" formatCode="#,##0">
                  <c:v>2468.798132294985</c:v>
                </c:pt>
                <c:pt idx="1955" formatCode="#,##0">
                  <c:v>2535.8825214626</c:v>
                </c:pt>
                <c:pt idx="1956" formatCode="#,##0">
                  <c:v>2580.082702082133</c:v>
                </c:pt>
                <c:pt idx="1957" formatCode="#,##0">
                  <c:v>2608.877301000073</c:v>
                </c:pt>
                <c:pt idx="1958" formatCode="#,##0">
                  <c:v>2676.720346432055</c:v>
                </c:pt>
                <c:pt idx="1959" formatCode="#,##0">
                  <c:v>2774.506363268474</c:v>
                </c:pt>
                <c:pt idx="1960" formatCode="#,##0">
                  <c:v>2833.035179259523</c:v>
                </c:pt>
                <c:pt idx="1961" formatCode="#,##0">
                  <c:v>2916.108806209408</c:v>
                </c:pt>
                <c:pt idx="1962" formatCode="#,##0">
                  <c:v>2981.2525215142</c:v>
                </c:pt>
                <c:pt idx="1963" formatCode="#,##0">
                  <c:v>3134.15155171838</c:v>
                </c:pt>
                <c:pt idx="1964" formatCode="#,##0">
                  <c:v>3232.129502107061</c:v>
                </c:pt>
                <c:pt idx="1965" formatCode="#,##0">
                  <c:v>3339.36520513032</c:v>
                </c:pt>
                <c:pt idx="1966" formatCode="#,##0">
                  <c:v>3394.958300298541</c:v>
                </c:pt>
                <c:pt idx="1967" formatCode="#,##0">
                  <c:v>3509.831996286764</c:v>
                </c:pt>
                <c:pt idx="1968" formatCode="#,##0">
                  <c:v>3629.446830551382</c:v>
                </c:pt>
                <c:pt idx="1969" formatCode="#,##0">
                  <c:v>3736.459727298241</c:v>
                </c:pt>
                <c:pt idx="1970" formatCode="#,##0">
                  <c:v>3810.375286804666</c:v>
                </c:pt>
                <c:pt idx="1971" formatCode="#,##0">
                  <c:v>3912.59999578278</c:v>
                </c:pt>
                <c:pt idx="1972" formatCode="#,##0">
                  <c:v>4091.130046954631</c:v>
                </c:pt>
                <c:pt idx="1973" formatCode="#,##0">
                  <c:v>4107.46498031377</c:v>
                </c:pt>
                <c:pt idx="1974" formatCode="#,##0">
                  <c:v>4095.19189670426</c:v>
                </c:pt>
                <c:pt idx="1975" formatCode="#,##0">
                  <c:v>4222.16181195598</c:v>
                </c:pt>
                <c:pt idx="1976" formatCode="#,##0">
                  <c:v>4318.432657467221</c:v>
                </c:pt>
                <c:pt idx="1977" formatCode="#,##0">
                  <c:v>4432.268183985792</c:v>
                </c:pt>
                <c:pt idx="1978" formatCode="#,##0">
                  <c:v>4509.851153738778</c:v>
                </c:pt>
                <c:pt idx="1979" formatCode="#,##0">
                  <c:v>4521.004794677056</c:v>
                </c:pt>
                <c:pt idx="1980" formatCode="#,##0">
                  <c:v>4534.015133610385</c:v>
                </c:pt>
                <c:pt idx="1981" formatCode="#,##0">
                  <c:v>4512.864588785705</c:v>
                </c:pt>
                <c:pt idx="1982" formatCode="#,##0">
                  <c:v>4554.106476236485</c:v>
                </c:pt>
                <c:pt idx="1983" formatCode="#,##0">
                  <c:v>4682.90262552204</c:v>
                </c:pt>
                <c:pt idx="1984" formatCode="#,##0">
                  <c:v>4763.325308952928</c:v>
                </c:pt>
                <c:pt idx="1985" formatCode="#,##0">
                  <c:v>4849.66509167923</c:v>
                </c:pt>
                <c:pt idx="1986" formatCode="#,##0">
                  <c:v>4947.46692916641</c:v>
                </c:pt>
                <c:pt idx="1987" formatCode="#,##0">
                  <c:v>5070.84242127139</c:v>
                </c:pt>
                <c:pt idx="1988" formatCode="#,##0">
                  <c:v>5142.68150018198</c:v>
                </c:pt>
                <c:pt idx="1989" formatCode="#,##0">
                  <c:v>5162.201665083804</c:v>
                </c:pt>
                <c:pt idx="1990" formatCode="#,##0">
                  <c:v>5147.03151758367</c:v>
                </c:pt>
                <c:pt idx="1991" formatCode="#,##0">
                  <c:v>5174.578107339988</c:v>
                </c:pt>
                <c:pt idx="1992" formatCode="#,##0">
                  <c:v>5206.526159331351</c:v>
                </c:pt>
                <c:pt idx="1993" formatCode="#,##0">
                  <c:v>5310.024126950274</c:v>
                </c:pt>
                <c:pt idx="1994" formatCode="#,##0">
                  <c:v>5450.86708408283</c:v>
                </c:pt>
                <c:pt idx="1995" formatCode="#,##0">
                  <c:v>5559.529514847105</c:v>
                </c:pt>
                <c:pt idx="1996" formatCode="#,##0">
                  <c:v>5699.494243948799</c:v>
                </c:pt>
                <c:pt idx="1997" formatCode="#,##0">
                  <c:v>5729.286849290645</c:v>
                </c:pt>
                <c:pt idx="1998" formatCode="#,##0">
                  <c:v>5854.39169120343</c:v>
                </c:pt>
                <c:pt idx="1999" formatCode="#,##0">
                  <c:v>6055.15114309947</c:v>
                </c:pt>
                <c:pt idx="2000" formatCode="#,##0">
                  <c:v>6153.181539209324</c:v>
                </c:pt>
                <c:pt idx="2001" formatCode="#,##0">
                  <c:v>6290.785731553093</c:v>
                </c:pt>
                <c:pt idx="2002" formatCode="#,##0">
                  <c:v>6516.300119085085</c:v>
                </c:pt>
              </c:numCache>
            </c:numRef>
          </c:val>
          <c:smooth val="0"/>
        </c:ser>
        <c:dLbls>
          <c:showLegendKey val="0"/>
          <c:showVal val="0"/>
          <c:showCatName val="0"/>
          <c:showSerName val="0"/>
          <c:showPercent val="0"/>
          <c:showBubbleSize val="0"/>
        </c:dLbls>
        <c:marker val="1"/>
        <c:smooth val="0"/>
        <c:axId val="-2107422728"/>
        <c:axId val="-2106842584"/>
      </c:lineChart>
      <c:catAx>
        <c:axId val="-2107422728"/>
        <c:scaling>
          <c:orientation val="minMax"/>
        </c:scaling>
        <c:delete val="0"/>
        <c:axPos val="b"/>
        <c:numFmt formatCode="General" sourceLinked="1"/>
        <c:majorTickMark val="out"/>
        <c:minorTickMark val="none"/>
        <c:tickLblPos val="nextTo"/>
        <c:crossAx val="-2106842584"/>
        <c:crosses val="autoZero"/>
        <c:auto val="1"/>
        <c:lblAlgn val="ctr"/>
        <c:lblOffset val="100"/>
        <c:tickLblSkip val="500"/>
        <c:tickMarkSkip val="250"/>
        <c:noMultiLvlLbl val="0"/>
      </c:catAx>
      <c:valAx>
        <c:axId val="-2106842584"/>
        <c:scaling>
          <c:orientation val="minMax"/>
        </c:scaling>
        <c:delete val="0"/>
        <c:axPos val="l"/>
        <c:majorGridlines/>
        <c:numFmt formatCode="#,##0" sourceLinked="1"/>
        <c:majorTickMark val="out"/>
        <c:minorTickMark val="none"/>
        <c:tickLblPos val="nextTo"/>
        <c:crossAx val="-2107422728"/>
        <c:crosses val="autoZero"/>
        <c:crossBetween val="midCat"/>
      </c:valAx>
    </c:plotArea>
    <c:plotVisOnly val="1"/>
    <c:dispBlanksAs val="span"/>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Homicide</a:t>
            </a:r>
            <a:r>
              <a:rPr lang="en-US" baseline="0" dirty="0" smtClean="0"/>
              <a:t> Rate in Europe</a:t>
            </a:r>
            <a:r>
              <a:rPr lang="en-US" dirty="0" smtClean="0"/>
              <a:t> </a:t>
            </a:r>
            <a:r>
              <a:rPr lang="en-US" dirty="0"/>
              <a:t>per 100,000</a:t>
            </a:r>
          </a:p>
        </c:rich>
      </c:tx>
      <c:layout/>
      <c:overlay val="0"/>
    </c:title>
    <c:autoTitleDeleted val="0"/>
    <c:plotArea>
      <c:layout/>
      <c:areaChart>
        <c:grouping val="standard"/>
        <c:varyColors val="0"/>
        <c:ser>
          <c:idx val="0"/>
          <c:order val="0"/>
          <c:tx>
            <c:strRef>
              <c:f>Sheet1!$B$1</c:f>
              <c:strCache>
                <c:ptCount val="1"/>
                <c:pt idx="0">
                  <c:v>Homicides per 100,000</c:v>
                </c:pt>
              </c:strCache>
            </c:strRef>
          </c:tx>
          <c:spPr>
            <a:solidFill>
              <a:srgbClr val="FF0000"/>
            </a:solidFill>
          </c:spPr>
          <c:cat>
            <c:numRef>
              <c:f>Sheet1!$A$2:$A$8</c:f>
              <c:numCache>
                <c:formatCode>General</c:formatCode>
                <c:ptCount val="7"/>
                <c:pt idx="0">
                  <c:v>1350.0</c:v>
                </c:pt>
                <c:pt idx="1">
                  <c:v>1450.0</c:v>
                </c:pt>
                <c:pt idx="2">
                  <c:v>1550.0</c:v>
                </c:pt>
                <c:pt idx="3">
                  <c:v>1650.0</c:v>
                </c:pt>
                <c:pt idx="4">
                  <c:v>1750.0</c:v>
                </c:pt>
                <c:pt idx="5">
                  <c:v>1850.0</c:v>
                </c:pt>
                <c:pt idx="6">
                  <c:v>1950.0</c:v>
                </c:pt>
              </c:numCache>
            </c:numRef>
          </c:cat>
          <c:val>
            <c:numRef>
              <c:f>Sheet1!$B$2:$B$8</c:f>
              <c:numCache>
                <c:formatCode>General</c:formatCode>
                <c:ptCount val="7"/>
                <c:pt idx="0">
                  <c:v>32.0</c:v>
                </c:pt>
                <c:pt idx="1">
                  <c:v>41.0</c:v>
                </c:pt>
                <c:pt idx="2">
                  <c:v>19.0</c:v>
                </c:pt>
                <c:pt idx="3">
                  <c:v>11.0</c:v>
                </c:pt>
                <c:pt idx="4">
                  <c:v>3.2</c:v>
                </c:pt>
                <c:pt idx="5">
                  <c:v>2.6</c:v>
                </c:pt>
                <c:pt idx="6">
                  <c:v>1.4</c:v>
                </c:pt>
              </c:numCache>
            </c:numRef>
          </c:val>
        </c:ser>
        <c:dLbls>
          <c:showLegendKey val="0"/>
          <c:showVal val="0"/>
          <c:showCatName val="0"/>
          <c:showSerName val="0"/>
          <c:showPercent val="0"/>
          <c:showBubbleSize val="0"/>
        </c:dLbls>
        <c:axId val="-2107508440"/>
        <c:axId val="-2106740936"/>
      </c:areaChart>
      <c:catAx>
        <c:axId val="-2107508440"/>
        <c:scaling>
          <c:orientation val="minMax"/>
        </c:scaling>
        <c:delete val="0"/>
        <c:axPos val="b"/>
        <c:numFmt formatCode="General" sourceLinked="1"/>
        <c:majorTickMark val="out"/>
        <c:minorTickMark val="none"/>
        <c:tickLblPos val="nextTo"/>
        <c:crossAx val="-2106740936"/>
        <c:crosses val="autoZero"/>
        <c:auto val="1"/>
        <c:lblAlgn val="ctr"/>
        <c:lblOffset val="100"/>
        <c:noMultiLvlLbl val="0"/>
      </c:catAx>
      <c:valAx>
        <c:axId val="-2106740936"/>
        <c:scaling>
          <c:orientation val="minMax"/>
        </c:scaling>
        <c:delete val="0"/>
        <c:axPos val="l"/>
        <c:majorGridlines/>
        <c:numFmt formatCode="General" sourceLinked="1"/>
        <c:majorTickMark val="out"/>
        <c:minorTickMark val="none"/>
        <c:tickLblPos val="nextTo"/>
        <c:crossAx val="-2107508440"/>
        <c:crosses val="autoZero"/>
        <c:crossBetween val="midCat"/>
      </c:valAx>
    </c:plotArea>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US Deaths per Million</a:t>
            </a:r>
            <a:r>
              <a:rPr lang="en-US" baseline="0" dirty="0" smtClean="0"/>
              <a:t>, Water-related Diseases 1912–98</a:t>
            </a:r>
            <a:endParaRPr lang="en-US" dirty="0"/>
          </a:p>
        </c:rich>
      </c:tx>
      <c:layout>
        <c:manualLayout>
          <c:xMode val="edge"/>
          <c:yMode val="edge"/>
          <c:x val="0.0791807621269563"/>
          <c:y val="0.0"/>
        </c:manualLayout>
      </c:layout>
      <c:overlay val="0"/>
    </c:title>
    <c:autoTitleDeleted val="0"/>
    <c:plotArea>
      <c:layout/>
      <c:lineChart>
        <c:grouping val="standard"/>
        <c:varyColors val="0"/>
        <c:ser>
          <c:idx val="0"/>
          <c:order val="0"/>
          <c:tx>
            <c:strRef>
              <c:f>Sheet1!$B$1</c:f>
              <c:strCache>
                <c:ptCount val="1"/>
                <c:pt idx="0">
                  <c:v>Malaria </c:v>
                </c:pt>
              </c:strCache>
            </c:strRef>
          </c:tx>
          <c:marker>
            <c:symbol val="none"/>
          </c:marker>
          <c:cat>
            <c:strRef>
              <c:f>Sheet1!$A$2:$A$88</c:f>
              <c:strCache>
                <c:ptCount val="87"/>
                <c:pt idx="0">
                  <c:v>1912</c:v>
                </c:pt>
                <c:pt idx="1">
                  <c:v>1913</c:v>
                </c:pt>
                <c:pt idx="2">
                  <c:v>1914</c:v>
                </c:pt>
                <c:pt idx="3">
                  <c:v>1915</c:v>
                </c:pt>
                <c:pt idx="4">
                  <c:v>1916</c:v>
                </c:pt>
                <c:pt idx="5">
                  <c:v>1917</c:v>
                </c:pt>
                <c:pt idx="6">
                  <c:v>1918</c:v>
                </c:pt>
                <c:pt idx="7">
                  <c:v>1919</c:v>
                </c:pt>
                <c:pt idx="8">
                  <c:v>1920</c:v>
                </c:pt>
                <c:pt idx="9">
                  <c:v>1921</c:v>
                </c:pt>
                <c:pt idx="10">
                  <c:v>1922</c:v>
                </c:pt>
                <c:pt idx="11">
                  <c:v>1923</c:v>
                </c:pt>
                <c:pt idx="12">
                  <c:v>1924</c:v>
                </c:pt>
                <c:pt idx="13">
                  <c:v>1925</c:v>
                </c:pt>
                <c:pt idx="14">
                  <c:v>1926</c:v>
                </c:pt>
                <c:pt idx="15">
                  <c:v>1927</c:v>
                </c:pt>
                <c:pt idx="16">
                  <c:v>1928</c:v>
                </c:pt>
                <c:pt idx="17">
                  <c:v>1929</c:v>
                </c:pt>
                <c:pt idx="18">
                  <c:v>1930</c:v>
                </c:pt>
                <c:pt idx="19">
                  <c:v>1931</c:v>
                </c:pt>
                <c:pt idx="20">
                  <c:v>1932</c:v>
                </c:pt>
                <c:pt idx="21">
                  <c:v>1933</c:v>
                </c:pt>
                <c:pt idx="22">
                  <c:v>1934</c:v>
                </c:pt>
                <c:pt idx="23">
                  <c:v>1935</c:v>
                </c:pt>
                <c:pt idx="24">
                  <c:v>1936</c:v>
                </c:pt>
                <c:pt idx="25">
                  <c:v>1937</c:v>
                </c:pt>
                <c:pt idx="26">
                  <c:v>1938</c:v>
                </c:pt>
                <c:pt idx="27">
                  <c:v>1939</c:v>
                </c:pt>
                <c:pt idx="28">
                  <c:v>1940</c:v>
                </c:pt>
                <c:pt idx="29">
                  <c:v>1941</c:v>
                </c:pt>
                <c:pt idx="30">
                  <c:v>1942</c:v>
                </c:pt>
                <c:pt idx="31">
                  <c:v>1943</c:v>
                </c:pt>
                <c:pt idx="32">
                  <c:v>1944</c:v>
                </c:pt>
                <c:pt idx="33">
                  <c:v>1945</c:v>
                </c:pt>
                <c:pt idx="34">
                  <c:v>1946</c:v>
                </c:pt>
                <c:pt idx="35">
                  <c:v>1947</c:v>
                </c:pt>
                <c:pt idx="36">
                  <c:v>1948</c:v>
                </c:pt>
                <c:pt idx="37">
                  <c:v>1949</c:v>
                </c:pt>
                <c:pt idx="38">
                  <c:v>1950</c:v>
                </c:pt>
                <c:pt idx="39">
                  <c:v>1951</c:v>
                </c:pt>
                <c:pt idx="40">
                  <c:v>1952</c:v>
                </c:pt>
                <c:pt idx="41">
                  <c:v>1953</c:v>
                </c:pt>
                <c:pt idx="42">
                  <c:v>1954</c:v>
                </c:pt>
                <c:pt idx="43">
                  <c:v>1955</c:v>
                </c:pt>
                <c:pt idx="44">
                  <c:v>1956</c:v>
                </c:pt>
                <c:pt idx="45">
                  <c:v>1957</c:v>
                </c:pt>
                <c:pt idx="46">
                  <c:v>1958</c:v>
                </c:pt>
                <c:pt idx="47">
                  <c:v>1959</c:v>
                </c:pt>
                <c:pt idx="48">
                  <c:v>1960</c:v>
                </c:pt>
                <c:pt idx="49">
                  <c:v>1961</c:v>
                </c:pt>
                <c:pt idx="50">
                  <c:v>1962</c:v>
                </c:pt>
                <c:pt idx="51">
                  <c:v>1963</c:v>
                </c:pt>
                <c:pt idx="52">
                  <c:v>1964</c:v>
                </c:pt>
                <c:pt idx="53">
                  <c:v>1965</c:v>
                </c:pt>
                <c:pt idx="54">
                  <c:v>1966</c:v>
                </c:pt>
                <c:pt idx="55">
                  <c:v>1967</c:v>
                </c:pt>
                <c:pt idx="56">
                  <c:v>1968</c:v>
                </c:pt>
                <c:pt idx="57">
                  <c:v>1969</c:v>
                </c:pt>
                <c:pt idx="58">
                  <c:v>1970</c:v>
                </c:pt>
                <c:pt idx="59">
                  <c:v>1971</c:v>
                </c:pt>
                <c:pt idx="60">
                  <c:v>1972</c:v>
                </c:pt>
                <c:pt idx="61">
                  <c:v>1973</c:v>
                </c:pt>
                <c:pt idx="62">
                  <c:v>1974</c:v>
                </c:pt>
                <c:pt idx="63">
                  <c:v>1975</c:v>
                </c:pt>
                <c:pt idx="64">
                  <c:v>1976</c:v>
                </c:pt>
                <c:pt idx="65">
                  <c:v>1977</c:v>
                </c:pt>
                <c:pt idx="66">
                  <c:v>1978</c:v>
                </c:pt>
                <c:pt idx="67">
                  <c:v>1979</c:v>
                </c:pt>
                <c:pt idx="68">
                  <c:v>1980</c:v>
                </c:pt>
                <c:pt idx="69">
                  <c:v>1981</c:v>
                </c:pt>
                <c:pt idx="70">
                  <c:v>1982</c:v>
                </c:pt>
                <c:pt idx="71">
                  <c:v>1983</c:v>
                </c:pt>
                <c:pt idx="72">
                  <c:v>1984</c:v>
                </c:pt>
                <c:pt idx="73">
                  <c:v>1985</c:v>
                </c:pt>
                <c:pt idx="74">
                  <c:v>1986</c:v>
                </c:pt>
                <c:pt idx="75">
                  <c:v>1987</c:v>
                </c:pt>
                <c:pt idx="76">
                  <c:v>1988</c:v>
                </c:pt>
                <c:pt idx="77">
                  <c:v>1989</c:v>
                </c:pt>
                <c:pt idx="78">
                  <c:v>1990</c:v>
                </c:pt>
                <c:pt idx="79">
                  <c:v>1991</c:v>
                </c:pt>
                <c:pt idx="80">
                  <c:v>1992</c:v>
                </c:pt>
                <c:pt idx="81">
                  <c:v>1993</c:v>
                </c:pt>
                <c:pt idx="82">
                  <c:v>1994</c:v>
                </c:pt>
                <c:pt idx="83">
                  <c:v>1995</c:v>
                </c:pt>
                <c:pt idx="84">
                  <c:v>1996</c:v>
                </c:pt>
                <c:pt idx="85">
                  <c:v>1997</c:v>
                </c:pt>
                <c:pt idx="86">
                  <c:v>1998</c:v>
                </c:pt>
              </c:strCache>
            </c:strRef>
          </c:cat>
          <c:val>
            <c:numRef>
              <c:f>Sheet1!$B$2:$B$88</c:f>
              <c:numCache>
                <c:formatCode>General</c:formatCode>
                <c:ptCount val="87"/>
                <c:pt idx="8">
                  <c:v>173.0</c:v>
                </c:pt>
                <c:pt idx="9">
                  <c:v>174.7</c:v>
                </c:pt>
                <c:pt idx="10">
                  <c:v>142.9</c:v>
                </c:pt>
                <c:pt idx="11">
                  <c:v>124.2</c:v>
                </c:pt>
                <c:pt idx="12">
                  <c:v>98.4</c:v>
                </c:pt>
                <c:pt idx="13">
                  <c:v>86.8</c:v>
                </c:pt>
                <c:pt idx="14">
                  <c:v>98.9</c:v>
                </c:pt>
                <c:pt idx="15">
                  <c:v>118.2</c:v>
                </c:pt>
                <c:pt idx="16">
                  <c:v>138.2</c:v>
                </c:pt>
                <c:pt idx="17">
                  <c:v>134.7</c:v>
                </c:pt>
                <c:pt idx="18">
                  <c:v>80.0</c:v>
                </c:pt>
                <c:pt idx="19">
                  <c:v>56.7</c:v>
                </c:pt>
                <c:pt idx="20">
                  <c:v>55.0</c:v>
                </c:pt>
                <c:pt idx="21">
                  <c:v>100.0</c:v>
                </c:pt>
                <c:pt idx="22">
                  <c:v>105.4</c:v>
                </c:pt>
                <c:pt idx="23">
                  <c:v>108.1</c:v>
                </c:pt>
                <c:pt idx="24">
                  <c:v>104.6</c:v>
                </c:pt>
                <c:pt idx="25">
                  <c:v>84.2</c:v>
                </c:pt>
                <c:pt idx="26">
                  <c:v>64.9</c:v>
                </c:pt>
                <c:pt idx="27">
                  <c:v>63.2</c:v>
                </c:pt>
                <c:pt idx="28">
                  <c:v>59.2</c:v>
                </c:pt>
                <c:pt idx="29">
                  <c:v>51.1</c:v>
                </c:pt>
                <c:pt idx="30">
                  <c:v>44.9</c:v>
                </c:pt>
                <c:pt idx="31">
                  <c:v>40.6</c:v>
                </c:pt>
                <c:pt idx="32">
                  <c:v>43.4</c:v>
                </c:pt>
                <c:pt idx="33">
                  <c:v>47.4</c:v>
                </c:pt>
                <c:pt idx="34">
                  <c:v>34.7</c:v>
                </c:pt>
                <c:pt idx="35">
                  <c:v>10.5</c:v>
                </c:pt>
                <c:pt idx="36">
                  <c:v>6.6</c:v>
                </c:pt>
                <c:pt idx="37">
                  <c:v>2.8</c:v>
                </c:pt>
                <c:pt idx="38">
                  <c:v>1.4</c:v>
                </c:pt>
                <c:pt idx="39">
                  <c:v>3.7</c:v>
                </c:pt>
                <c:pt idx="40">
                  <c:v>4.5</c:v>
                </c:pt>
                <c:pt idx="41">
                  <c:v>0.8</c:v>
                </c:pt>
                <c:pt idx="42">
                  <c:v>0.4</c:v>
                </c:pt>
                <c:pt idx="43">
                  <c:v>0.3</c:v>
                </c:pt>
                <c:pt idx="44">
                  <c:v>0.1</c:v>
                </c:pt>
                <c:pt idx="45">
                  <c:v>0.1</c:v>
                </c:pt>
                <c:pt idx="46">
                  <c:v>0.0</c:v>
                </c:pt>
                <c:pt idx="47">
                  <c:v>0.0</c:v>
                </c:pt>
                <c:pt idx="48">
                  <c:v>0.0</c:v>
                </c:pt>
                <c:pt idx="49">
                  <c:v>0.0</c:v>
                </c:pt>
                <c:pt idx="50">
                  <c:v>0.1</c:v>
                </c:pt>
                <c:pt idx="51">
                  <c:v>0.1</c:v>
                </c:pt>
                <c:pt idx="52">
                  <c:v>0.0</c:v>
                </c:pt>
                <c:pt idx="53">
                  <c:v>0.1</c:v>
                </c:pt>
                <c:pt idx="54">
                  <c:v>0.3</c:v>
                </c:pt>
                <c:pt idx="55">
                  <c:v>1.0</c:v>
                </c:pt>
                <c:pt idx="56">
                  <c:v>1.2</c:v>
                </c:pt>
                <c:pt idx="57">
                  <c:v>1.5</c:v>
                </c:pt>
                <c:pt idx="58">
                  <c:v>1.5</c:v>
                </c:pt>
                <c:pt idx="59">
                  <c:v>1.15</c:v>
                </c:pt>
                <c:pt idx="60">
                  <c:v>0.36</c:v>
                </c:pt>
                <c:pt idx="61">
                  <c:v>0.11</c:v>
                </c:pt>
                <c:pt idx="62">
                  <c:v>0.14</c:v>
                </c:pt>
                <c:pt idx="63">
                  <c:v>0.18</c:v>
                </c:pt>
                <c:pt idx="64">
                  <c:v>0.22</c:v>
                </c:pt>
                <c:pt idx="65">
                  <c:v>0.25</c:v>
                </c:pt>
                <c:pt idx="66">
                  <c:v>0.34</c:v>
                </c:pt>
                <c:pt idx="67">
                  <c:v>0.41</c:v>
                </c:pt>
                <c:pt idx="68">
                  <c:v>0.91</c:v>
                </c:pt>
                <c:pt idx="69">
                  <c:v>0.61</c:v>
                </c:pt>
                <c:pt idx="70">
                  <c:v>0.46</c:v>
                </c:pt>
                <c:pt idx="71">
                  <c:v>0.35</c:v>
                </c:pt>
                <c:pt idx="72">
                  <c:v>0.43</c:v>
                </c:pt>
                <c:pt idx="73">
                  <c:v>0.44</c:v>
                </c:pt>
                <c:pt idx="74">
                  <c:v>0.47</c:v>
                </c:pt>
                <c:pt idx="75">
                  <c:v>0.39</c:v>
                </c:pt>
                <c:pt idx="76">
                  <c:v>0.45</c:v>
                </c:pt>
                <c:pt idx="77">
                  <c:v>0.51</c:v>
                </c:pt>
                <c:pt idx="78">
                  <c:v>0.52</c:v>
                </c:pt>
                <c:pt idx="79">
                  <c:v>0.51</c:v>
                </c:pt>
                <c:pt idx="80">
                  <c:v>0.43</c:v>
                </c:pt>
                <c:pt idx="81">
                  <c:v>0.55</c:v>
                </c:pt>
                <c:pt idx="82">
                  <c:v>0.47</c:v>
                </c:pt>
                <c:pt idx="83">
                  <c:v>0.55</c:v>
                </c:pt>
                <c:pt idx="84">
                  <c:v>0.68</c:v>
                </c:pt>
                <c:pt idx="85">
                  <c:v>0.75</c:v>
                </c:pt>
                <c:pt idx="86">
                  <c:v>0.6</c:v>
                </c:pt>
              </c:numCache>
            </c:numRef>
          </c:val>
          <c:smooth val="0"/>
        </c:ser>
        <c:ser>
          <c:idx val="1"/>
          <c:order val="1"/>
          <c:tx>
            <c:strRef>
              <c:f>Sheet1!$C$1</c:f>
              <c:strCache>
                <c:ptCount val="1"/>
                <c:pt idx="0">
                  <c:v>Typhoid and paratyphoid fever </c:v>
                </c:pt>
              </c:strCache>
            </c:strRef>
          </c:tx>
          <c:marker>
            <c:symbol val="none"/>
          </c:marker>
          <c:cat>
            <c:strRef>
              <c:f>Sheet1!$A$2:$A$88</c:f>
              <c:strCache>
                <c:ptCount val="87"/>
                <c:pt idx="0">
                  <c:v>1912</c:v>
                </c:pt>
                <c:pt idx="1">
                  <c:v>1913</c:v>
                </c:pt>
                <c:pt idx="2">
                  <c:v>1914</c:v>
                </c:pt>
                <c:pt idx="3">
                  <c:v>1915</c:v>
                </c:pt>
                <c:pt idx="4">
                  <c:v>1916</c:v>
                </c:pt>
                <c:pt idx="5">
                  <c:v>1917</c:v>
                </c:pt>
                <c:pt idx="6">
                  <c:v>1918</c:v>
                </c:pt>
                <c:pt idx="7">
                  <c:v>1919</c:v>
                </c:pt>
                <c:pt idx="8">
                  <c:v>1920</c:v>
                </c:pt>
                <c:pt idx="9">
                  <c:v>1921</c:v>
                </c:pt>
                <c:pt idx="10">
                  <c:v>1922</c:v>
                </c:pt>
                <c:pt idx="11">
                  <c:v>1923</c:v>
                </c:pt>
                <c:pt idx="12">
                  <c:v>1924</c:v>
                </c:pt>
                <c:pt idx="13">
                  <c:v>1925</c:v>
                </c:pt>
                <c:pt idx="14">
                  <c:v>1926</c:v>
                </c:pt>
                <c:pt idx="15">
                  <c:v>1927</c:v>
                </c:pt>
                <c:pt idx="16">
                  <c:v>1928</c:v>
                </c:pt>
                <c:pt idx="17">
                  <c:v>1929</c:v>
                </c:pt>
                <c:pt idx="18">
                  <c:v>1930</c:v>
                </c:pt>
                <c:pt idx="19">
                  <c:v>1931</c:v>
                </c:pt>
                <c:pt idx="20">
                  <c:v>1932</c:v>
                </c:pt>
                <c:pt idx="21">
                  <c:v>1933</c:v>
                </c:pt>
                <c:pt idx="22">
                  <c:v>1934</c:v>
                </c:pt>
                <c:pt idx="23">
                  <c:v>1935</c:v>
                </c:pt>
                <c:pt idx="24">
                  <c:v>1936</c:v>
                </c:pt>
                <c:pt idx="25">
                  <c:v>1937</c:v>
                </c:pt>
                <c:pt idx="26">
                  <c:v>1938</c:v>
                </c:pt>
                <c:pt idx="27">
                  <c:v>1939</c:v>
                </c:pt>
                <c:pt idx="28">
                  <c:v>1940</c:v>
                </c:pt>
                <c:pt idx="29">
                  <c:v>1941</c:v>
                </c:pt>
                <c:pt idx="30">
                  <c:v>1942</c:v>
                </c:pt>
                <c:pt idx="31">
                  <c:v>1943</c:v>
                </c:pt>
                <c:pt idx="32">
                  <c:v>1944</c:v>
                </c:pt>
                <c:pt idx="33">
                  <c:v>1945</c:v>
                </c:pt>
                <c:pt idx="34">
                  <c:v>1946</c:v>
                </c:pt>
                <c:pt idx="35">
                  <c:v>1947</c:v>
                </c:pt>
                <c:pt idx="36">
                  <c:v>1948</c:v>
                </c:pt>
                <c:pt idx="37">
                  <c:v>1949</c:v>
                </c:pt>
                <c:pt idx="38">
                  <c:v>1950</c:v>
                </c:pt>
                <c:pt idx="39">
                  <c:v>1951</c:v>
                </c:pt>
                <c:pt idx="40">
                  <c:v>1952</c:v>
                </c:pt>
                <c:pt idx="41">
                  <c:v>1953</c:v>
                </c:pt>
                <c:pt idx="42">
                  <c:v>1954</c:v>
                </c:pt>
                <c:pt idx="43">
                  <c:v>1955</c:v>
                </c:pt>
                <c:pt idx="44">
                  <c:v>1956</c:v>
                </c:pt>
                <c:pt idx="45">
                  <c:v>1957</c:v>
                </c:pt>
                <c:pt idx="46">
                  <c:v>1958</c:v>
                </c:pt>
                <c:pt idx="47">
                  <c:v>1959</c:v>
                </c:pt>
                <c:pt idx="48">
                  <c:v>1960</c:v>
                </c:pt>
                <c:pt idx="49">
                  <c:v>1961</c:v>
                </c:pt>
                <c:pt idx="50">
                  <c:v>1962</c:v>
                </c:pt>
                <c:pt idx="51">
                  <c:v>1963</c:v>
                </c:pt>
                <c:pt idx="52">
                  <c:v>1964</c:v>
                </c:pt>
                <c:pt idx="53">
                  <c:v>1965</c:v>
                </c:pt>
                <c:pt idx="54">
                  <c:v>1966</c:v>
                </c:pt>
                <c:pt idx="55">
                  <c:v>1967</c:v>
                </c:pt>
                <c:pt idx="56">
                  <c:v>1968</c:v>
                </c:pt>
                <c:pt idx="57">
                  <c:v>1969</c:v>
                </c:pt>
                <c:pt idx="58">
                  <c:v>1970</c:v>
                </c:pt>
                <c:pt idx="59">
                  <c:v>1971</c:v>
                </c:pt>
                <c:pt idx="60">
                  <c:v>1972</c:v>
                </c:pt>
                <c:pt idx="61">
                  <c:v>1973</c:v>
                </c:pt>
                <c:pt idx="62">
                  <c:v>1974</c:v>
                </c:pt>
                <c:pt idx="63">
                  <c:v>1975</c:v>
                </c:pt>
                <c:pt idx="64">
                  <c:v>1976</c:v>
                </c:pt>
                <c:pt idx="65">
                  <c:v>1977</c:v>
                </c:pt>
                <c:pt idx="66">
                  <c:v>1978</c:v>
                </c:pt>
                <c:pt idx="67">
                  <c:v>1979</c:v>
                </c:pt>
                <c:pt idx="68">
                  <c:v>1980</c:v>
                </c:pt>
                <c:pt idx="69">
                  <c:v>1981</c:v>
                </c:pt>
                <c:pt idx="70">
                  <c:v>1982</c:v>
                </c:pt>
                <c:pt idx="71">
                  <c:v>1983</c:v>
                </c:pt>
                <c:pt idx="72">
                  <c:v>1984</c:v>
                </c:pt>
                <c:pt idx="73">
                  <c:v>1985</c:v>
                </c:pt>
                <c:pt idx="74">
                  <c:v>1986</c:v>
                </c:pt>
                <c:pt idx="75">
                  <c:v>1987</c:v>
                </c:pt>
                <c:pt idx="76">
                  <c:v>1988</c:v>
                </c:pt>
                <c:pt idx="77">
                  <c:v>1989</c:v>
                </c:pt>
                <c:pt idx="78">
                  <c:v>1990</c:v>
                </c:pt>
                <c:pt idx="79">
                  <c:v>1991</c:v>
                </c:pt>
                <c:pt idx="80">
                  <c:v>1992</c:v>
                </c:pt>
                <c:pt idx="81">
                  <c:v>1993</c:v>
                </c:pt>
                <c:pt idx="82">
                  <c:v>1994</c:v>
                </c:pt>
                <c:pt idx="83">
                  <c:v>1995</c:v>
                </c:pt>
                <c:pt idx="84">
                  <c:v>1996</c:v>
                </c:pt>
                <c:pt idx="85">
                  <c:v>1997</c:v>
                </c:pt>
                <c:pt idx="86">
                  <c:v>1998</c:v>
                </c:pt>
              </c:strCache>
            </c:strRef>
          </c:cat>
          <c:val>
            <c:numRef>
              <c:f>Sheet1!$C$2:$C$88</c:f>
              <c:numCache>
                <c:formatCode>General</c:formatCode>
                <c:ptCount val="87"/>
                <c:pt idx="0">
                  <c:v>81.8</c:v>
                </c:pt>
                <c:pt idx="1">
                  <c:v>84.2</c:v>
                </c:pt>
                <c:pt idx="2">
                  <c:v>82.4</c:v>
                </c:pt>
                <c:pt idx="3">
                  <c:v>74.0</c:v>
                </c:pt>
                <c:pt idx="4">
                  <c:v>82.3</c:v>
                </c:pt>
                <c:pt idx="5">
                  <c:v>63.0</c:v>
                </c:pt>
                <c:pt idx="6">
                  <c:v>50.0</c:v>
                </c:pt>
                <c:pt idx="7">
                  <c:v>42.9</c:v>
                </c:pt>
                <c:pt idx="8">
                  <c:v>33.8</c:v>
                </c:pt>
                <c:pt idx="9">
                  <c:v>43.5</c:v>
                </c:pt>
                <c:pt idx="10">
                  <c:v>33.0</c:v>
                </c:pt>
                <c:pt idx="11">
                  <c:v>31.0</c:v>
                </c:pt>
                <c:pt idx="12">
                  <c:v>31.0</c:v>
                </c:pt>
                <c:pt idx="13">
                  <c:v>40.0</c:v>
                </c:pt>
                <c:pt idx="14">
                  <c:v>35.5</c:v>
                </c:pt>
                <c:pt idx="15">
                  <c:v>29.2</c:v>
                </c:pt>
                <c:pt idx="16">
                  <c:v>22.6</c:v>
                </c:pt>
                <c:pt idx="17">
                  <c:v>19.1</c:v>
                </c:pt>
                <c:pt idx="18">
                  <c:v>22.1</c:v>
                </c:pt>
                <c:pt idx="19">
                  <c:v>21.4</c:v>
                </c:pt>
                <c:pt idx="20">
                  <c:v>21.4</c:v>
                </c:pt>
                <c:pt idx="21">
                  <c:v>18.6</c:v>
                </c:pt>
                <c:pt idx="22">
                  <c:v>17.6</c:v>
                </c:pt>
                <c:pt idx="23">
                  <c:v>14.4</c:v>
                </c:pt>
                <c:pt idx="24">
                  <c:v>12.4</c:v>
                </c:pt>
                <c:pt idx="25">
                  <c:v>12.4</c:v>
                </c:pt>
                <c:pt idx="26">
                  <c:v>11.5</c:v>
                </c:pt>
                <c:pt idx="27">
                  <c:v>10.0</c:v>
                </c:pt>
                <c:pt idx="28">
                  <c:v>7.4</c:v>
                </c:pt>
                <c:pt idx="29">
                  <c:v>6.5</c:v>
                </c:pt>
                <c:pt idx="30">
                  <c:v>4.6</c:v>
                </c:pt>
                <c:pt idx="31">
                  <c:v>4.1</c:v>
                </c:pt>
                <c:pt idx="32">
                  <c:v>4.0</c:v>
                </c:pt>
                <c:pt idx="33">
                  <c:v>3.7</c:v>
                </c:pt>
                <c:pt idx="34">
                  <c:v>2.8</c:v>
                </c:pt>
                <c:pt idx="35">
                  <c:v>2.8</c:v>
                </c:pt>
                <c:pt idx="36">
                  <c:v>2.5</c:v>
                </c:pt>
                <c:pt idx="37">
                  <c:v>2.7</c:v>
                </c:pt>
                <c:pt idx="38">
                  <c:v>1.6</c:v>
                </c:pt>
                <c:pt idx="39">
                  <c:v>1.4</c:v>
                </c:pt>
                <c:pt idx="40">
                  <c:v>1.5</c:v>
                </c:pt>
                <c:pt idx="41">
                  <c:v>1.4</c:v>
                </c:pt>
                <c:pt idx="42">
                  <c:v>1.3</c:v>
                </c:pt>
                <c:pt idx="43">
                  <c:v>1.0</c:v>
                </c:pt>
                <c:pt idx="44">
                  <c:v>1.0</c:v>
                </c:pt>
                <c:pt idx="45">
                  <c:v>0.7</c:v>
                </c:pt>
                <c:pt idx="46">
                  <c:v>0.6</c:v>
                </c:pt>
                <c:pt idx="47">
                  <c:v>0.5</c:v>
                </c:pt>
                <c:pt idx="48">
                  <c:v>0.5</c:v>
                </c:pt>
                <c:pt idx="49">
                  <c:v>0.4</c:v>
                </c:pt>
                <c:pt idx="50">
                  <c:v>0.3</c:v>
                </c:pt>
                <c:pt idx="51">
                  <c:v>0.3</c:v>
                </c:pt>
                <c:pt idx="52">
                  <c:v>0.3</c:v>
                </c:pt>
                <c:pt idx="53">
                  <c:v>0.2</c:v>
                </c:pt>
                <c:pt idx="54">
                  <c:v>0.2</c:v>
                </c:pt>
                <c:pt idx="55">
                  <c:v>0.2</c:v>
                </c:pt>
                <c:pt idx="56">
                  <c:v>0.2</c:v>
                </c:pt>
                <c:pt idx="57">
                  <c:v>0.2</c:v>
                </c:pt>
                <c:pt idx="58">
                  <c:v>0.2</c:v>
                </c:pt>
                <c:pt idx="59">
                  <c:v>0.42</c:v>
                </c:pt>
                <c:pt idx="60">
                  <c:v>0.45</c:v>
                </c:pt>
                <c:pt idx="61">
                  <c:v>0.66</c:v>
                </c:pt>
                <c:pt idx="62">
                  <c:v>0.58</c:v>
                </c:pt>
                <c:pt idx="63">
                  <c:v>0.59</c:v>
                </c:pt>
                <c:pt idx="64">
                  <c:v>0.66</c:v>
                </c:pt>
                <c:pt idx="65">
                  <c:v>0.75</c:v>
                </c:pt>
                <c:pt idx="66">
                  <c:v>0.74</c:v>
                </c:pt>
                <c:pt idx="67">
                  <c:v>0.76</c:v>
                </c:pt>
                <c:pt idx="68">
                  <c:v>0.77</c:v>
                </c:pt>
                <c:pt idx="69">
                  <c:v>0.8</c:v>
                </c:pt>
                <c:pt idx="70">
                  <c:v>0.63</c:v>
                </c:pt>
                <c:pt idx="71">
                  <c:v>0.72</c:v>
                </c:pt>
                <c:pt idx="72">
                  <c:v>0.54</c:v>
                </c:pt>
                <c:pt idx="73">
                  <c:v>0.48</c:v>
                </c:pt>
                <c:pt idx="74">
                  <c:v>0.49</c:v>
                </c:pt>
                <c:pt idx="75">
                  <c:v>0.43</c:v>
                </c:pt>
                <c:pt idx="76">
                  <c:v>0.45</c:v>
                </c:pt>
                <c:pt idx="77">
                  <c:v>0.44</c:v>
                </c:pt>
                <c:pt idx="78">
                  <c:v>0.48</c:v>
                </c:pt>
                <c:pt idx="79">
                  <c:v>0.45</c:v>
                </c:pt>
                <c:pt idx="80">
                  <c:v>0.36</c:v>
                </c:pt>
                <c:pt idx="81">
                  <c:v>0.35</c:v>
                </c:pt>
                <c:pt idx="82">
                  <c:v>0.35</c:v>
                </c:pt>
                <c:pt idx="83">
                  <c:v>0.37</c:v>
                </c:pt>
                <c:pt idx="84">
                  <c:v>0.47</c:v>
                </c:pt>
                <c:pt idx="85">
                  <c:v>0.3</c:v>
                </c:pt>
                <c:pt idx="86">
                  <c:v>0.28</c:v>
                </c:pt>
              </c:numCache>
            </c:numRef>
          </c:val>
          <c:smooth val="0"/>
        </c:ser>
        <c:dLbls>
          <c:showLegendKey val="0"/>
          <c:showVal val="0"/>
          <c:showCatName val="0"/>
          <c:showSerName val="0"/>
          <c:showPercent val="0"/>
          <c:showBubbleSize val="0"/>
        </c:dLbls>
        <c:marker val="1"/>
        <c:smooth val="0"/>
        <c:axId val="-2110137336"/>
        <c:axId val="2142689160"/>
      </c:lineChart>
      <c:catAx>
        <c:axId val="-2110137336"/>
        <c:scaling>
          <c:orientation val="minMax"/>
        </c:scaling>
        <c:delete val="0"/>
        <c:axPos val="b"/>
        <c:majorTickMark val="none"/>
        <c:minorTickMark val="none"/>
        <c:tickLblPos val="nextTo"/>
        <c:crossAx val="2142689160"/>
        <c:crosses val="autoZero"/>
        <c:auto val="1"/>
        <c:lblAlgn val="ctr"/>
        <c:lblOffset val="100"/>
        <c:tickLblSkip val="10"/>
        <c:noMultiLvlLbl val="0"/>
      </c:catAx>
      <c:valAx>
        <c:axId val="2142689160"/>
        <c:scaling>
          <c:orientation val="minMax"/>
        </c:scaling>
        <c:delete val="0"/>
        <c:axPos val="l"/>
        <c:majorGridlines/>
        <c:numFmt formatCode="General" sourceLinked="1"/>
        <c:majorTickMark val="none"/>
        <c:minorTickMark val="none"/>
        <c:tickLblPos val="nextTo"/>
        <c:spPr>
          <a:ln w="9525">
            <a:noFill/>
          </a:ln>
        </c:spPr>
        <c:crossAx val="-2110137336"/>
        <c:crosses val="autoZero"/>
        <c:crossBetween val="midCat"/>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World Production of Cereals</a:t>
            </a:r>
            <a:endParaRPr lang="en-US" dirty="0"/>
          </a:p>
        </c:rich>
      </c:tx>
      <c:layout/>
      <c:overlay val="0"/>
    </c:title>
    <c:autoTitleDeleted val="0"/>
    <c:plotArea>
      <c:layout/>
      <c:areaChart>
        <c:grouping val="stacked"/>
        <c:varyColors val="0"/>
        <c:ser>
          <c:idx val="0"/>
          <c:order val="0"/>
          <c:tx>
            <c:strRef>
              <c:f>Sheet1!$B$1</c:f>
              <c:strCache>
                <c:ptCount val="1"/>
                <c:pt idx="0">
                  <c:v>Area (Acres)</c:v>
                </c:pt>
              </c:strCache>
            </c:strRef>
          </c:tx>
          <c:spPr>
            <a:solidFill>
              <a:schemeClr val="accent6">
                <a:lumMod val="50000"/>
              </a:schemeClr>
            </a:solidFill>
          </c:spPr>
          <c:cat>
            <c:numRef>
              <c:f>Sheet1!$A$2:$A$53</c:f>
              <c:numCache>
                <c:formatCode>General</c:formatCode>
                <c:ptCount val="52"/>
                <c:pt idx="0">
                  <c:v>1961.0</c:v>
                </c:pt>
                <c:pt idx="1">
                  <c:v>1962.0</c:v>
                </c:pt>
                <c:pt idx="2">
                  <c:v>1963.0</c:v>
                </c:pt>
                <c:pt idx="3">
                  <c:v>1964.0</c:v>
                </c:pt>
                <c:pt idx="4">
                  <c:v>1965.0</c:v>
                </c:pt>
                <c:pt idx="5">
                  <c:v>1966.0</c:v>
                </c:pt>
                <c:pt idx="6">
                  <c:v>1967.0</c:v>
                </c:pt>
                <c:pt idx="7">
                  <c:v>1968.0</c:v>
                </c:pt>
                <c:pt idx="8">
                  <c:v>1969.0</c:v>
                </c:pt>
                <c:pt idx="9">
                  <c:v>1970.0</c:v>
                </c:pt>
                <c:pt idx="10">
                  <c:v>1971.0</c:v>
                </c:pt>
                <c:pt idx="11">
                  <c:v>1972.0</c:v>
                </c:pt>
                <c:pt idx="12">
                  <c:v>1973.0</c:v>
                </c:pt>
                <c:pt idx="13">
                  <c:v>1974.0</c:v>
                </c:pt>
                <c:pt idx="14">
                  <c:v>1975.0</c:v>
                </c:pt>
                <c:pt idx="15">
                  <c:v>1976.0</c:v>
                </c:pt>
                <c:pt idx="16">
                  <c:v>1977.0</c:v>
                </c:pt>
                <c:pt idx="17">
                  <c:v>1978.0</c:v>
                </c:pt>
                <c:pt idx="18">
                  <c:v>1979.0</c:v>
                </c:pt>
                <c:pt idx="19">
                  <c:v>1980.0</c:v>
                </c:pt>
                <c:pt idx="20">
                  <c:v>1981.0</c:v>
                </c:pt>
                <c:pt idx="21">
                  <c:v>1982.0</c:v>
                </c:pt>
                <c:pt idx="22">
                  <c:v>1983.0</c:v>
                </c:pt>
                <c:pt idx="23">
                  <c:v>1984.0</c:v>
                </c:pt>
                <c:pt idx="24">
                  <c:v>1985.0</c:v>
                </c:pt>
                <c:pt idx="25">
                  <c:v>1986.0</c:v>
                </c:pt>
                <c:pt idx="26">
                  <c:v>1987.0</c:v>
                </c:pt>
                <c:pt idx="27">
                  <c:v>1988.0</c:v>
                </c:pt>
                <c:pt idx="28">
                  <c:v>1989.0</c:v>
                </c:pt>
                <c:pt idx="29">
                  <c:v>1990.0</c:v>
                </c:pt>
                <c:pt idx="30">
                  <c:v>1991.0</c:v>
                </c:pt>
                <c:pt idx="31">
                  <c:v>1992.0</c:v>
                </c:pt>
                <c:pt idx="32">
                  <c:v>1993.0</c:v>
                </c:pt>
                <c:pt idx="33">
                  <c:v>1994.0</c:v>
                </c:pt>
                <c:pt idx="34">
                  <c:v>1995.0</c:v>
                </c:pt>
                <c:pt idx="35">
                  <c:v>1996.0</c:v>
                </c:pt>
                <c:pt idx="36">
                  <c:v>1997.0</c:v>
                </c:pt>
                <c:pt idx="37">
                  <c:v>1998.0</c:v>
                </c:pt>
                <c:pt idx="38">
                  <c:v>1999.0</c:v>
                </c:pt>
                <c:pt idx="39">
                  <c:v>2000.0</c:v>
                </c:pt>
                <c:pt idx="40">
                  <c:v>2001.0</c:v>
                </c:pt>
                <c:pt idx="41">
                  <c:v>2002.0</c:v>
                </c:pt>
                <c:pt idx="42">
                  <c:v>2003.0</c:v>
                </c:pt>
                <c:pt idx="43">
                  <c:v>2004.0</c:v>
                </c:pt>
                <c:pt idx="44">
                  <c:v>2005.0</c:v>
                </c:pt>
                <c:pt idx="45">
                  <c:v>2006.0</c:v>
                </c:pt>
                <c:pt idx="46">
                  <c:v>2007.0</c:v>
                </c:pt>
                <c:pt idx="47">
                  <c:v>2008.0</c:v>
                </c:pt>
                <c:pt idx="48">
                  <c:v>2009.0</c:v>
                </c:pt>
                <c:pt idx="49">
                  <c:v>2010.0</c:v>
                </c:pt>
                <c:pt idx="50">
                  <c:v>2011.0</c:v>
                </c:pt>
                <c:pt idx="51">
                  <c:v>2012.0</c:v>
                </c:pt>
              </c:numCache>
            </c:numRef>
          </c:cat>
          <c:val>
            <c:numRef>
              <c:f>Sheet1!$B$2:$B$53</c:f>
              <c:numCache>
                <c:formatCode>General</c:formatCode>
                <c:ptCount val="52"/>
                <c:pt idx="0">
                  <c:v>917241.0533</c:v>
                </c:pt>
                <c:pt idx="1">
                  <c:v>983841.4423779999</c:v>
                </c:pt>
                <c:pt idx="2">
                  <c:v>986496.587224</c:v>
                </c:pt>
                <c:pt idx="3">
                  <c:v>1.009282027768E6</c:v>
                </c:pt>
                <c:pt idx="4">
                  <c:v>1.018232872716E6</c:v>
                </c:pt>
                <c:pt idx="5">
                  <c:v>993144.364146</c:v>
                </c:pt>
                <c:pt idx="6">
                  <c:v>982556.159642</c:v>
                </c:pt>
                <c:pt idx="7">
                  <c:v>984329.493694</c:v>
                </c:pt>
                <c:pt idx="8">
                  <c:v>982805.850904</c:v>
                </c:pt>
                <c:pt idx="9">
                  <c:v>1.005093932354E6</c:v>
                </c:pt>
                <c:pt idx="10">
                  <c:v>997714.88783</c:v>
                </c:pt>
                <c:pt idx="11">
                  <c:v>999367.625454</c:v>
                </c:pt>
                <c:pt idx="12">
                  <c:v>776660.825934</c:v>
                </c:pt>
                <c:pt idx="13">
                  <c:v>831364.66067</c:v>
                </c:pt>
                <c:pt idx="14">
                  <c:v>599286.142762</c:v>
                </c:pt>
                <c:pt idx="15">
                  <c:v>690975.445096</c:v>
                </c:pt>
                <c:pt idx="16">
                  <c:v>642710.1646199989</c:v>
                </c:pt>
                <c:pt idx="17">
                  <c:v>656375.601468</c:v>
                </c:pt>
                <c:pt idx="18">
                  <c:v>665963.42218</c:v>
                </c:pt>
                <c:pt idx="19">
                  <c:v>727141.82823</c:v>
                </c:pt>
                <c:pt idx="20">
                  <c:v>669609.64304</c:v>
                </c:pt>
                <c:pt idx="21">
                  <c:v>649039.858346</c:v>
                </c:pt>
                <c:pt idx="22">
                  <c:v>686579.745764</c:v>
                </c:pt>
                <c:pt idx="23">
                  <c:v>633908.648806</c:v>
                </c:pt>
                <c:pt idx="24">
                  <c:v>670025.255562</c:v>
                </c:pt>
                <c:pt idx="25">
                  <c:v>615433.518848</c:v>
                </c:pt>
                <c:pt idx="26">
                  <c:v>626834.33284</c:v>
                </c:pt>
                <c:pt idx="27">
                  <c:v>614427.8741379993</c:v>
                </c:pt>
                <c:pt idx="28">
                  <c:v>708639.988996</c:v>
                </c:pt>
                <c:pt idx="29">
                  <c:v>605125.761742</c:v>
                </c:pt>
                <c:pt idx="30">
                  <c:v>657983.823632</c:v>
                </c:pt>
                <c:pt idx="31">
                  <c:v>747257.150546</c:v>
                </c:pt>
                <c:pt idx="32">
                  <c:v>729386.621472</c:v>
                </c:pt>
                <c:pt idx="33">
                  <c:v>756042.0742339989</c:v>
                </c:pt>
                <c:pt idx="34">
                  <c:v>947254.185804</c:v>
                </c:pt>
                <c:pt idx="35">
                  <c:v>1.06006081299E6</c:v>
                </c:pt>
                <c:pt idx="36">
                  <c:v>1.096721722416E6</c:v>
                </c:pt>
                <c:pt idx="37">
                  <c:v>964830.912842</c:v>
                </c:pt>
                <c:pt idx="38">
                  <c:v>1.123074065364E6</c:v>
                </c:pt>
                <c:pt idx="39">
                  <c:v>1.095941083122E6</c:v>
                </c:pt>
                <c:pt idx="40">
                  <c:v>1.13106297169E6</c:v>
                </c:pt>
                <c:pt idx="41">
                  <c:v>994078.379434</c:v>
                </c:pt>
                <c:pt idx="42">
                  <c:v>1.421041939048E6</c:v>
                </c:pt>
                <c:pt idx="43">
                  <c:v>1.471814249294E6</c:v>
                </c:pt>
                <c:pt idx="44">
                  <c:v>1.593874426556E6</c:v>
                </c:pt>
                <c:pt idx="45">
                  <c:v>1.206485515568E6</c:v>
                </c:pt>
                <c:pt idx="46">
                  <c:v>1.339386016712E6</c:v>
                </c:pt>
                <c:pt idx="47">
                  <c:v>1.543821243332E6</c:v>
                </c:pt>
                <c:pt idx="48">
                  <c:v>1.40329726732E6</c:v>
                </c:pt>
                <c:pt idx="49">
                  <c:v>1.490373958626E6</c:v>
                </c:pt>
                <c:pt idx="50">
                  <c:v>1.419853780952E6</c:v>
                </c:pt>
                <c:pt idx="51">
                  <c:v>1.60024377951E6</c:v>
                </c:pt>
              </c:numCache>
            </c:numRef>
          </c:val>
        </c:ser>
        <c:ser>
          <c:idx val="1"/>
          <c:order val="1"/>
          <c:tx>
            <c:strRef>
              <c:f>Sheet1!$C$1</c:f>
              <c:strCache>
                <c:ptCount val="1"/>
                <c:pt idx="0">
                  <c:v>Production (Tonnes)</c:v>
                </c:pt>
              </c:strCache>
            </c:strRef>
          </c:tx>
          <c:spPr>
            <a:solidFill>
              <a:srgbClr val="008000"/>
            </a:solidFill>
          </c:spPr>
          <c:cat>
            <c:numRef>
              <c:f>Sheet1!$A$2:$A$53</c:f>
              <c:numCache>
                <c:formatCode>General</c:formatCode>
                <c:ptCount val="52"/>
                <c:pt idx="0">
                  <c:v>1961.0</c:v>
                </c:pt>
                <c:pt idx="1">
                  <c:v>1962.0</c:v>
                </c:pt>
                <c:pt idx="2">
                  <c:v>1963.0</c:v>
                </c:pt>
                <c:pt idx="3">
                  <c:v>1964.0</c:v>
                </c:pt>
                <c:pt idx="4">
                  <c:v>1965.0</c:v>
                </c:pt>
                <c:pt idx="5">
                  <c:v>1966.0</c:v>
                </c:pt>
                <c:pt idx="6">
                  <c:v>1967.0</c:v>
                </c:pt>
                <c:pt idx="7">
                  <c:v>1968.0</c:v>
                </c:pt>
                <c:pt idx="8">
                  <c:v>1969.0</c:v>
                </c:pt>
                <c:pt idx="9">
                  <c:v>1970.0</c:v>
                </c:pt>
                <c:pt idx="10">
                  <c:v>1971.0</c:v>
                </c:pt>
                <c:pt idx="11">
                  <c:v>1972.0</c:v>
                </c:pt>
                <c:pt idx="12">
                  <c:v>1973.0</c:v>
                </c:pt>
                <c:pt idx="13">
                  <c:v>1974.0</c:v>
                </c:pt>
                <c:pt idx="14">
                  <c:v>1975.0</c:v>
                </c:pt>
                <c:pt idx="15">
                  <c:v>1976.0</c:v>
                </c:pt>
                <c:pt idx="16">
                  <c:v>1977.0</c:v>
                </c:pt>
                <c:pt idx="17">
                  <c:v>1978.0</c:v>
                </c:pt>
                <c:pt idx="18">
                  <c:v>1979.0</c:v>
                </c:pt>
                <c:pt idx="19">
                  <c:v>1980.0</c:v>
                </c:pt>
                <c:pt idx="20">
                  <c:v>1981.0</c:v>
                </c:pt>
                <c:pt idx="21">
                  <c:v>1982.0</c:v>
                </c:pt>
                <c:pt idx="22">
                  <c:v>1983.0</c:v>
                </c:pt>
                <c:pt idx="23">
                  <c:v>1984.0</c:v>
                </c:pt>
                <c:pt idx="24">
                  <c:v>1985.0</c:v>
                </c:pt>
                <c:pt idx="25">
                  <c:v>1986.0</c:v>
                </c:pt>
                <c:pt idx="26">
                  <c:v>1987.0</c:v>
                </c:pt>
                <c:pt idx="27">
                  <c:v>1988.0</c:v>
                </c:pt>
                <c:pt idx="28">
                  <c:v>1989.0</c:v>
                </c:pt>
                <c:pt idx="29">
                  <c:v>1990.0</c:v>
                </c:pt>
                <c:pt idx="30">
                  <c:v>1991.0</c:v>
                </c:pt>
                <c:pt idx="31">
                  <c:v>1992.0</c:v>
                </c:pt>
                <c:pt idx="32">
                  <c:v>1993.0</c:v>
                </c:pt>
                <c:pt idx="33">
                  <c:v>1994.0</c:v>
                </c:pt>
                <c:pt idx="34">
                  <c:v>1995.0</c:v>
                </c:pt>
                <c:pt idx="35">
                  <c:v>1996.0</c:v>
                </c:pt>
                <c:pt idx="36">
                  <c:v>1997.0</c:v>
                </c:pt>
                <c:pt idx="37">
                  <c:v>1998.0</c:v>
                </c:pt>
                <c:pt idx="38">
                  <c:v>1999.0</c:v>
                </c:pt>
                <c:pt idx="39">
                  <c:v>2000.0</c:v>
                </c:pt>
                <c:pt idx="40">
                  <c:v>2001.0</c:v>
                </c:pt>
                <c:pt idx="41">
                  <c:v>2002.0</c:v>
                </c:pt>
                <c:pt idx="42">
                  <c:v>2003.0</c:v>
                </c:pt>
                <c:pt idx="43">
                  <c:v>2004.0</c:v>
                </c:pt>
                <c:pt idx="44">
                  <c:v>2005.0</c:v>
                </c:pt>
                <c:pt idx="45">
                  <c:v>2006.0</c:v>
                </c:pt>
                <c:pt idx="46">
                  <c:v>2007.0</c:v>
                </c:pt>
                <c:pt idx="47">
                  <c:v>2008.0</c:v>
                </c:pt>
                <c:pt idx="48">
                  <c:v>2009.0</c:v>
                </c:pt>
                <c:pt idx="49">
                  <c:v>2010.0</c:v>
                </c:pt>
                <c:pt idx="50">
                  <c:v>2011.0</c:v>
                </c:pt>
                <c:pt idx="51">
                  <c:v>2012.0</c:v>
                </c:pt>
              </c:numCache>
            </c:numRef>
          </c:cat>
          <c:val>
            <c:numRef>
              <c:f>Sheet1!$C$2:$C$53</c:f>
              <c:numCache>
                <c:formatCode>General</c:formatCode>
                <c:ptCount val="52"/>
                <c:pt idx="0">
                  <c:v>1.3527E6</c:v>
                </c:pt>
                <c:pt idx="1">
                  <c:v>1.388458E6</c:v>
                </c:pt>
                <c:pt idx="2">
                  <c:v>1.42804E6</c:v>
                </c:pt>
                <c:pt idx="3">
                  <c:v>1.51163E6</c:v>
                </c:pt>
                <c:pt idx="4">
                  <c:v>1.568678E6</c:v>
                </c:pt>
                <c:pt idx="5">
                  <c:v>1.497633E6</c:v>
                </c:pt>
                <c:pt idx="6">
                  <c:v>1.508841E6</c:v>
                </c:pt>
                <c:pt idx="7">
                  <c:v>1.531306E6</c:v>
                </c:pt>
                <c:pt idx="8">
                  <c:v>1.515151E6</c:v>
                </c:pt>
                <c:pt idx="9">
                  <c:v>1.564913E6</c:v>
                </c:pt>
                <c:pt idx="10">
                  <c:v>1.546419E6</c:v>
                </c:pt>
                <c:pt idx="11">
                  <c:v>1.581206E6</c:v>
                </c:pt>
                <c:pt idx="12">
                  <c:v>1.423973E6</c:v>
                </c:pt>
                <c:pt idx="13">
                  <c:v>1.529156E6</c:v>
                </c:pt>
                <c:pt idx="14">
                  <c:v>1.078729E6</c:v>
                </c:pt>
                <c:pt idx="15">
                  <c:v>1.246207E6</c:v>
                </c:pt>
                <c:pt idx="16">
                  <c:v>1.19105E6</c:v>
                </c:pt>
                <c:pt idx="17">
                  <c:v>1.371095E6</c:v>
                </c:pt>
                <c:pt idx="18">
                  <c:v>1.345509E6</c:v>
                </c:pt>
                <c:pt idx="19">
                  <c:v>1.677903E6</c:v>
                </c:pt>
                <c:pt idx="20">
                  <c:v>1.561669E6</c:v>
                </c:pt>
                <c:pt idx="21">
                  <c:v>1.333893E6</c:v>
                </c:pt>
                <c:pt idx="22">
                  <c:v>1.608335E6</c:v>
                </c:pt>
                <c:pt idx="23">
                  <c:v>1.297091E6</c:v>
                </c:pt>
                <c:pt idx="24">
                  <c:v>1.178897E6</c:v>
                </c:pt>
                <c:pt idx="25">
                  <c:v>1.17039E6</c:v>
                </c:pt>
                <c:pt idx="26">
                  <c:v>1.273118E6</c:v>
                </c:pt>
                <c:pt idx="27">
                  <c:v>1.256951E6</c:v>
                </c:pt>
                <c:pt idx="28">
                  <c:v>1.546131E6</c:v>
                </c:pt>
                <c:pt idx="29">
                  <c:v>1.37731E6</c:v>
                </c:pt>
                <c:pt idx="30">
                  <c:v>2.228414E6</c:v>
                </c:pt>
                <c:pt idx="31">
                  <c:v>1.669192E6</c:v>
                </c:pt>
                <c:pt idx="32">
                  <c:v>1.679905E6</c:v>
                </c:pt>
                <c:pt idx="33">
                  <c:v>1.786819E6</c:v>
                </c:pt>
                <c:pt idx="34">
                  <c:v>1.756742E6</c:v>
                </c:pt>
                <c:pt idx="35">
                  <c:v>2.419753E6</c:v>
                </c:pt>
                <c:pt idx="36">
                  <c:v>2.75567E6</c:v>
                </c:pt>
                <c:pt idx="37">
                  <c:v>2.095603E6</c:v>
                </c:pt>
                <c:pt idx="38">
                  <c:v>2.496242E6</c:v>
                </c:pt>
                <c:pt idx="39">
                  <c:v>2.443766E6</c:v>
                </c:pt>
                <c:pt idx="40">
                  <c:v>2.671268E6</c:v>
                </c:pt>
                <c:pt idx="41">
                  <c:v>2.531013E6</c:v>
                </c:pt>
                <c:pt idx="42">
                  <c:v>2.954347E6</c:v>
                </c:pt>
                <c:pt idx="43">
                  <c:v>3.13389E6</c:v>
                </c:pt>
                <c:pt idx="44">
                  <c:v>4.168766E6</c:v>
                </c:pt>
                <c:pt idx="45">
                  <c:v>3.373346E6</c:v>
                </c:pt>
                <c:pt idx="46">
                  <c:v>3.931968E6</c:v>
                </c:pt>
                <c:pt idx="47">
                  <c:v>3.935027E6</c:v>
                </c:pt>
                <c:pt idx="48">
                  <c:v>4.697701E6</c:v>
                </c:pt>
                <c:pt idx="49">
                  <c:v>4.818275E6</c:v>
                </c:pt>
                <c:pt idx="50">
                  <c:v>4.764913E6</c:v>
                </c:pt>
                <c:pt idx="51">
                  <c:v>5.621903E6</c:v>
                </c:pt>
              </c:numCache>
            </c:numRef>
          </c:val>
        </c:ser>
        <c:dLbls>
          <c:showLegendKey val="0"/>
          <c:showVal val="0"/>
          <c:showCatName val="0"/>
          <c:showSerName val="0"/>
          <c:showPercent val="0"/>
          <c:showBubbleSize val="0"/>
        </c:dLbls>
        <c:axId val="-2110471976"/>
        <c:axId val="2117961464"/>
      </c:areaChart>
      <c:catAx>
        <c:axId val="-2110471976"/>
        <c:scaling>
          <c:orientation val="minMax"/>
        </c:scaling>
        <c:delete val="0"/>
        <c:axPos val="b"/>
        <c:numFmt formatCode="General" sourceLinked="1"/>
        <c:majorTickMark val="none"/>
        <c:minorTickMark val="none"/>
        <c:tickLblPos val="nextTo"/>
        <c:crossAx val="2117961464"/>
        <c:crosses val="autoZero"/>
        <c:auto val="1"/>
        <c:lblAlgn val="ctr"/>
        <c:lblOffset val="100"/>
        <c:tickLblSkip val="5"/>
        <c:tickMarkSkip val="5"/>
        <c:noMultiLvlLbl val="0"/>
      </c:catAx>
      <c:valAx>
        <c:axId val="2117961464"/>
        <c:scaling>
          <c:orientation val="minMax"/>
        </c:scaling>
        <c:delete val="0"/>
        <c:axPos val="l"/>
        <c:majorGridlines/>
        <c:numFmt formatCode="General" sourceLinked="1"/>
        <c:majorTickMark val="none"/>
        <c:minorTickMark val="none"/>
        <c:tickLblPos val="nextTo"/>
        <c:crossAx val="-2110471976"/>
        <c:crosses val="autoZero"/>
        <c:crossBetween val="midCat"/>
      </c:valAx>
    </c:plotArea>
    <c:legend>
      <c:legendPos val="b"/>
      <c:layout/>
      <c:overlay val="0"/>
    </c:legend>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Rate of Natural Increase of Population</a:t>
            </a:r>
            <a:r>
              <a:rPr lang="en-US" baseline="0"/>
              <a:t> </a:t>
            </a:r>
            <a:r>
              <a:rPr lang="en-US"/>
              <a:t>per 1,000</a:t>
            </a:r>
          </a:p>
        </c:rich>
      </c:tx>
      <c:layout/>
      <c:overlay val="0"/>
    </c:title>
    <c:autoTitleDeleted val="0"/>
    <c:plotArea>
      <c:layout/>
      <c:lineChart>
        <c:grouping val="standard"/>
        <c:varyColors val="0"/>
        <c:ser>
          <c:idx val="0"/>
          <c:order val="0"/>
          <c:tx>
            <c:strRef>
              <c:f>Sheet1!$B$1</c:f>
              <c:strCache>
                <c:ptCount val="1"/>
                <c:pt idx="0">
                  <c:v>Series 1</c:v>
                </c:pt>
              </c:strCache>
            </c:strRef>
          </c:tx>
          <c:marker>
            <c:symbol val="none"/>
          </c:marker>
          <c:cat>
            <c:strRef>
              <c:f>Sheet1!$A$2:$A$13</c:f>
              <c:strCache>
                <c:ptCount val="12"/>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strCache>
            </c:strRef>
          </c:cat>
          <c:val>
            <c:numRef>
              <c:f>Sheet1!$B$2:$B$13</c:f>
              <c:numCache>
                <c:formatCode>##0.0;\-##0.0;0</c:formatCode>
                <c:ptCount val="12"/>
                <c:pt idx="0">
                  <c:v>17.844</c:v>
                </c:pt>
                <c:pt idx="1">
                  <c:v>18.27</c:v>
                </c:pt>
                <c:pt idx="2">
                  <c:v>19.079</c:v>
                </c:pt>
                <c:pt idx="3">
                  <c:v>20.629</c:v>
                </c:pt>
                <c:pt idx="4">
                  <c:v>19.574</c:v>
                </c:pt>
                <c:pt idx="5">
                  <c:v>17.748</c:v>
                </c:pt>
                <c:pt idx="6">
                  <c:v>17.806</c:v>
                </c:pt>
                <c:pt idx="7">
                  <c:v>17.957</c:v>
                </c:pt>
                <c:pt idx="8">
                  <c:v>15.223</c:v>
                </c:pt>
                <c:pt idx="9">
                  <c:v>13.004</c:v>
                </c:pt>
                <c:pt idx="10">
                  <c:v>12.226</c:v>
                </c:pt>
                <c:pt idx="11">
                  <c:v>11.975</c:v>
                </c:pt>
              </c:numCache>
            </c:numRef>
          </c:val>
          <c:smooth val="0"/>
        </c:ser>
        <c:dLbls>
          <c:showLegendKey val="0"/>
          <c:showVal val="0"/>
          <c:showCatName val="0"/>
          <c:showSerName val="0"/>
          <c:showPercent val="0"/>
          <c:showBubbleSize val="0"/>
        </c:dLbls>
        <c:marker val="1"/>
        <c:smooth val="0"/>
        <c:axId val="-2046092136"/>
        <c:axId val="-2046509848"/>
      </c:lineChart>
      <c:catAx>
        <c:axId val="-2046092136"/>
        <c:scaling>
          <c:orientation val="minMax"/>
        </c:scaling>
        <c:delete val="0"/>
        <c:axPos val="b"/>
        <c:majorTickMark val="out"/>
        <c:minorTickMark val="none"/>
        <c:tickLblPos val="nextTo"/>
        <c:crossAx val="-2046509848"/>
        <c:crosses val="autoZero"/>
        <c:auto val="1"/>
        <c:lblAlgn val="ctr"/>
        <c:lblOffset val="100"/>
        <c:tickLblSkip val="2"/>
        <c:noMultiLvlLbl val="0"/>
      </c:catAx>
      <c:valAx>
        <c:axId val="-2046509848"/>
        <c:scaling>
          <c:orientation val="minMax"/>
        </c:scaling>
        <c:delete val="0"/>
        <c:axPos val="l"/>
        <c:majorGridlines/>
        <c:numFmt formatCode="##0.0;\-##0.0;0" sourceLinked="1"/>
        <c:majorTickMark val="out"/>
        <c:minorTickMark val="none"/>
        <c:tickLblPos val="nextTo"/>
        <c:crossAx val="-2046092136"/>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a:t>
            </a:r>
          </a:p>
        </c:rich>
      </c:tx>
      <c:layout/>
      <c:overlay val="0"/>
    </c:title>
    <c:autoTitleDeleted val="0"/>
    <c:plotArea>
      <c:layout/>
      <c:barChart>
        <c:barDir val="bar"/>
        <c:grouping val="clustered"/>
        <c:varyColors val="0"/>
        <c:ser>
          <c:idx val="0"/>
          <c:order val="0"/>
          <c:tx>
            <c:strRef>
              <c:f>Sheet1!$B$1</c:f>
              <c:strCache>
                <c:ptCount val="1"/>
                <c:pt idx="0">
                  <c:v>GDP/capita</c:v>
                </c:pt>
              </c:strCache>
            </c:strRef>
          </c:tx>
          <c:invertIfNegative val="0"/>
          <c:dPt>
            <c:idx val="2"/>
            <c:invertIfNegative val="0"/>
            <c:bubble3D val="0"/>
            <c:spPr>
              <a:solidFill>
                <a:schemeClr val="bg1">
                  <a:lumMod val="50000"/>
                </a:schemeClr>
              </a:solidFill>
            </c:spPr>
          </c:dPt>
          <c:dPt>
            <c:idx val="4"/>
            <c:invertIfNegative val="0"/>
            <c:bubble3D val="0"/>
            <c:spPr>
              <a:solidFill>
                <a:schemeClr val="bg1">
                  <a:lumMod val="50000"/>
                </a:schemeClr>
              </a:solidFill>
            </c:spPr>
          </c:dPt>
          <c:cat>
            <c:strRef>
              <c:f>Sheet1!$A$2:$A$7</c:f>
              <c:strCache>
                <c:ptCount val="6"/>
                <c:pt idx="0">
                  <c:v>Singapore</c:v>
                </c:pt>
                <c:pt idx="1">
                  <c:v>Hong Kong</c:v>
                </c:pt>
                <c:pt idx="2">
                  <c:v>US</c:v>
                </c:pt>
                <c:pt idx="3">
                  <c:v>Taiwan</c:v>
                </c:pt>
                <c:pt idx="4">
                  <c:v>EU</c:v>
                </c:pt>
                <c:pt idx="5">
                  <c:v>China</c:v>
                </c:pt>
              </c:strCache>
            </c:strRef>
          </c:cat>
          <c:val>
            <c:numRef>
              <c:f>Sheet1!$B$2:$B$7</c:f>
              <c:numCache>
                <c:formatCode>General</c:formatCode>
                <c:ptCount val="6"/>
                <c:pt idx="0">
                  <c:v>59710.0</c:v>
                </c:pt>
                <c:pt idx="1">
                  <c:v>49417.0</c:v>
                </c:pt>
                <c:pt idx="2">
                  <c:v>48328.0</c:v>
                </c:pt>
                <c:pt idx="3">
                  <c:v>37716.0</c:v>
                </c:pt>
                <c:pt idx="4">
                  <c:v>31607.0</c:v>
                </c:pt>
                <c:pt idx="5">
                  <c:v>8387.0</c:v>
                </c:pt>
              </c:numCache>
            </c:numRef>
          </c:val>
        </c:ser>
        <c:dLbls>
          <c:showLegendKey val="0"/>
          <c:showVal val="0"/>
          <c:showCatName val="0"/>
          <c:showSerName val="0"/>
          <c:showPercent val="0"/>
          <c:showBubbleSize val="0"/>
        </c:dLbls>
        <c:gapWidth val="150"/>
        <c:axId val="-2046590232"/>
        <c:axId val="-2108993336"/>
      </c:barChart>
      <c:catAx>
        <c:axId val="-2046590232"/>
        <c:scaling>
          <c:orientation val="minMax"/>
        </c:scaling>
        <c:delete val="0"/>
        <c:axPos val="l"/>
        <c:majorTickMark val="out"/>
        <c:minorTickMark val="none"/>
        <c:tickLblPos val="nextTo"/>
        <c:crossAx val="-2108993336"/>
        <c:crosses val="autoZero"/>
        <c:auto val="1"/>
        <c:lblAlgn val="ctr"/>
        <c:lblOffset val="100"/>
        <c:noMultiLvlLbl val="0"/>
      </c:catAx>
      <c:valAx>
        <c:axId val="-2108993336"/>
        <c:scaling>
          <c:orientation val="minMax"/>
        </c:scaling>
        <c:delete val="0"/>
        <c:axPos val="b"/>
        <c:majorGridlines/>
        <c:numFmt formatCode="General" sourceLinked="1"/>
        <c:majorTickMark val="out"/>
        <c:minorTickMark val="none"/>
        <c:tickLblPos val="nextTo"/>
        <c:crossAx val="-20465902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0.19862</cdr:x>
      <cdr:y>0.24554</cdr:y>
    </cdr:from>
    <cdr:to>
      <cdr:x>0.35113</cdr:x>
      <cdr:y>0.3347</cdr:y>
    </cdr:to>
    <cdr:sp macro="" textlink="">
      <cdr:nvSpPr>
        <cdr:cNvPr id="2" name="TextBox 1"/>
        <cdr:cNvSpPr txBox="1"/>
      </cdr:nvSpPr>
      <cdr:spPr>
        <a:xfrm xmlns:a="http://schemas.openxmlformats.org/drawingml/2006/main">
          <a:off x="1543756" y="1010355"/>
          <a:ext cx="1185334" cy="3668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a:t>Switzerland</a:t>
          </a:r>
        </a:p>
      </cdr:txBody>
    </cdr:sp>
  </cdr:relSizeAnchor>
  <cdr:relSizeAnchor xmlns:cdr="http://schemas.openxmlformats.org/drawingml/2006/chartDrawing">
    <cdr:from>
      <cdr:x>0.48729</cdr:x>
      <cdr:y>0.19067</cdr:y>
    </cdr:from>
    <cdr:to>
      <cdr:x>0.60494</cdr:x>
      <cdr:y>0.27298</cdr:y>
    </cdr:to>
    <cdr:sp macro="" textlink="">
      <cdr:nvSpPr>
        <cdr:cNvPr id="3" name="TextBox 2"/>
        <cdr:cNvSpPr txBox="1"/>
      </cdr:nvSpPr>
      <cdr:spPr>
        <a:xfrm xmlns:a="http://schemas.openxmlformats.org/drawingml/2006/main">
          <a:off x="3787423" y="784578"/>
          <a:ext cx="914400" cy="3386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a:t>Sweden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FE8233-EBFA-AD42-8D9F-94015306C7CB}" type="datetimeFigureOut">
              <a:rPr lang="en-US" smtClean="0"/>
              <a:t>07/10/14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078BA0-B433-1941-A678-63D25BEE7EC5}" type="slidenum">
              <a:rPr lang="en-US" smtClean="0"/>
              <a:t>‹#›</a:t>
            </a:fld>
            <a:endParaRPr lang="en-US"/>
          </a:p>
        </p:txBody>
      </p:sp>
    </p:spTree>
    <p:extLst>
      <p:ext uri="{BB962C8B-B14F-4D97-AF65-F5344CB8AC3E}">
        <p14:creationId xmlns:p14="http://schemas.microsoft.com/office/powerpoint/2010/main" val="5486614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John Rawls 1971. </a:t>
            </a:r>
            <a:r>
              <a:rPr lang="en-US" i="1"/>
              <a:t>A Theory of Justice</a:t>
            </a:r>
            <a:r>
              <a:rPr lang="en-US"/>
              <a:t>. Cambridge, Massachusetts: Harvard University Press.</a:t>
            </a:r>
          </a:p>
        </p:txBody>
      </p:sp>
      <p:sp>
        <p:nvSpPr>
          <p:cNvPr id="4" name="Slide Number Placeholder 3"/>
          <p:cNvSpPr>
            <a:spLocks noGrp="1"/>
          </p:cNvSpPr>
          <p:nvPr>
            <p:ph type="sldNum" sz="quarter" idx="10"/>
          </p:nvPr>
        </p:nvSpPr>
        <p:spPr/>
        <p:txBody>
          <a:bodyPr/>
          <a:lstStyle/>
          <a:p>
            <a:fld id="{C56F9EFE-66E5-EA4C-AC26-3C7EAC8AFC15}" type="slidenum">
              <a:rPr lang="en-US" smtClean="0"/>
              <a:t>4</a:t>
            </a:fld>
            <a:endParaRPr lang="en-US"/>
          </a:p>
        </p:txBody>
      </p:sp>
    </p:spTree>
    <p:extLst>
      <p:ext uri="{BB962C8B-B14F-4D97-AF65-F5344CB8AC3E}">
        <p14:creationId xmlns:p14="http://schemas.microsoft.com/office/powerpoint/2010/main" val="326422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Source</a:t>
            </a:r>
            <a:r>
              <a:rPr lang="en-US" dirty="0" smtClean="0"/>
              <a:t>: </a:t>
            </a:r>
            <a:r>
              <a:rPr lang="en-US"/>
              <a:t>Bolt, J. and J. L. van Zanden (2013). The First Update of the Maddison Project; Re-Estimating Growth Before 1820. Maddison Project Working Paper 4. Website: http://www.ggdc.net/maddison/maddison-project/data.htm</a:t>
            </a:r>
          </a:p>
        </p:txBody>
      </p:sp>
      <p:sp>
        <p:nvSpPr>
          <p:cNvPr id="4" name="Slide Number Placeholder 3"/>
          <p:cNvSpPr>
            <a:spLocks noGrp="1"/>
          </p:cNvSpPr>
          <p:nvPr>
            <p:ph type="sldNum" sz="quarter" idx="10"/>
          </p:nvPr>
        </p:nvSpPr>
        <p:spPr/>
        <p:txBody>
          <a:bodyPr/>
          <a:lstStyle/>
          <a:p>
            <a:fld id="{C56F9EFE-66E5-EA4C-AC26-3C7EAC8AFC15}" type="slidenum">
              <a:rPr lang="en-US" smtClean="0"/>
              <a:t>14</a:t>
            </a:fld>
            <a:endParaRPr lang="en-US"/>
          </a:p>
        </p:txBody>
      </p:sp>
    </p:spTree>
    <p:extLst>
      <p:ext uri="{BB962C8B-B14F-4D97-AF65-F5344CB8AC3E}">
        <p14:creationId xmlns:p14="http://schemas.microsoft.com/office/powerpoint/2010/main" val="3821941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Source: Bolt, J. and J. L. van Zanden (2013). The First Update of the Maddison Project; Re-Estimating Growth Before 1820. Maddison Project Working Paper 4. Website: http://www.ggdc.net/maddison/maddison-project/data.htm</a:t>
            </a:r>
          </a:p>
        </p:txBody>
      </p:sp>
      <p:sp>
        <p:nvSpPr>
          <p:cNvPr id="4" name="Slide Number Placeholder 3"/>
          <p:cNvSpPr>
            <a:spLocks noGrp="1"/>
          </p:cNvSpPr>
          <p:nvPr>
            <p:ph type="sldNum" sz="quarter" idx="10"/>
          </p:nvPr>
        </p:nvSpPr>
        <p:spPr/>
        <p:txBody>
          <a:bodyPr/>
          <a:lstStyle/>
          <a:p>
            <a:fld id="{08BBF5F8-2FC5-564D-B410-11CECDB8EDAF}" type="slidenum">
              <a:t>15</a:t>
            </a:fld>
            <a:endParaRPr lang="en-US"/>
          </a:p>
        </p:txBody>
      </p:sp>
    </p:spTree>
    <p:extLst>
      <p:ext uri="{BB962C8B-B14F-4D97-AF65-F5344CB8AC3E}">
        <p14:creationId xmlns:p14="http://schemas.microsoft.com/office/powerpoint/2010/main" val="792108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Sources: Canadian data </a:t>
            </a:r>
            <a:r>
              <a:rPr lang="en-US" baseline="0" dirty="0" err="1" smtClean="0"/>
              <a:t>(Table A.34 gross domestic product per capita, provinces and territories, in current dollars)</a:t>
            </a:r>
            <a:r>
              <a:rPr lang="en-US" baseline="0" dirty="0" smtClean="0"/>
              <a:t> </a:t>
            </a:r>
            <a:r>
              <a:rPr lang="en-US" baseline="0" dirty="0" err="1" smtClean="0"/>
              <a:t>from </a:t>
            </a:r>
            <a:r>
              <a:rPr lang="en-US" baseline="0" dirty="0" smtClean="0"/>
              <a:t>Canada Statistics </a:t>
            </a:r>
            <a:r>
              <a:rPr lang="en-US" baseline="0" dirty="0" err="1" smtClean="0"/>
              <a:t>for </a:t>
            </a:r>
            <a:r>
              <a:rPr lang="en-US" baseline="0" dirty="0" smtClean="0"/>
              <a:t>2009–2010. </a:t>
            </a:r>
            <a:r>
              <a:rPr lang="en-US" baseline="0" dirty="0" err="1" smtClean="0"/>
              <a:t>The data are in C$ which was then almost equal to US$</a:t>
            </a:r>
            <a:r>
              <a:rPr lang="en-US" baseline="0" dirty="0" smtClean="0"/>
              <a:t>. See www.statcan.gc.ca </a:t>
            </a:r>
            <a:r>
              <a:rPr lang="en-US" baseline="0" dirty="0" err="1" smtClean="0"/>
              <a:t>Data on Nordic countries from </a:t>
            </a:r>
            <a:r>
              <a:rPr lang="en-US" baseline="0" dirty="0" smtClean="0"/>
              <a:t>CIA World </a:t>
            </a:r>
            <a:r>
              <a:rPr lang="en-US" baseline="0" dirty="0" err="1" smtClean="0"/>
              <a:t>Factbook</a:t>
            </a:r>
            <a:r>
              <a:rPr lang="en-US" baseline="0" dirty="0" smtClean="0"/>
              <a:t> (GDP per Capita, PPP, USD) 2010. </a:t>
            </a:r>
            <a:r>
              <a:rPr lang="en-US" baseline="0" dirty="0" err="1" smtClean="0"/>
              <a:t>Data on states in the </a:t>
            </a:r>
            <a:r>
              <a:rPr lang="en-US" baseline="0" dirty="0" smtClean="0"/>
              <a:t>US from Avery, J.E., Siebeneck, T.P., og Tate, R.P. 2011. Gross Domestic Product by State. Advance Statistics for 2010 and Revised Statistics for 2007–2009. Price level 2010. Bureau of Economic Analysis. See www.bea.gov</a:t>
            </a:r>
            <a:endParaRPr lang="en-US" dirty="0"/>
          </a:p>
          <a:p>
            <a:endParaRPr lang="en-US"/>
          </a:p>
        </p:txBody>
      </p:sp>
      <p:sp>
        <p:nvSpPr>
          <p:cNvPr id="4" name="Slide Number Placeholder 3"/>
          <p:cNvSpPr>
            <a:spLocks noGrp="1"/>
          </p:cNvSpPr>
          <p:nvPr>
            <p:ph type="sldNum" sz="quarter" idx="10"/>
          </p:nvPr>
        </p:nvSpPr>
        <p:spPr/>
        <p:txBody>
          <a:bodyPr/>
          <a:lstStyle/>
          <a:p>
            <a:fld id="{C56F9EFE-66E5-EA4C-AC26-3C7EAC8AFC15}" type="slidenum">
              <a:rPr lang="en-US" smtClean="0"/>
              <a:t>16</a:t>
            </a:fld>
            <a:endParaRPr lang="en-US"/>
          </a:p>
        </p:txBody>
      </p:sp>
    </p:spTree>
    <p:extLst>
      <p:ext uri="{BB962C8B-B14F-4D97-AF65-F5344CB8AC3E}">
        <p14:creationId xmlns:p14="http://schemas.microsoft.com/office/powerpoint/2010/main" val="2132977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Data on the US and Sweden, OECD 2009.</a:t>
            </a:r>
            <a:r>
              <a:rPr lang="en-US" baseline="0"/>
              <a:t> </a:t>
            </a:r>
            <a:r>
              <a:rPr lang="en-US"/>
              <a:t>GDP per capita: US$, using current PPPs, in </a:t>
            </a:r>
            <a:r>
              <a:rPr lang="en-US" i="1"/>
              <a:t>OECD in Figures</a:t>
            </a:r>
            <a:r>
              <a:rPr lang="en-US" i="0"/>
              <a:t>.</a:t>
            </a:r>
            <a:r>
              <a:rPr lang="en-US" i="0" baseline="0"/>
              <a:t> Paris:</a:t>
            </a:r>
            <a:r>
              <a:rPr lang="en-US"/>
              <a:t> OECD Publishing. Data on Swedish-Americans, Sanandaj, Nima 2012.</a:t>
            </a:r>
            <a:r>
              <a:rPr lang="en-US" baseline="0"/>
              <a:t> </a:t>
            </a:r>
            <a:r>
              <a:rPr lang="en-US" i="1" baseline="0"/>
              <a:t>The surprising ingredients of Swedish success — free markets and social cohesion</a:t>
            </a:r>
            <a:r>
              <a:rPr lang="en-US" baseline="0"/>
              <a:t>. London: Institute of Economic Affairs, 21. </a:t>
            </a:r>
            <a:endParaRPr lang="en-US"/>
          </a:p>
        </p:txBody>
      </p:sp>
      <p:sp>
        <p:nvSpPr>
          <p:cNvPr id="4" name="Slide Number Placeholder 3"/>
          <p:cNvSpPr>
            <a:spLocks noGrp="1"/>
          </p:cNvSpPr>
          <p:nvPr>
            <p:ph type="sldNum" sz="quarter" idx="10"/>
          </p:nvPr>
        </p:nvSpPr>
        <p:spPr/>
        <p:txBody>
          <a:bodyPr/>
          <a:lstStyle/>
          <a:p>
            <a:fld id="{C56F9EFE-66E5-EA4C-AC26-3C7EAC8AFC15}" type="slidenum">
              <a:rPr lang="en-US" smtClean="0"/>
              <a:t>17</a:t>
            </a:fld>
            <a:endParaRPr lang="en-US"/>
          </a:p>
        </p:txBody>
      </p:sp>
    </p:spTree>
    <p:extLst>
      <p:ext uri="{BB962C8B-B14F-4D97-AF65-F5344CB8AC3E}">
        <p14:creationId xmlns:p14="http://schemas.microsoft.com/office/powerpoint/2010/main" val="199501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OECD</a:t>
            </a:r>
            <a:endParaRPr lang="en-US" dirty="0"/>
          </a:p>
        </p:txBody>
      </p:sp>
      <p:sp>
        <p:nvSpPr>
          <p:cNvPr id="4" name="Slide Number Placeholder 3"/>
          <p:cNvSpPr>
            <a:spLocks noGrp="1"/>
          </p:cNvSpPr>
          <p:nvPr>
            <p:ph type="sldNum" sz="quarter" idx="10"/>
          </p:nvPr>
        </p:nvSpPr>
        <p:spPr/>
        <p:txBody>
          <a:bodyPr/>
          <a:lstStyle/>
          <a:p>
            <a:fld id="{2C01F322-F0B3-0645-A4A8-9BD24074D558}" type="slidenum">
              <a:rPr lang="en-US" smtClean="0"/>
              <a:t>19</a:t>
            </a:fld>
            <a:endParaRPr lang="en-US"/>
          </a:p>
        </p:txBody>
      </p:sp>
    </p:spTree>
    <p:extLst>
      <p:ext uri="{BB962C8B-B14F-4D97-AF65-F5344CB8AC3E}">
        <p14:creationId xmlns:p14="http://schemas.microsoft.com/office/powerpoint/2010/main" val="1195419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Top Income</a:t>
            </a:r>
            <a:r>
              <a:rPr lang="en-US" baseline="0" dirty="0" smtClean="0"/>
              <a:t> Data Base.</a:t>
            </a:r>
            <a:endParaRPr lang="en-US" dirty="0"/>
          </a:p>
        </p:txBody>
      </p:sp>
      <p:sp>
        <p:nvSpPr>
          <p:cNvPr id="4" name="Slide Number Placeholder 3"/>
          <p:cNvSpPr>
            <a:spLocks noGrp="1"/>
          </p:cNvSpPr>
          <p:nvPr>
            <p:ph type="sldNum" sz="quarter" idx="10"/>
          </p:nvPr>
        </p:nvSpPr>
        <p:spPr/>
        <p:txBody>
          <a:bodyPr/>
          <a:lstStyle/>
          <a:p>
            <a:fld id="{79078BA0-B433-1941-A678-63D25BEE7EC5}" type="slidenum">
              <a:rPr lang="en-US" smtClean="0"/>
              <a:t>24</a:t>
            </a:fld>
            <a:endParaRPr lang="en-US"/>
          </a:p>
        </p:txBody>
      </p:sp>
    </p:spTree>
    <p:extLst>
      <p:ext uri="{BB962C8B-B14F-4D97-AF65-F5344CB8AC3E}">
        <p14:creationId xmlns:p14="http://schemas.microsoft.com/office/powerpoint/2010/main" val="319672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Department of the Treasury: Office of Tax Analysis Working Paper #85, "U.S. Treasury Distributional Methodology" by Julie-Anne Cronin (September 1999). See Tax Facts, http://www.taxpolicycenter.org from Brookings Institute.</a:t>
            </a:r>
          </a:p>
        </p:txBody>
      </p:sp>
      <p:sp>
        <p:nvSpPr>
          <p:cNvPr id="4" name="Slide Number Placeholder 3"/>
          <p:cNvSpPr>
            <a:spLocks noGrp="1"/>
          </p:cNvSpPr>
          <p:nvPr>
            <p:ph type="sldNum" sz="quarter" idx="10"/>
          </p:nvPr>
        </p:nvSpPr>
        <p:spPr/>
        <p:txBody>
          <a:bodyPr/>
          <a:lstStyle/>
          <a:p>
            <a:fld id="{C56F9EFE-66E5-EA4C-AC26-3C7EAC8AFC15}" type="slidenum">
              <a:rPr lang="en-US" smtClean="0"/>
              <a:t>36</a:t>
            </a:fld>
            <a:endParaRPr lang="en-US"/>
          </a:p>
        </p:txBody>
      </p:sp>
    </p:spTree>
    <p:extLst>
      <p:ext uri="{BB962C8B-B14F-4D97-AF65-F5344CB8AC3E}">
        <p14:creationId xmlns:p14="http://schemas.microsoft.com/office/powerpoint/2010/main" val="2973465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Revenue</a:t>
            </a:r>
            <a:r>
              <a:rPr lang="en-US" baseline="0"/>
              <a:t> Statistics. OECD. 2011 Figures.</a:t>
            </a:r>
            <a:endParaRPr lang="en-US"/>
          </a:p>
        </p:txBody>
      </p:sp>
      <p:sp>
        <p:nvSpPr>
          <p:cNvPr id="4" name="Slide Number Placeholder 3"/>
          <p:cNvSpPr>
            <a:spLocks noGrp="1"/>
          </p:cNvSpPr>
          <p:nvPr>
            <p:ph type="sldNum" sz="quarter" idx="10"/>
          </p:nvPr>
        </p:nvSpPr>
        <p:spPr/>
        <p:txBody>
          <a:bodyPr/>
          <a:lstStyle/>
          <a:p>
            <a:fld id="{C56F9EFE-66E5-EA4C-AC26-3C7EAC8AFC15}" type="slidenum">
              <a:rPr lang="en-US" smtClean="0"/>
              <a:t>37</a:t>
            </a:fld>
            <a:endParaRPr lang="en-US"/>
          </a:p>
        </p:txBody>
      </p:sp>
    </p:spTree>
    <p:extLst>
      <p:ext uri="{BB962C8B-B14F-4D97-AF65-F5344CB8AC3E}">
        <p14:creationId xmlns:p14="http://schemas.microsoft.com/office/powerpoint/2010/main" val="223811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International Monetary Fund, Data and</a:t>
            </a:r>
            <a:r>
              <a:rPr lang="en-US" baseline="0"/>
              <a:t> Statistics, </a:t>
            </a:r>
            <a:r>
              <a:rPr lang="en-US"/>
              <a:t>World Economic Outlook Database, April 2014. Website: www.imf.org</a:t>
            </a:r>
          </a:p>
        </p:txBody>
      </p:sp>
      <p:sp>
        <p:nvSpPr>
          <p:cNvPr id="4" name="Slide Number Placeholder 3"/>
          <p:cNvSpPr>
            <a:spLocks noGrp="1"/>
          </p:cNvSpPr>
          <p:nvPr>
            <p:ph type="sldNum" sz="quarter" idx="10"/>
          </p:nvPr>
        </p:nvSpPr>
        <p:spPr/>
        <p:txBody>
          <a:bodyPr/>
          <a:lstStyle/>
          <a:p>
            <a:fld id="{F59574C3-3C20-46AF-9204-6F4DEDA77E37}" type="slidenum">
              <a:rPr lang="en-US"/>
              <a:pPr/>
              <a:t>40</a:t>
            </a:fld>
            <a:endParaRPr lang="en-US"/>
          </a:p>
        </p:txBody>
      </p:sp>
    </p:spTree>
    <p:extLst>
      <p:ext uri="{BB962C8B-B14F-4D97-AF65-F5344CB8AC3E}">
        <p14:creationId xmlns:p14="http://schemas.microsoft.com/office/powerpoint/2010/main" val="171557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Economic Freedom of the World: 2012 Annual Report. Website: </a:t>
            </a:r>
            <a:r>
              <a:rPr lang="en-US" baseline="0" dirty="0" err="1"/>
              <a:t>freetheword.com</a:t>
            </a:r>
            <a:endParaRPr lang="en-US" dirty="0"/>
          </a:p>
        </p:txBody>
      </p:sp>
      <p:sp>
        <p:nvSpPr>
          <p:cNvPr id="4" name="Slide Number Placeholder 3"/>
          <p:cNvSpPr>
            <a:spLocks noGrp="1"/>
          </p:cNvSpPr>
          <p:nvPr>
            <p:ph type="sldNum" sz="quarter" idx="10"/>
          </p:nvPr>
        </p:nvSpPr>
        <p:spPr/>
        <p:txBody>
          <a:bodyPr/>
          <a:lstStyle/>
          <a:p>
            <a:fld id="{F59574C3-3C20-46AF-9204-6F4DEDA77E37}" type="slidenum">
              <a:rPr lang="en-US"/>
              <a:pPr/>
              <a:t>5</a:t>
            </a:fld>
            <a:endParaRPr lang="en-US"/>
          </a:p>
        </p:txBody>
      </p:sp>
    </p:spTree>
    <p:extLst>
      <p:ext uri="{BB962C8B-B14F-4D97-AF65-F5344CB8AC3E}">
        <p14:creationId xmlns:p14="http://schemas.microsoft.com/office/powerpoint/2010/main" val="15396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Economic Freedom of the World: 2012 Annual Report. Website: </a:t>
            </a:r>
            <a:r>
              <a:rPr lang="en-US" baseline="0" dirty="0" err="1" smtClean="0"/>
              <a:t>freetheword.com</a:t>
            </a:r>
            <a:endParaRPr lang="en-US" dirty="0"/>
          </a:p>
        </p:txBody>
      </p:sp>
      <p:sp>
        <p:nvSpPr>
          <p:cNvPr id="4" name="Slide Number Placeholder 3"/>
          <p:cNvSpPr>
            <a:spLocks noGrp="1"/>
          </p:cNvSpPr>
          <p:nvPr>
            <p:ph type="sldNum" sz="quarter" idx="10"/>
          </p:nvPr>
        </p:nvSpPr>
        <p:spPr/>
        <p:txBody>
          <a:bodyPr/>
          <a:lstStyle/>
          <a:p>
            <a:fld id="{F59574C3-3C20-46AF-9204-6F4DEDA77E37}" type="slidenum">
              <a:rPr lang="en-US"/>
              <a:pPr/>
              <a:t>6</a:t>
            </a:fld>
            <a:endParaRPr lang="en-US"/>
          </a:p>
        </p:txBody>
      </p:sp>
    </p:spTree>
    <p:extLst>
      <p:ext uri="{BB962C8B-B14F-4D97-AF65-F5344CB8AC3E}">
        <p14:creationId xmlns:p14="http://schemas.microsoft.com/office/powerpoint/2010/main" val="90533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Source:</a:t>
            </a:r>
            <a:r>
              <a:rPr lang="en-US" baseline="0" smtClean="0"/>
              <a:t> </a:t>
            </a:r>
            <a:r>
              <a:rPr lang="en-US" smtClean="0"/>
              <a:t>Angus </a:t>
            </a:r>
            <a:r>
              <a:rPr lang="en-US" dirty="0" err="1" smtClean="0"/>
              <a:t>Maddison</a:t>
            </a:r>
            <a:endParaRPr lang="en-US" dirty="0"/>
          </a:p>
        </p:txBody>
      </p:sp>
      <p:sp>
        <p:nvSpPr>
          <p:cNvPr id="4" name="Slide Number Placeholder 3"/>
          <p:cNvSpPr>
            <a:spLocks noGrp="1"/>
          </p:cNvSpPr>
          <p:nvPr>
            <p:ph type="sldNum" sz="quarter" idx="10"/>
          </p:nvPr>
        </p:nvSpPr>
        <p:spPr/>
        <p:txBody>
          <a:bodyPr/>
          <a:lstStyle/>
          <a:p>
            <a:fld id="{C56F9EFE-66E5-EA4C-AC26-3C7EAC8AFC15}" type="slidenum">
              <a:rPr lang="en-US" smtClean="0"/>
              <a:t>7</a:t>
            </a:fld>
            <a:endParaRPr lang="en-US"/>
          </a:p>
        </p:txBody>
      </p:sp>
    </p:spTree>
    <p:extLst>
      <p:ext uri="{BB962C8B-B14F-4D97-AF65-F5344CB8AC3E}">
        <p14:creationId xmlns:p14="http://schemas.microsoft.com/office/powerpoint/2010/main" val="1523552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Source: Manuel Eisner, 2003. </a:t>
            </a:r>
            <a:r>
              <a:rPr lang="en-US" sz="1200" kern="1200" dirty="0" smtClean="0">
                <a:solidFill>
                  <a:schemeClr val="tx1"/>
                </a:solidFill>
                <a:effectLst/>
                <a:latin typeface="+mn-lt"/>
                <a:ea typeface="+mn-ea"/>
                <a:cs typeface="+mn-cs"/>
              </a:rPr>
              <a:t>Long-Term Historical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Trends in Violent Crime</a:t>
            </a:r>
            <a:r>
              <a:rPr lang="en-US" sz="1200" kern="1200" baseline="0" dirty="0" smtClean="0">
                <a:solidFill>
                  <a:schemeClr val="tx1"/>
                </a:solidFill>
                <a:effectLst/>
                <a:latin typeface="+mn-lt"/>
                <a:ea typeface="+mn-ea"/>
                <a:cs typeface="+mn-cs"/>
              </a:rPr>
              <a:t>. Crime and Justice 30, 83-142</a:t>
            </a:r>
            <a:r>
              <a:rPr lang="en-US" dirty="0" smtClean="0"/>
              <a:t>. Table 2.</a:t>
            </a:r>
            <a:r>
              <a:rPr lang="en-US" sz="1200" kern="1200" dirty="0" smtClean="0">
                <a:solidFill>
                  <a:schemeClr val="tx1"/>
                </a:solidFill>
                <a:effectLst/>
                <a:latin typeface="+mn-lt"/>
                <a:ea typeface="+mn-ea"/>
                <a:cs typeface="+mn-cs"/>
              </a:rPr>
              <a:t> Overall Homicide Rates in Europe, Thirteenth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Twentieth Centuries. Estimated average of non-state societies is</a:t>
            </a:r>
            <a:r>
              <a:rPr lang="en-US" sz="1200" kern="1200" baseline="0" dirty="0" smtClean="0">
                <a:solidFill>
                  <a:schemeClr val="tx1"/>
                </a:solidFill>
                <a:effectLst/>
                <a:latin typeface="+mn-lt"/>
                <a:ea typeface="+mn-ea"/>
                <a:cs typeface="+mn-cs"/>
              </a:rPr>
              <a:t> a rate of</a:t>
            </a:r>
            <a:r>
              <a:rPr lang="en-US" sz="1200" kern="1200" dirty="0" smtClean="0">
                <a:solidFill>
                  <a:schemeClr val="tx1"/>
                </a:solidFill>
                <a:effectLst/>
                <a:latin typeface="+mn-lt"/>
                <a:ea typeface="+mn-ea"/>
                <a:cs typeface="+mn-cs"/>
              </a:rPr>
              <a:t> almost 1,000; the Inuit and the Kung people have a</a:t>
            </a:r>
            <a:r>
              <a:rPr lang="en-US" sz="1200" kern="1200" baseline="0" dirty="0" smtClean="0">
                <a:solidFill>
                  <a:schemeClr val="tx1"/>
                </a:solidFill>
                <a:effectLst/>
                <a:latin typeface="+mn-lt"/>
                <a:ea typeface="+mn-ea"/>
                <a:cs typeface="+mn-cs"/>
              </a:rPr>
              <a:t> rate of about 100.</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56F9EFE-66E5-EA4C-AC26-3C7EAC8AFC15}" type="slidenum">
              <a:rPr lang="en-US" smtClean="0"/>
              <a:t>8</a:t>
            </a:fld>
            <a:endParaRPr lang="en-US"/>
          </a:p>
        </p:txBody>
      </p:sp>
    </p:spTree>
    <p:extLst>
      <p:ext uri="{BB962C8B-B14F-4D97-AF65-F5344CB8AC3E}">
        <p14:creationId xmlns:p14="http://schemas.microsoft.com/office/powerpoint/2010/main" val="383288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Source:</a:t>
            </a:r>
            <a:r>
              <a:rPr lang="en-US" baseline="0" dirty="0" smtClean="0"/>
              <a:t> </a:t>
            </a:r>
            <a:r>
              <a:rPr lang="en-US" sz="1200" kern="1200" dirty="0" smtClean="0">
                <a:solidFill>
                  <a:schemeClr val="tx1"/>
                </a:solidFill>
                <a:effectLst/>
                <a:latin typeface="+mn-lt"/>
                <a:ea typeface="+mn-ea"/>
                <a:cs typeface="+mn-cs"/>
              </a:rPr>
              <a:t>Historical Statistics of the United States, Millennial Edition On Line, edited by Susan B. Carter, Scott Sigmund Gartner, Michael R. Haines, Alan L. Olmstead, Richard </a:t>
            </a:r>
            <a:r>
              <a:rPr lang="en-US" sz="1200" kern="1200" dirty="0" err="1" smtClean="0">
                <a:solidFill>
                  <a:schemeClr val="tx1"/>
                </a:solidFill>
                <a:effectLst/>
                <a:latin typeface="+mn-lt"/>
                <a:ea typeface="+mn-ea"/>
                <a:cs typeface="+mn-cs"/>
              </a:rPr>
              <a:t>Sutch</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Gavin Wright, © Cambridge University Press 2006. </a:t>
            </a:r>
            <a:r>
              <a:rPr lang="en-US" dirty="0" smtClean="0"/>
              <a:t>TABLE Bd448–462</a:t>
            </a:r>
            <a:r>
              <a:rPr lang="en-US" sz="1200" kern="1200" dirty="0" smtClean="0">
                <a:solidFill>
                  <a:schemeClr val="tx1"/>
                </a:solidFill>
                <a:effectLst/>
                <a:latin typeface="+mn-lt"/>
                <a:ea typeface="+mn-ea"/>
                <a:cs typeface="+mn-cs"/>
              </a:rPr>
              <a:t>2-564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Series Bd448–462</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Bd</a:t>
            </a:r>
            <a:r>
              <a:rPr lang="en-US" sz="1200" kern="1200" dirty="0" smtClean="0">
                <a:solidFill>
                  <a:schemeClr val="tx1"/>
                </a:solidFill>
                <a:effectLst/>
                <a:latin typeface="+mn-lt"/>
                <a:ea typeface="+mn-ea"/>
                <a:cs typeface="+mn-cs"/>
              </a:rPr>
              <a:t> HEALTH</a:t>
            </a:r>
          </a:p>
          <a:p>
            <a:pPr rtl="0"/>
            <a:r>
              <a:rPr lang="en-US" sz="1200" kern="1200" dirty="0" smtClean="0">
                <a:solidFill>
                  <a:schemeClr val="tx1"/>
                </a:solidFill>
                <a:effectLst/>
                <a:latin typeface="+mn-lt"/>
                <a:ea typeface="+mn-ea"/>
                <a:cs typeface="+mn-cs"/>
              </a:rPr>
              <a:t>INCIDENCE OF DISEASE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Richard H. </a:t>
            </a:r>
            <a:r>
              <a:rPr lang="en-US" sz="1200" kern="1200" dirty="0" err="1" smtClean="0">
                <a:solidFill>
                  <a:schemeClr val="tx1"/>
                </a:solidFill>
                <a:effectLst/>
                <a:latin typeface="+mn-lt"/>
                <a:ea typeface="+mn-ea"/>
                <a:cs typeface="+mn-cs"/>
              </a:rPr>
              <a:t>Steckel</a:t>
            </a:r>
            <a:r>
              <a:rPr lang="en-US" sz="1200" kern="1200" dirty="0" smtClean="0">
                <a:solidFill>
                  <a:schemeClr val="tx1"/>
                </a:solidFill>
                <a:effectLst/>
                <a:latin typeface="+mn-lt"/>
                <a:ea typeface="+mn-ea"/>
                <a:cs typeface="+mn-cs"/>
              </a:rPr>
              <a:t>.</a:t>
            </a:r>
          </a:p>
          <a:p>
            <a:pPr rt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6F9EFE-66E5-EA4C-AC26-3C7EAC8AFC15}" type="slidenum">
              <a:rPr lang="en-US" smtClean="0"/>
              <a:t>9</a:t>
            </a:fld>
            <a:endParaRPr lang="en-US"/>
          </a:p>
        </p:txBody>
      </p:sp>
    </p:spTree>
    <p:extLst>
      <p:ext uri="{BB962C8B-B14F-4D97-AF65-F5344CB8AC3E}">
        <p14:creationId xmlns:p14="http://schemas.microsoft.com/office/powerpoint/2010/main" val="3850816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 FAO Statistics. http://</a:t>
            </a:r>
            <a:r>
              <a:rPr lang="en-US" dirty="0" err="1" smtClean="0"/>
              <a:t>faostat.fao.org</a:t>
            </a:r>
            <a:r>
              <a:rPr lang="en-US" dirty="0" smtClean="0"/>
              <a:t>/site/567/</a:t>
            </a:r>
            <a:r>
              <a:rPr lang="en-US" dirty="0" err="1" smtClean="0"/>
              <a:t>default.aspx#ancor</a:t>
            </a:r>
            <a:r>
              <a:rPr lang="en-US" dirty="0" smtClean="0"/>
              <a:t> (the </a:t>
            </a:r>
            <a:r>
              <a:rPr lang="en-US" dirty="0" err="1" smtClean="0"/>
              <a:t>hectars</a:t>
            </a:r>
            <a:r>
              <a:rPr lang="en-US" dirty="0" smtClean="0"/>
              <a:t> in FAO statistics turned </a:t>
            </a:r>
            <a:r>
              <a:rPr lang="en-US" smtClean="0"/>
              <a:t>into acres).</a:t>
            </a:r>
          </a:p>
          <a:p>
            <a:endParaRPr lang="en-US" dirty="0"/>
          </a:p>
        </p:txBody>
      </p:sp>
      <p:sp>
        <p:nvSpPr>
          <p:cNvPr id="4" name="Slide Number Placeholder 3"/>
          <p:cNvSpPr>
            <a:spLocks noGrp="1"/>
          </p:cNvSpPr>
          <p:nvPr>
            <p:ph type="sldNum" sz="quarter" idx="10"/>
          </p:nvPr>
        </p:nvSpPr>
        <p:spPr/>
        <p:txBody>
          <a:bodyPr/>
          <a:lstStyle/>
          <a:p>
            <a:fld id="{C56F9EFE-66E5-EA4C-AC26-3C7EAC8AFC15}" type="slidenum">
              <a:rPr lang="en-US" smtClean="0"/>
              <a:t>10</a:t>
            </a:fld>
            <a:endParaRPr lang="en-US"/>
          </a:p>
        </p:txBody>
      </p:sp>
    </p:spTree>
    <p:extLst>
      <p:ext uri="{BB962C8B-B14F-4D97-AF65-F5344CB8AC3E}">
        <p14:creationId xmlns:p14="http://schemas.microsoft.com/office/powerpoint/2010/main" val="241634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United Nations Population Division. World Population Prospects: The 2012 Revision. http://esa.un.org/wpp/Excel-Data/population.htm</a:t>
            </a:r>
          </a:p>
        </p:txBody>
      </p:sp>
      <p:sp>
        <p:nvSpPr>
          <p:cNvPr id="4" name="Slide Number Placeholder 3"/>
          <p:cNvSpPr>
            <a:spLocks noGrp="1"/>
          </p:cNvSpPr>
          <p:nvPr>
            <p:ph type="sldNum" sz="quarter" idx="10"/>
          </p:nvPr>
        </p:nvSpPr>
        <p:spPr/>
        <p:txBody>
          <a:bodyPr/>
          <a:lstStyle/>
          <a:p>
            <a:fld id="{C56F9EFE-66E5-EA4C-AC26-3C7EAC8AFC15}" type="slidenum">
              <a:rPr lang="en-US" smtClean="0"/>
              <a:t>11</a:t>
            </a:fld>
            <a:endParaRPr lang="en-US"/>
          </a:p>
        </p:txBody>
      </p:sp>
    </p:spTree>
    <p:extLst>
      <p:ext uri="{BB962C8B-B14F-4D97-AF65-F5344CB8AC3E}">
        <p14:creationId xmlns:p14="http://schemas.microsoft.com/office/powerpoint/2010/main" val="236238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Source: World Economic Outlook Database, October 2012. IMF website: www.imf.org</a:t>
            </a:r>
            <a:endParaRPr lang="en-US"/>
          </a:p>
        </p:txBody>
      </p:sp>
      <p:sp>
        <p:nvSpPr>
          <p:cNvPr id="4" name="Slide Number Placeholder 3"/>
          <p:cNvSpPr>
            <a:spLocks noGrp="1"/>
          </p:cNvSpPr>
          <p:nvPr>
            <p:ph type="sldNum" sz="quarter" idx="10"/>
          </p:nvPr>
        </p:nvSpPr>
        <p:spPr/>
        <p:txBody>
          <a:bodyPr/>
          <a:lstStyle/>
          <a:p>
            <a:fld id="{F59574C3-3C20-46AF-9204-6F4DEDA77E37}" type="slidenum">
              <a:rPr lang="en-US" smtClean="0"/>
              <a:pPr/>
              <a:t>13</a:t>
            </a:fld>
            <a:endParaRPr lang="en-US"/>
          </a:p>
        </p:txBody>
      </p:sp>
    </p:spTree>
    <p:extLst>
      <p:ext uri="{BB962C8B-B14F-4D97-AF65-F5344CB8AC3E}">
        <p14:creationId xmlns:p14="http://schemas.microsoft.com/office/powerpoint/2010/main" val="388455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s-I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Click to edit Master subtitle style</a:t>
            </a:r>
            <a:endParaRPr lang="en-US"/>
          </a:p>
        </p:txBody>
      </p:sp>
      <p:sp>
        <p:nvSpPr>
          <p:cNvPr id="4" name="Date Placeholder 3"/>
          <p:cNvSpPr>
            <a:spLocks noGrp="1"/>
          </p:cNvSpPr>
          <p:nvPr>
            <p:ph type="dt" sz="half" idx="10"/>
          </p:nvPr>
        </p:nvSpPr>
        <p:spPr/>
        <p:txBody>
          <a:bodyPr/>
          <a:lstStyle/>
          <a:p>
            <a:fld id="{70B43D3A-0DA1-BE40-A575-D7BCCAF6E12C}" type="datetimeFigureOut">
              <a:rPr lang="en-US" smtClean="0"/>
              <a:t>07/10/14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320450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70B43D3A-0DA1-BE40-A575-D7BCCAF6E12C}" type="datetimeFigureOut">
              <a:rPr lang="en-US" smtClean="0"/>
              <a:t>07/10/14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89118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s-I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70B43D3A-0DA1-BE40-A575-D7BCCAF6E12C}" type="datetimeFigureOut">
              <a:rPr lang="en-US" smtClean="0"/>
              <a:t>07/10/14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58462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s-IS"/>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488042AD-965D-4E2B-89C3-BE857AF9CF68}" type="slidenum">
              <a:rPr lang="en-US"/>
              <a:pPr/>
              <a:t>‹#›</a:t>
            </a:fld>
            <a:endParaRPr lang="en-US"/>
          </a:p>
        </p:txBody>
      </p:sp>
    </p:spTree>
    <p:extLst>
      <p:ext uri="{BB962C8B-B14F-4D97-AF65-F5344CB8AC3E}">
        <p14:creationId xmlns:p14="http://schemas.microsoft.com/office/powerpoint/2010/main" val="397670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idx="1"/>
          </p:nvPr>
        </p:nvSpPr>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70B43D3A-0DA1-BE40-A575-D7BCCAF6E12C}" type="datetimeFigureOut">
              <a:rPr lang="en-US" smtClean="0"/>
              <a:t>07/10/14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69259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s-I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Click to edit Master text styles</a:t>
            </a:r>
          </a:p>
        </p:txBody>
      </p:sp>
      <p:sp>
        <p:nvSpPr>
          <p:cNvPr id="4" name="Date Placeholder 3"/>
          <p:cNvSpPr>
            <a:spLocks noGrp="1"/>
          </p:cNvSpPr>
          <p:nvPr>
            <p:ph type="dt" sz="half" idx="10"/>
          </p:nvPr>
        </p:nvSpPr>
        <p:spPr/>
        <p:txBody>
          <a:bodyPr/>
          <a:lstStyle/>
          <a:p>
            <a:fld id="{70B43D3A-0DA1-BE40-A575-D7BCCAF6E12C}" type="datetimeFigureOut">
              <a:rPr lang="en-US" smtClean="0"/>
              <a:t>07/10/14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411527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Date Placeholder 4"/>
          <p:cNvSpPr>
            <a:spLocks noGrp="1"/>
          </p:cNvSpPr>
          <p:nvPr>
            <p:ph type="dt" sz="half" idx="10"/>
          </p:nvPr>
        </p:nvSpPr>
        <p:spPr/>
        <p:txBody>
          <a:bodyPr/>
          <a:lstStyle/>
          <a:p>
            <a:fld id="{70B43D3A-0DA1-BE40-A575-D7BCCAF6E12C}" type="datetimeFigureOut">
              <a:rPr lang="en-US" smtClean="0"/>
              <a:t>07/10/14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41224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7" name="Date Placeholder 6"/>
          <p:cNvSpPr>
            <a:spLocks noGrp="1"/>
          </p:cNvSpPr>
          <p:nvPr>
            <p:ph type="dt" sz="half" idx="10"/>
          </p:nvPr>
        </p:nvSpPr>
        <p:spPr/>
        <p:txBody>
          <a:bodyPr/>
          <a:lstStyle/>
          <a:p>
            <a:fld id="{70B43D3A-0DA1-BE40-A575-D7BCCAF6E12C}" type="datetimeFigureOut">
              <a:rPr lang="en-US" smtClean="0"/>
              <a:t>07/10/14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05656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p:txBody>
          <a:bodyPr/>
          <a:lstStyle/>
          <a:p>
            <a:fld id="{70B43D3A-0DA1-BE40-A575-D7BCCAF6E12C}" type="datetimeFigureOut">
              <a:rPr lang="en-US" smtClean="0"/>
              <a:t>07/10/14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30584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43D3A-0DA1-BE40-A575-D7BCCAF6E12C}" type="datetimeFigureOut">
              <a:rPr lang="en-US" smtClean="0"/>
              <a:t>07/10/14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324012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s-I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70B43D3A-0DA1-BE40-A575-D7BCCAF6E12C}" type="datetimeFigureOut">
              <a:rPr lang="en-US" smtClean="0"/>
              <a:t>07/10/14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61590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s-I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70B43D3A-0DA1-BE40-A575-D7BCCAF6E12C}" type="datetimeFigureOut">
              <a:rPr lang="en-US" smtClean="0"/>
              <a:t>07/10/14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6151504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s-I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43D3A-0DA1-BE40-A575-D7BCCAF6E12C}" type="datetimeFigureOut">
              <a:rPr lang="en-US" smtClean="0"/>
              <a:t>07/10/14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2CCE4-F7FD-6C4C-83D9-87EBA23CAE7D}" type="slidenum">
              <a:rPr lang="en-US" smtClean="0"/>
              <a:t>‹#›</a:t>
            </a:fld>
            <a:endParaRPr lang="en-US"/>
          </a:p>
        </p:txBody>
      </p:sp>
    </p:spTree>
    <p:extLst>
      <p:ext uri="{BB962C8B-B14F-4D97-AF65-F5344CB8AC3E}">
        <p14:creationId xmlns:p14="http://schemas.microsoft.com/office/powerpoint/2010/main" val="378959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hart" Target="../charts/char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g"/><Relationship Id="rId3"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chart" Target="../charts/char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906889"/>
            <a:ext cx="7772400" cy="2060222"/>
          </a:xfrm>
        </p:spPr>
        <p:txBody>
          <a:bodyPr>
            <a:normAutofit/>
          </a:bodyPr>
          <a:lstStyle/>
          <a:p>
            <a:r>
              <a:rPr lang="is-IS" altLang="ja-JP" sz="4000" dirty="0" smtClean="0">
                <a:ea typeface="ヒラギノ角ゴ Pro W3" charset="-128"/>
                <a:cs typeface="ヒラギノ角ゴ Pro W3" charset="-128"/>
              </a:rPr>
              <a:t>Thomas Piketty’s Capital</a:t>
            </a:r>
            <a:r>
              <a:rPr lang="is-IS" altLang="ja-JP" sz="4000" dirty="0">
                <a:ea typeface="ヒラギノ角ゴ Pro W3" charset="-128"/>
                <a:cs typeface="ヒラギノ角ゴ Pro W3" charset="-128"/>
              </a:rPr>
              <a:t/>
            </a:r>
            <a:br>
              <a:rPr lang="is-IS" altLang="ja-JP" sz="4000" dirty="0">
                <a:ea typeface="ヒラギノ角ゴ Pro W3" charset="-128"/>
                <a:cs typeface="ヒラギノ角ゴ Pro W3" charset="-128"/>
              </a:rPr>
            </a:br>
            <a:r>
              <a:rPr lang="is-IS" altLang="ja-JP" sz="3100" dirty="0" smtClean="0">
                <a:ea typeface="ヒラギノ角ゴ Pro W3" charset="-128"/>
                <a:cs typeface="ヒラギノ角ゴ Pro W3" charset="-128"/>
              </a:rPr>
              <a:t>A Critical Review</a:t>
            </a:r>
            <a:r>
              <a:rPr lang="is-IS" altLang="ja-JP" dirty="0">
                <a:ea typeface="ヒラギノ角ゴ Pro W3" charset="-128"/>
                <a:cs typeface="ヒラギノ角ゴ Pro W3" charset="-128"/>
              </a:rPr>
              <a:t/>
            </a:r>
            <a:br>
              <a:rPr lang="is-IS" altLang="ja-JP" dirty="0">
                <a:ea typeface="ヒラギノ角ゴ Pro W3" charset="-128"/>
                <a:cs typeface="ヒラギノ角ゴ Pro W3" charset="-128"/>
              </a:rPr>
            </a:br>
            <a:endParaRPr lang="is-IS" dirty="0"/>
          </a:p>
        </p:txBody>
      </p:sp>
      <p:sp>
        <p:nvSpPr>
          <p:cNvPr id="2051" name="Rectangle 3"/>
          <p:cNvSpPr>
            <a:spLocks noGrp="1" noChangeArrowheads="1"/>
          </p:cNvSpPr>
          <p:nvPr>
            <p:ph type="subTitle" idx="1"/>
          </p:nvPr>
        </p:nvSpPr>
        <p:spPr>
          <a:xfrm>
            <a:off x="1371600" y="4699000"/>
            <a:ext cx="6400800" cy="1382889"/>
          </a:xfrm>
        </p:spPr>
        <p:txBody>
          <a:bodyPr>
            <a:normAutofit/>
          </a:bodyPr>
          <a:lstStyle/>
          <a:p>
            <a:r>
              <a:rPr lang="is-IS" sz="2400" dirty="0" smtClean="0"/>
              <a:t>Professor Hannes H. Gissurarson</a:t>
            </a:r>
            <a:endParaRPr lang="is-IS" sz="2400" dirty="0"/>
          </a:p>
          <a:p>
            <a:r>
              <a:rPr lang="is-IS" sz="2400" dirty="0" smtClean="0"/>
              <a:t>European Students for Liberty, Bergen </a:t>
            </a:r>
          </a:p>
          <a:p>
            <a:r>
              <a:rPr lang="is-IS" sz="2400" dirty="0" smtClean="0"/>
              <a:t>18 October 2014: 14–14.45</a:t>
            </a:r>
          </a:p>
        </p:txBody>
      </p:sp>
      <p:pic>
        <p:nvPicPr>
          <p:cNvPr id="3" name="Picture 2" descr="HI_Logo_positiv_ENG_hori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04" y="805091"/>
            <a:ext cx="6962687" cy="2101798"/>
          </a:xfrm>
          <a:prstGeom prst="rect">
            <a:avLst/>
          </a:prstGeom>
        </p:spPr>
      </p:pic>
    </p:spTree>
    <p:extLst>
      <p:ext uri="{BB962C8B-B14F-4D97-AF65-F5344CB8AC3E}">
        <p14:creationId xmlns:p14="http://schemas.microsoft.com/office/powerpoint/2010/main" val="11476593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Green Revolution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678005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5159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Escaping the Malthus Trap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559389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3236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Similar Countries, Different Paths </a:t>
            </a:r>
          </a:p>
        </p:txBody>
      </p:sp>
      <p:sp>
        <p:nvSpPr>
          <p:cNvPr id="3" name="Content Placeholder 2"/>
          <p:cNvSpPr>
            <a:spLocks noGrp="1"/>
          </p:cNvSpPr>
          <p:nvPr>
            <p:ph sz="half" idx="1"/>
          </p:nvPr>
        </p:nvSpPr>
        <p:spPr/>
        <p:txBody>
          <a:bodyPr>
            <a:normAutofit lnSpcReduction="10000"/>
          </a:bodyPr>
          <a:lstStyle/>
          <a:p>
            <a:r>
              <a:rPr lang="en-US" dirty="0"/>
              <a:t>Four Chinese economies: mainland China, Hong Kong, Taiwan, Singapore</a:t>
            </a:r>
          </a:p>
          <a:p>
            <a:r>
              <a:rPr lang="en-US" dirty="0"/>
              <a:t>Australia and Argentina, similar natural resources, </a:t>
            </a:r>
            <a:r>
              <a:rPr lang="en-US" dirty="0" smtClean="0"/>
              <a:t>European immigrants</a:t>
            </a:r>
            <a:endParaRPr lang="en-US" dirty="0"/>
          </a:p>
          <a:p>
            <a:r>
              <a:rPr lang="en-US" dirty="0"/>
              <a:t>Singapore and Jamaica, small tropical islands under British </a:t>
            </a:r>
            <a:r>
              <a:rPr lang="en-US" dirty="0" smtClean="0"/>
              <a:t>rule</a:t>
            </a:r>
            <a:endParaRPr lang="en-US" dirty="0"/>
          </a:p>
        </p:txBody>
      </p:sp>
      <p:pic>
        <p:nvPicPr>
          <p:cNvPr id="5" name="Content Placeholder 4" descr="Hong-Kong_skyline.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4160724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Four Chinese Economies </a:t>
            </a:r>
            <a:r>
              <a:rPr lang="en-US" dirty="0" smtClean="0"/>
              <a:t>2011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933064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7479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Effect transition="in" filter="wipe(left)">
                                      <p:cBhvr>
                                        <p:cTn id="32" dur="500"/>
                                        <p:tgtEl>
                                          <p:spTgt spid="4">
                                            <p:graphicEl>
                                              <a:chart seriesIdx="0" categoryIdx="4"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graphicEl>
                                              <a:chart seriesIdx="0" categoryIdx="5" bldStep="ptInSeries"/>
                                            </p:graphicEl>
                                          </p:spTgt>
                                        </p:tgtEl>
                                        <p:attrNameLst>
                                          <p:attrName>style.visibility</p:attrName>
                                        </p:attrNameLst>
                                      </p:cBhvr>
                                      <p:to>
                                        <p:strVal val="visible"/>
                                      </p:to>
                                    </p:set>
                                    <p:animEffect transition="in" filter="wipe(left)">
                                      <p:cBhvr>
                                        <p:cTn id="37" dur="500"/>
                                        <p:tgtEl>
                                          <p:spTgt spid="4">
                                            <p:graphicEl>
                                              <a:chart seriesIdx="0"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Parting Ways: Australia and Argentina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386824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7899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Parting Ways: Jamaica and Singapore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830331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7131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Seven Nordic economies 2010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643032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1031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Effect transition="in" filter="wipe(left)">
                                      <p:cBhvr>
                                        <p:cTn id="32" dur="500"/>
                                        <p:tgtEl>
                                          <p:spTgt spid="4">
                                            <p:graphicEl>
                                              <a:chart seriesIdx="0" categoryIdx="4"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graphicEl>
                                              <a:chart seriesIdx="0" categoryIdx="5" bldStep="ptInSeries"/>
                                            </p:graphicEl>
                                          </p:spTgt>
                                        </p:tgtEl>
                                        <p:attrNameLst>
                                          <p:attrName>style.visibility</p:attrName>
                                        </p:attrNameLst>
                                      </p:cBhvr>
                                      <p:to>
                                        <p:strVal val="visible"/>
                                      </p:to>
                                    </p:set>
                                    <p:animEffect transition="in" filter="wipe(left)">
                                      <p:cBhvr>
                                        <p:cTn id="37" dur="500"/>
                                        <p:tgtEl>
                                          <p:spTgt spid="4">
                                            <p:graphicEl>
                                              <a:chart seriesIdx="0" categoryIdx="5" bldStep="ptIn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graphicEl>
                                              <a:chart seriesIdx="0" categoryIdx="6" bldStep="ptInSeries"/>
                                            </p:graphicEl>
                                          </p:spTgt>
                                        </p:tgtEl>
                                        <p:attrNameLst>
                                          <p:attrName>style.visibility</p:attrName>
                                        </p:attrNameLst>
                                      </p:cBhvr>
                                      <p:to>
                                        <p:strVal val="visible"/>
                                      </p:to>
                                    </p:set>
                                    <p:animEffect transition="in" filter="wipe(left)">
                                      <p:cBhvr>
                                        <p:cTn id="42" dur="500"/>
                                        <p:tgtEl>
                                          <p:spTgt spid="4">
                                            <p:graphicEl>
                                              <a:chart seriesIdx="0" categoryIdx="6"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Swedes in Different Economies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379877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3277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Gini</a:t>
            </a:r>
            <a:r>
              <a:rPr lang="en-US" dirty="0" smtClean="0"/>
              <a:t> Coefficient and Lorenz Curve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029450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2721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Income Distribution in Four Countries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253887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1822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Piketty</a:t>
            </a:r>
            <a:r>
              <a:rPr lang="en-US" dirty="0" smtClean="0"/>
              <a:t> Replacing Rawls as Prophet</a:t>
            </a:r>
            <a:endParaRPr lang="en-US" dirty="0"/>
          </a:p>
        </p:txBody>
      </p:sp>
      <p:pic>
        <p:nvPicPr>
          <p:cNvPr id="6" name="Content Placeholder 5" descr="JohnRawls.jpg"/>
          <p:cNvPicPr>
            <a:picLocks noGrp="1" noChangeAspect="1"/>
          </p:cNvPicPr>
          <p:nvPr>
            <p:ph sz="half" idx="1"/>
          </p:nvPr>
        </p:nvPicPr>
        <p:blipFill>
          <a:blip r:embed="rId2">
            <a:extLst>
              <a:ext uri="{28A0092B-C50C-407E-A947-70E740481C1C}">
                <a14:useLocalDpi xmlns:a14="http://schemas.microsoft.com/office/drawing/2010/main" val="0"/>
              </a:ext>
            </a:extLst>
          </a:blip>
          <a:srcRect l="3394" r="3394"/>
          <a:stretch>
            <a:fillRect/>
          </a:stretch>
        </p:blipFill>
        <p:spPr/>
      </p:pic>
      <p:pic>
        <p:nvPicPr>
          <p:cNvPr id="10" name="Content Placeholder 9" descr="ThomasPiketty.jpg"/>
          <p:cNvPicPr>
            <a:picLocks noGrp="1" noChangeAspect="1"/>
          </p:cNvPicPr>
          <p:nvPr>
            <p:ph sz="half" idx="2"/>
          </p:nvPr>
        </p:nvPicPr>
        <p:blipFill>
          <a:blip r:embed="rId3">
            <a:extLst>
              <a:ext uri="{28A0092B-C50C-407E-A947-70E740481C1C}">
                <a14:useLocalDpi xmlns:a14="http://schemas.microsoft.com/office/drawing/2010/main" val="0"/>
              </a:ext>
            </a:extLst>
          </a:blip>
          <a:srcRect l="3232" r="3232"/>
          <a:stretch>
            <a:fillRect/>
          </a:stretch>
        </p:blipFill>
        <p:spPr/>
      </p:pic>
    </p:spTree>
    <p:extLst>
      <p:ext uri="{BB962C8B-B14F-4D97-AF65-F5344CB8AC3E}">
        <p14:creationId xmlns:p14="http://schemas.microsoft.com/office/powerpoint/2010/main" val="1070206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Country of Immigrants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US subject to waves of immigrants, first from Europe and Asia, now from Mexico and Central America</a:t>
            </a:r>
            <a:endParaRPr lang="en-US" dirty="0"/>
          </a:p>
          <a:p>
            <a:r>
              <a:rPr lang="en-US" dirty="0" smtClean="0"/>
              <a:t>Brings down US averages, even if only temporarily</a:t>
            </a:r>
          </a:p>
          <a:p>
            <a:r>
              <a:rPr lang="en-US" dirty="0" smtClean="0"/>
              <a:t>Creates a statistical illusion</a:t>
            </a:r>
            <a:endParaRPr lang="en-US" dirty="0"/>
          </a:p>
        </p:txBody>
      </p:sp>
      <p:pic>
        <p:nvPicPr>
          <p:cNvPr id="5" name="Content Placeholder 4" descr="Liberty-statue-from-below_cropped.jpg"/>
          <p:cNvPicPr>
            <a:picLocks noGrp="1" noChangeAspect="1"/>
          </p:cNvPicPr>
          <p:nvPr>
            <p:ph sz="half" idx="2"/>
          </p:nvPr>
        </p:nvPicPr>
        <p:blipFill>
          <a:blip r:embed="rId2">
            <a:extLst>
              <a:ext uri="{28A0092B-C50C-407E-A947-70E740481C1C}">
                <a14:useLocalDpi xmlns:a14="http://schemas.microsoft.com/office/drawing/2010/main" val="0"/>
              </a:ext>
            </a:extLst>
          </a:blip>
          <a:srcRect t="-6066" b="-6066"/>
          <a:stretch>
            <a:fillRect/>
          </a:stretch>
        </p:blipFill>
        <p:spPr/>
      </p:pic>
    </p:spTree>
    <p:extLst>
      <p:ext uri="{BB962C8B-B14F-4D97-AF65-F5344CB8AC3E}">
        <p14:creationId xmlns:p14="http://schemas.microsoft.com/office/powerpoint/2010/main" val="2597259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with </a:t>
            </a:r>
            <a:r>
              <a:rPr lang="en-US" dirty="0" err="1" smtClean="0"/>
              <a:t>Gini</a:t>
            </a:r>
            <a:r>
              <a:rPr lang="en-US" dirty="0" smtClean="0"/>
              <a:t> Coefficient</a:t>
            </a:r>
            <a:endParaRPr lang="en-US" dirty="0"/>
          </a:p>
        </p:txBody>
      </p:sp>
      <p:sp>
        <p:nvSpPr>
          <p:cNvPr id="3" name="Content Placeholder 2"/>
          <p:cNvSpPr>
            <a:spLocks noGrp="1"/>
          </p:cNvSpPr>
          <p:nvPr>
            <p:ph idx="1"/>
          </p:nvPr>
        </p:nvSpPr>
        <p:spPr/>
        <p:txBody>
          <a:bodyPr>
            <a:normAutofit lnSpcReduction="10000"/>
          </a:bodyPr>
          <a:lstStyle/>
          <a:p>
            <a:r>
              <a:rPr lang="en-US" dirty="0" smtClean="0"/>
              <a:t>Compare two countries with same </a:t>
            </a:r>
            <a:r>
              <a:rPr lang="en-US" dirty="0" err="1" smtClean="0"/>
              <a:t>Gini</a:t>
            </a:r>
            <a:r>
              <a:rPr lang="en-US" dirty="0" smtClean="0"/>
              <a:t> C.</a:t>
            </a:r>
          </a:p>
          <a:p>
            <a:r>
              <a:rPr lang="en-US" dirty="0" smtClean="0"/>
              <a:t>One then changes in two ways: more people get educated and more people live longer</a:t>
            </a:r>
          </a:p>
          <a:p>
            <a:r>
              <a:rPr lang="en-US" dirty="0" smtClean="0"/>
              <a:t>Both changes increase </a:t>
            </a:r>
            <a:r>
              <a:rPr lang="en-US" dirty="0" err="1" smtClean="0"/>
              <a:t>Gini</a:t>
            </a:r>
            <a:r>
              <a:rPr lang="en-US" dirty="0" smtClean="0"/>
              <a:t> Coefficient because ranks of temporarily poor (students and pensioners) swell</a:t>
            </a:r>
          </a:p>
          <a:p>
            <a:r>
              <a:rPr lang="en-US" dirty="0"/>
              <a:t>D</a:t>
            </a:r>
            <a:r>
              <a:rPr lang="en-US" dirty="0" smtClean="0"/>
              <a:t>oes not reflect increased income inequality between groups, only between periods in individual lives</a:t>
            </a:r>
            <a:endParaRPr lang="en-US" dirty="0"/>
          </a:p>
        </p:txBody>
      </p:sp>
    </p:spTree>
    <p:extLst>
      <p:ext uri="{BB962C8B-B14F-4D97-AF65-F5344CB8AC3E}">
        <p14:creationId xmlns:p14="http://schemas.microsoft.com/office/powerpoint/2010/main" val="2332813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Resurrection of the Dead?</a:t>
            </a:r>
            <a:endParaRPr lang="en-US" dirty="0"/>
          </a:p>
        </p:txBody>
      </p:sp>
      <p:sp>
        <p:nvSpPr>
          <p:cNvPr id="5" name="Content Placeholder 4"/>
          <p:cNvSpPr>
            <a:spLocks noGrp="1"/>
          </p:cNvSpPr>
          <p:nvPr>
            <p:ph idx="1"/>
          </p:nvPr>
        </p:nvSpPr>
        <p:spPr/>
        <p:txBody>
          <a:bodyPr>
            <a:normAutofit fontScale="92500"/>
          </a:bodyPr>
          <a:lstStyle/>
          <a:p>
            <a:r>
              <a:rPr lang="en-US" dirty="0" smtClean="0"/>
              <a:t>Data should be critically evaluated</a:t>
            </a:r>
          </a:p>
          <a:p>
            <a:r>
              <a:rPr lang="en-US" dirty="0" smtClean="0"/>
              <a:t>Example: World Bank accepted data on economic growth from Ceausescu’s Romania which would have had Romanians below starvation level, if extrapolated backwards</a:t>
            </a:r>
          </a:p>
          <a:p>
            <a:r>
              <a:rPr lang="en-US" dirty="0" smtClean="0"/>
              <a:t>Example: ICP (International Comparison Program) 2005 data cut Chinese and Indian prices by 40%</a:t>
            </a:r>
          </a:p>
          <a:p>
            <a:r>
              <a:rPr lang="en-US" dirty="0" smtClean="0"/>
              <a:t>Same error, if extrapolated backwards: below existence minimum in 1950 </a:t>
            </a:r>
            <a:endParaRPr lang="en-US" dirty="0"/>
          </a:p>
        </p:txBody>
      </p:sp>
    </p:spTree>
    <p:extLst>
      <p:ext uri="{BB962C8B-B14F-4D97-AF65-F5344CB8AC3E}">
        <p14:creationId xmlns:p14="http://schemas.microsoft.com/office/powerpoint/2010/main" val="2863954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Piketty, and the Rich</a:t>
            </a:r>
          </a:p>
        </p:txBody>
      </p:sp>
      <p:sp>
        <p:nvSpPr>
          <p:cNvPr id="3" name="Content Placeholder 2"/>
          <p:cNvSpPr>
            <a:spLocks noGrp="1"/>
          </p:cNvSpPr>
          <p:nvPr>
            <p:ph sz="half" idx="1"/>
          </p:nvPr>
        </p:nvSpPr>
        <p:spPr/>
        <p:txBody>
          <a:bodyPr>
            <a:normAutofit/>
          </a:bodyPr>
          <a:lstStyle/>
          <a:p>
            <a:r>
              <a:rPr lang="en-US" dirty="0" smtClean="0"/>
              <a:t>Main </a:t>
            </a:r>
            <a:r>
              <a:rPr lang="en-US" dirty="0"/>
              <a:t>proposition: poor do not gain from </a:t>
            </a:r>
            <a:r>
              <a:rPr lang="en-US" dirty="0" smtClean="0"/>
              <a:t>capitalism</a:t>
            </a:r>
            <a:endParaRPr lang="en-US" dirty="0"/>
          </a:p>
          <a:p>
            <a:r>
              <a:rPr lang="en-US" dirty="0" smtClean="0"/>
              <a:t>Capital accumulated by rich, because </a:t>
            </a:r>
            <a:r>
              <a:rPr lang="en-US" i="1" dirty="0"/>
              <a:t>r</a:t>
            </a:r>
            <a:r>
              <a:rPr lang="en-US" dirty="0"/>
              <a:t> &gt; </a:t>
            </a:r>
            <a:r>
              <a:rPr lang="en-US" i="1" dirty="0" smtClean="0"/>
              <a:t>g</a:t>
            </a:r>
            <a:r>
              <a:rPr lang="en-US" dirty="0" smtClean="0"/>
              <a:t> </a:t>
            </a:r>
            <a:endParaRPr lang="en-US" dirty="0"/>
          </a:p>
          <a:p>
            <a:r>
              <a:rPr lang="en-US" dirty="0" smtClean="0"/>
              <a:t>Need for Confiscatory international taxes on wealth and top income</a:t>
            </a:r>
            <a:endParaRPr lang="en-US" dirty="0"/>
          </a:p>
        </p:txBody>
      </p:sp>
      <p:pic>
        <p:nvPicPr>
          <p:cNvPr id="5" name="Content Placeholder 4" descr="rich-people.jpg"/>
          <p:cNvPicPr>
            <a:picLocks noGrp="1" noChangeAspect="1"/>
          </p:cNvPicPr>
          <p:nvPr>
            <p:ph sz="half" idx="2"/>
          </p:nvPr>
        </p:nvPicPr>
        <p:blipFill>
          <a:blip r:embed="rId2">
            <a:extLst>
              <a:ext uri="{28A0092B-C50C-407E-A947-70E740481C1C}">
                <a14:useLocalDpi xmlns:a14="http://schemas.microsoft.com/office/drawing/2010/main" val="0"/>
              </a:ext>
            </a:extLst>
          </a:blip>
          <a:srcRect l="5964" r="5964"/>
          <a:stretch>
            <a:fillRect/>
          </a:stretch>
        </p:blipFill>
        <p:spPr/>
      </p:pic>
    </p:spTree>
    <p:extLst>
      <p:ext uri="{BB962C8B-B14F-4D97-AF65-F5344CB8AC3E}">
        <p14:creationId xmlns:p14="http://schemas.microsoft.com/office/powerpoint/2010/main" val="3698081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Piketty’s</a:t>
            </a:r>
            <a:r>
              <a:rPr lang="en-US" dirty="0" smtClean="0"/>
              <a:t> Income Share of 1% Top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5558949"/>
              </p:ext>
            </p:extLst>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7942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a:t>
            </a:r>
            <a:r>
              <a:rPr lang="en-US" dirty="0" err="1" smtClean="0"/>
              <a:t>Piketty’s</a:t>
            </a:r>
            <a:r>
              <a:rPr lang="en-US" dirty="0" smtClean="0"/>
              <a:t> Numbers</a:t>
            </a:r>
            <a:endParaRPr lang="en-US" dirty="0"/>
          </a:p>
        </p:txBody>
      </p:sp>
      <p:sp>
        <p:nvSpPr>
          <p:cNvPr id="3" name="Content Placeholder 2"/>
          <p:cNvSpPr>
            <a:spLocks noGrp="1"/>
          </p:cNvSpPr>
          <p:nvPr>
            <p:ph idx="1"/>
          </p:nvPr>
        </p:nvSpPr>
        <p:spPr/>
        <p:txBody>
          <a:bodyPr>
            <a:normAutofit lnSpcReduction="10000"/>
          </a:bodyPr>
          <a:lstStyle/>
          <a:p>
            <a:r>
              <a:rPr lang="en-US" i="1" dirty="0" smtClean="0"/>
              <a:t>Financial Times: </a:t>
            </a:r>
            <a:r>
              <a:rPr lang="en-US" dirty="0" smtClean="0"/>
              <a:t>Errors in calculations of wealth distribution in the UK</a:t>
            </a:r>
          </a:p>
          <a:p>
            <a:r>
              <a:rPr lang="en-US" dirty="0" smtClean="0"/>
              <a:t>French economists: inflated real estate prices cause overestimate of wealth</a:t>
            </a:r>
          </a:p>
          <a:p>
            <a:r>
              <a:rPr lang="en-US" dirty="0" smtClean="0"/>
              <a:t>Neither criticism very relevant to </a:t>
            </a:r>
            <a:r>
              <a:rPr lang="en-US" dirty="0" err="1" smtClean="0"/>
              <a:t>Piketty’s</a:t>
            </a:r>
            <a:r>
              <a:rPr lang="en-US" dirty="0" smtClean="0"/>
              <a:t> income distribution</a:t>
            </a:r>
          </a:p>
          <a:p>
            <a:r>
              <a:rPr lang="en-US" dirty="0" smtClean="0"/>
              <a:t>However: no correlation between the redistributive welfare state and income inequality</a:t>
            </a:r>
            <a:endParaRPr lang="en-US" dirty="0"/>
          </a:p>
        </p:txBody>
      </p:sp>
    </p:spTree>
    <p:extLst>
      <p:ext uri="{BB962C8B-B14F-4D97-AF65-F5344CB8AC3E}">
        <p14:creationId xmlns:p14="http://schemas.microsoft.com/office/powerpoint/2010/main" val="3113353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a:t>
            </a:r>
            <a:r>
              <a:rPr lang="en-US" dirty="0" err="1" smtClean="0"/>
              <a:t>Piketty’s</a:t>
            </a:r>
            <a:r>
              <a:rPr lang="en-US" dirty="0" smtClean="0"/>
              <a:t> Method</a:t>
            </a:r>
            <a:endParaRPr lang="en-US" dirty="0"/>
          </a:p>
        </p:txBody>
      </p:sp>
      <p:sp>
        <p:nvSpPr>
          <p:cNvPr id="3" name="Content Placeholder 2"/>
          <p:cNvSpPr>
            <a:spLocks noGrp="1"/>
          </p:cNvSpPr>
          <p:nvPr>
            <p:ph idx="1"/>
          </p:nvPr>
        </p:nvSpPr>
        <p:spPr/>
        <p:txBody>
          <a:bodyPr/>
          <a:lstStyle/>
          <a:p>
            <a:r>
              <a:rPr lang="en-US" dirty="0" smtClean="0"/>
              <a:t>Underestimates bottom income: uses income before transfers</a:t>
            </a:r>
          </a:p>
          <a:p>
            <a:r>
              <a:rPr lang="en-US" dirty="0" smtClean="0"/>
              <a:t>Overestimates top income: ignores changes brought about by changed taxation, top income becoming more visible</a:t>
            </a:r>
          </a:p>
          <a:p>
            <a:r>
              <a:rPr lang="en-US" dirty="0" smtClean="0"/>
              <a:t>Method suffers from same problems as </a:t>
            </a:r>
            <a:r>
              <a:rPr lang="en-US" dirty="0" err="1" smtClean="0"/>
              <a:t>Gini</a:t>
            </a:r>
            <a:r>
              <a:rPr lang="en-US" dirty="0" smtClean="0"/>
              <a:t> coefficient: relative share of top increases if more people study longer or live longer </a:t>
            </a:r>
            <a:endParaRPr lang="en-US" dirty="0"/>
          </a:p>
        </p:txBody>
      </p:sp>
    </p:spTree>
    <p:extLst>
      <p:ext uri="{BB962C8B-B14F-4D97-AF65-F5344CB8AC3E}">
        <p14:creationId xmlns:p14="http://schemas.microsoft.com/office/powerpoint/2010/main" val="2290994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a:t>
            </a:r>
            <a:r>
              <a:rPr lang="en-US" dirty="0" err="1" smtClean="0"/>
              <a:t>Globalisation</a:t>
            </a:r>
            <a:endParaRPr lang="en-US" dirty="0"/>
          </a:p>
        </p:txBody>
      </p:sp>
      <p:sp>
        <p:nvSpPr>
          <p:cNvPr id="3" name="Content Placeholder 2"/>
          <p:cNvSpPr>
            <a:spLocks noGrp="1"/>
          </p:cNvSpPr>
          <p:nvPr>
            <p:ph idx="1"/>
          </p:nvPr>
        </p:nvSpPr>
        <p:spPr/>
        <p:txBody>
          <a:bodyPr/>
          <a:lstStyle/>
          <a:p>
            <a:r>
              <a:rPr lang="en-US" dirty="0" err="1" smtClean="0"/>
              <a:t>Piketty</a:t>
            </a:r>
            <a:r>
              <a:rPr lang="en-US" dirty="0" smtClean="0"/>
              <a:t> possibly right that bottom income stagnant or even slightly decreasing</a:t>
            </a:r>
          </a:p>
          <a:p>
            <a:r>
              <a:rPr lang="en-US" dirty="0" smtClean="0"/>
              <a:t>Competition from China and India: Massive migration into middle class</a:t>
            </a:r>
          </a:p>
          <a:p>
            <a:r>
              <a:rPr lang="en-US" dirty="0" smtClean="0"/>
              <a:t>Global income distribution become more equal, while income distribution in West less equal</a:t>
            </a:r>
          </a:p>
          <a:p>
            <a:r>
              <a:rPr lang="en-US" dirty="0" smtClean="0"/>
              <a:t>West only 1 of 7 billion people on earth</a:t>
            </a:r>
            <a:endParaRPr lang="en-US" dirty="0"/>
          </a:p>
        </p:txBody>
      </p:sp>
    </p:spTree>
    <p:extLst>
      <p:ext uri="{BB962C8B-B14F-4D97-AF65-F5344CB8AC3E}">
        <p14:creationId xmlns:p14="http://schemas.microsoft.com/office/powerpoint/2010/main" val="1339897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Income Share of 90% Bottom, China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2774034"/>
              </p:ext>
            </p:extLst>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1976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Data Reflect Reality?</a:t>
            </a:r>
            <a:endParaRPr lang="en-US" dirty="0"/>
          </a:p>
        </p:txBody>
      </p:sp>
      <p:sp>
        <p:nvSpPr>
          <p:cNvPr id="3" name="Content Placeholder 2"/>
          <p:cNvSpPr>
            <a:spLocks noGrp="1"/>
          </p:cNvSpPr>
          <p:nvPr>
            <p:ph idx="1"/>
          </p:nvPr>
        </p:nvSpPr>
        <p:spPr/>
        <p:txBody>
          <a:bodyPr/>
          <a:lstStyle/>
          <a:p>
            <a:r>
              <a:rPr lang="en-US" dirty="0" smtClean="0"/>
              <a:t>Data on bottom or average income in West show stagnation in </a:t>
            </a:r>
            <a:r>
              <a:rPr lang="en-US" dirty="0" err="1" smtClean="0"/>
              <a:t>equalised</a:t>
            </a:r>
            <a:r>
              <a:rPr lang="en-US" dirty="0" smtClean="0"/>
              <a:t> $</a:t>
            </a:r>
          </a:p>
          <a:p>
            <a:r>
              <a:rPr lang="en-US" dirty="0" smtClean="0"/>
              <a:t>But living conditions of bottom group (and all groups) much better than before</a:t>
            </a:r>
          </a:p>
          <a:p>
            <a:r>
              <a:rPr lang="en-US" dirty="0" smtClean="0"/>
              <a:t>Takes fewer hours to work for most goods, not only lightbulbs, vacuum cleaners and food, but also books</a:t>
            </a:r>
            <a:endParaRPr lang="en-US" dirty="0"/>
          </a:p>
        </p:txBody>
      </p:sp>
    </p:spTree>
    <p:extLst>
      <p:ext uri="{BB962C8B-B14F-4D97-AF65-F5344CB8AC3E}">
        <p14:creationId xmlns:p14="http://schemas.microsoft.com/office/powerpoint/2010/main" val="18155569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Rawls, and the Poor</a:t>
            </a:r>
          </a:p>
        </p:txBody>
      </p:sp>
      <p:sp>
        <p:nvSpPr>
          <p:cNvPr id="3" name="Content Placeholder 2"/>
          <p:cNvSpPr>
            <a:spLocks noGrp="1"/>
          </p:cNvSpPr>
          <p:nvPr>
            <p:ph sz="half" idx="1"/>
          </p:nvPr>
        </p:nvSpPr>
        <p:spPr/>
        <p:txBody>
          <a:bodyPr>
            <a:normAutofit/>
          </a:bodyPr>
          <a:lstStyle/>
          <a:p>
            <a:r>
              <a:rPr lang="en-US" dirty="0" smtClean="0"/>
              <a:t>Main </a:t>
            </a:r>
            <a:r>
              <a:rPr lang="en-US" dirty="0"/>
              <a:t>proposition: Income distribution just if poor are as well off as they can be: maximum of minimum (</a:t>
            </a:r>
            <a:r>
              <a:rPr lang="en-US" dirty="0" err="1"/>
              <a:t>maximin</a:t>
            </a:r>
            <a:r>
              <a:rPr lang="en-US" dirty="0"/>
              <a:t>)</a:t>
            </a:r>
          </a:p>
          <a:p>
            <a:r>
              <a:rPr lang="en-US" dirty="0" smtClean="0"/>
              <a:t>Let us look at Index </a:t>
            </a:r>
            <a:r>
              <a:rPr lang="en-US" dirty="0"/>
              <a:t>of economic </a:t>
            </a:r>
            <a:r>
              <a:rPr lang="en-US" dirty="0" smtClean="0"/>
              <a:t>freedom, </a:t>
            </a:r>
            <a:r>
              <a:rPr lang="en-US" dirty="0"/>
              <a:t>with data from long time and many places</a:t>
            </a:r>
          </a:p>
        </p:txBody>
      </p:sp>
      <p:pic>
        <p:nvPicPr>
          <p:cNvPr id="5" name="Content Placeholder 4" descr="Lange-MigrantMother02.1.jpg"/>
          <p:cNvPicPr>
            <a:picLocks noGrp="1" noChangeAspect="1"/>
          </p:cNvPicPr>
          <p:nvPr>
            <p:ph sz="half" idx="2"/>
          </p:nvPr>
        </p:nvPicPr>
        <p:blipFill>
          <a:blip r:embed="rId2">
            <a:extLst>
              <a:ext uri="{28A0092B-C50C-407E-A947-70E740481C1C}">
                <a14:useLocalDpi xmlns:a14="http://schemas.microsoft.com/office/drawing/2010/main" val="0"/>
              </a:ext>
            </a:extLst>
          </a:blip>
          <a:srcRect l="-7997" r="-7997"/>
          <a:stretch>
            <a:fillRect/>
          </a:stretch>
        </p:blipFill>
        <p:spPr/>
      </p:pic>
    </p:spTree>
    <p:extLst>
      <p:ext uri="{BB962C8B-B14F-4D97-AF65-F5344CB8AC3E}">
        <p14:creationId xmlns:p14="http://schemas.microsoft.com/office/powerpoint/2010/main" val="3303817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Super-Rich?</a:t>
            </a:r>
            <a:endParaRPr lang="en-US" dirty="0"/>
          </a:p>
        </p:txBody>
      </p:sp>
      <p:sp>
        <p:nvSpPr>
          <p:cNvPr id="3" name="Content Placeholder 2"/>
          <p:cNvSpPr>
            <a:spLocks noGrp="1"/>
          </p:cNvSpPr>
          <p:nvPr>
            <p:ph idx="1"/>
          </p:nvPr>
        </p:nvSpPr>
        <p:spPr/>
        <p:txBody>
          <a:bodyPr/>
          <a:lstStyle/>
          <a:p>
            <a:r>
              <a:rPr lang="en-US" dirty="0" smtClean="0"/>
              <a:t>People with special, non-replicable skills (i.e. earning rent from abilities), innovators, entrepreneurs, entertainers, athletes</a:t>
            </a:r>
          </a:p>
          <a:p>
            <a:r>
              <a:rPr lang="en-US" dirty="0" smtClean="0"/>
              <a:t>By definition, supply (almost) fixed, while demand flexible</a:t>
            </a:r>
          </a:p>
          <a:p>
            <a:r>
              <a:rPr lang="en-US" dirty="0" smtClean="0"/>
              <a:t>Suddenly find demand, the market for their services, going from 300 million people to perhaps 3 billion, impact of </a:t>
            </a:r>
            <a:r>
              <a:rPr lang="en-US" dirty="0" err="1" smtClean="0"/>
              <a:t>globalisation</a:t>
            </a:r>
            <a:endParaRPr lang="en-US" dirty="0"/>
          </a:p>
        </p:txBody>
      </p:sp>
    </p:spTree>
    <p:extLst>
      <p:ext uri="{BB962C8B-B14F-4D97-AF65-F5344CB8AC3E}">
        <p14:creationId xmlns:p14="http://schemas.microsoft.com/office/powerpoint/2010/main" val="3571216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Inequality?</a:t>
            </a:r>
            <a:endParaRPr lang="en-US" dirty="0"/>
          </a:p>
        </p:txBody>
      </p:sp>
      <p:sp>
        <p:nvSpPr>
          <p:cNvPr id="3" name="Content Placeholder 2"/>
          <p:cNvSpPr>
            <a:spLocks noGrp="1"/>
          </p:cNvSpPr>
          <p:nvPr>
            <p:ph idx="1"/>
          </p:nvPr>
        </p:nvSpPr>
        <p:spPr/>
        <p:txBody>
          <a:bodyPr/>
          <a:lstStyle/>
          <a:p>
            <a:r>
              <a:rPr lang="en-US" dirty="0" smtClean="0"/>
              <a:t>Country with an income distribution D</a:t>
            </a:r>
            <a:r>
              <a:rPr lang="en-US" baseline="-25000" dirty="0" smtClean="0"/>
              <a:t>1</a:t>
            </a:r>
          </a:p>
          <a:p>
            <a:r>
              <a:rPr lang="en-US" dirty="0" smtClean="0"/>
              <a:t>Milton Friedman comes to give a lecture</a:t>
            </a:r>
          </a:p>
          <a:p>
            <a:r>
              <a:rPr lang="en-US" dirty="0" smtClean="0"/>
              <a:t>1,000 attend, each paying $50</a:t>
            </a:r>
          </a:p>
          <a:p>
            <a:r>
              <a:rPr lang="en-US" dirty="0" smtClean="0"/>
              <a:t>Friedman $50,000 richer, 1,000 people each $50 poorer: less equal distribution D</a:t>
            </a:r>
            <a:r>
              <a:rPr lang="en-US" baseline="-25000" dirty="0" smtClean="0"/>
              <a:t>2</a:t>
            </a:r>
          </a:p>
          <a:p>
            <a:r>
              <a:rPr lang="en-US" dirty="0" smtClean="0"/>
              <a:t>No problem: everybody is happy</a:t>
            </a:r>
          </a:p>
          <a:p>
            <a:r>
              <a:rPr lang="en-US" dirty="0" smtClean="0"/>
              <a:t>Distribution by choice: from each as she chooses, to each as she is chosen</a:t>
            </a:r>
            <a:endParaRPr lang="en-US" dirty="0"/>
          </a:p>
        </p:txBody>
      </p:sp>
    </p:spTree>
    <p:extLst>
      <p:ext uri="{BB962C8B-B14F-4D97-AF65-F5344CB8AC3E}">
        <p14:creationId xmlns:p14="http://schemas.microsoft.com/office/powerpoint/2010/main" val="2768190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Problems with </a:t>
            </a:r>
            <a:r>
              <a:rPr lang="en-US" dirty="0" err="1" smtClean="0"/>
              <a:t>Piketty’s</a:t>
            </a:r>
            <a:r>
              <a:rPr lang="en-US" dirty="0" smtClean="0"/>
              <a:t> Ideas</a:t>
            </a:r>
            <a:endParaRPr lang="en-US" dirty="0"/>
          </a:p>
        </p:txBody>
      </p:sp>
      <p:sp>
        <p:nvSpPr>
          <p:cNvPr id="3" name="Content Placeholder 2"/>
          <p:cNvSpPr>
            <a:spLocks noGrp="1"/>
          </p:cNvSpPr>
          <p:nvPr>
            <p:ph idx="1"/>
          </p:nvPr>
        </p:nvSpPr>
        <p:spPr/>
        <p:txBody>
          <a:bodyPr>
            <a:normAutofit lnSpcReduction="10000"/>
          </a:bodyPr>
          <a:lstStyle/>
          <a:p>
            <a:r>
              <a:rPr lang="en-US" dirty="0" smtClean="0"/>
              <a:t>Rate of return of capital not always higher than economic growth</a:t>
            </a:r>
          </a:p>
          <a:p>
            <a:r>
              <a:rPr lang="en-US" dirty="0" smtClean="0"/>
              <a:t>Capital not immobile and unbreakable</a:t>
            </a:r>
          </a:p>
          <a:p>
            <a:r>
              <a:rPr lang="en-US" dirty="0" smtClean="0"/>
              <a:t>Capital not in hands of </a:t>
            </a:r>
            <a:r>
              <a:rPr lang="en-US" dirty="0" err="1" smtClean="0"/>
              <a:t>rentiers</a:t>
            </a:r>
            <a:r>
              <a:rPr lang="en-US" dirty="0" smtClean="0"/>
              <a:t>, landowners and bondholders, also innovators, entrepreneurs, investors, funds, third sector </a:t>
            </a:r>
            <a:r>
              <a:rPr lang="en-US" dirty="0" err="1" smtClean="0"/>
              <a:t>organisations</a:t>
            </a:r>
            <a:endParaRPr lang="en-US" dirty="0" smtClean="0"/>
          </a:p>
          <a:p>
            <a:r>
              <a:rPr lang="en-US" dirty="0" smtClean="0"/>
              <a:t>Dispersed by children, divorces, risks, uncertainties</a:t>
            </a:r>
            <a:endParaRPr lang="en-US" dirty="0"/>
          </a:p>
        </p:txBody>
      </p:sp>
    </p:spTree>
    <p:extLst>
      <p:ext uri="{BB962C8B-B14F-4D97-AF65-F5344CB8AC3E}">
        <p14:creationId xmlns:p14="http://schemas.microsoft.com/office/powerpoint/2010/main" val="1080362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to Retain Wealth</a:t>
            </a:r>
            <a:endParaRPr lang="en-US" dirty="0"/>
          </a:p>
        </p:txBody>
      </p:sp>
      <p:sp>
        <p:nvSpPr>
          <p:cNvPr id="8" name="Text Placeholder 7"/>
          <p:cNvSpPr>
            <a:spLocks noGrp="1"/>
          </p:cNvSpPr>
          <p:nvPr>
            <p:ph type="body" idx="1"/>
          </p:nvPr>
        </p:nvSpPr>
        <p:spPr/>
        <p:txBody>
          <a:bodyPr/>
          <a:lstStyle/>
          <a:p>
            <a:r>
              <a:rPr lang="en-US" dirty="0" smtClean="0"/>
              <a:t>Barbara Hutton</a:t>
            </a:r>
            <a:endParaRPr lang="en-US" dirty="0"/>
          </a:p>
        </p:txBody>
      </p:sp>
      <p:pic>
        <p:nvPicPr>
          <p:cNvPr id="7" name="Content Placeholder 6" descr="BarbaraHutton.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1984" b="25480"/>
          <a:stretch/>
        </p:blipFill>
        <p:spPr/>
      </p:pic>
      <p:sp>
        <p:nvSpPr>
          <p:cNvPr id="9" name="Text Placeholder 8"/>
          <p:cNvSpPr>
            <a:spLocks noGrp="1"/>
          </p:cNvSpPr>
          <p:nvPr>
            <p:ph type="body" sz="quarter" idx="3"/>
          </p:nvPr>
        </p:nvSpPr>
        <p:spPr/>
        <p:txBody>
          <a:bodyPr/>
          <a:lstStyle/>
          <a:p>
            <a:r>
              <a:rPr lang="en-US" dirty="0" smtClean="0"/>
              <a:t>Charles Koch</a:t>
            </a:r>
            <a:endParaRPr lang="en-US" dirty="0"/>
          </a:p>
        </p:txBody>
      </p:sp>
      <p:pic>
        <p:nvPicPr>
          <p:cNvPr id="6" name="Content Placeholder 5" descr="CharlesKoch.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3509" b="26611"/>
          <a:stretch/>
        </p:blipFill>
        <p:spPr/>
      </p:pic>
    </p:spTree>
    <p:extLst>
      <p:ext uri="{BB962C8B-B14F-4D97-AF65-F5344CB8AC3E}">
        <p14:creationId xmlns:p14="http://schemas.microsoft.com/office/powerpoint/2010/main" val="1836910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Balzac</a:t>
            </a:r>
            <a:endParaRPr lang="en-US" dirty="0"/>
          </a:p>
        </p:txBody>
      </p:sp>
      <p:pic>
        <p:nvPicPr>
          <p:cNvPr id="5" name="Content Placeholder 4" descr="Balzac.jpg"/>
          <p:cNvPicPr>
            <a:picLocks noGrp="1" noChangeAspect="1"/>
          </p:cNvPicPr>
          <p:nvPr>
            <p:ph sz="half" idx="1"/>
          </p:nvPr>
        </p:nvPicPr>
        <p:blipFill>
          <a:blip r:embed="rId2">
            <a:extLst>
              <a:ext uri="{28A0092B-C50C-407E-A947-70E740481C1C}">
                <a14:useLocalDpi xmlns:a14="http://schemas.microsoft.com/office/drawing/2010/main" val="0"/>
              </a:ext>
            </a:extLst>
          </a:blip>
          <a:srcRect l="2577" r="2577"/>
          <a:stretch>
            <a:fillRect/>
          </a:stretch>
        </p:blipFill>
        <p:spPr/>
      </p:pic>
      <p:sp>
        <p:nvSpPr>
          <p:cNvPr id="4" name="Content Placeholder 3"/>
          <p:cNvSpPr>
            <a:spLocks noGrp="1"/>
          </p:cNvSpPr>
          <p:nvPr>
            <p:ph sz="half" idx="2"/>
          </p:nvPr>
        </p:nvSpPr>
        <p:spPr/>
        <p:txBody>
          <a:bodyPr>
            <a:normAutofit/>
          </a:bodyPr>
          <a:lstStyle/>
          <a:p>
            <a:r>
              <a:rPr lang="en-US" dirty="0" err="1"/>
              <a:t>Piketty</a:t>
            </a:r>
            <a:r>
              <a:rPr lang="en-US" dirty="0"/>
              <a:t> </a:t>
            </a:r>
            <a:r>
              <a:rPr lang="en-US" dirty="0" smtClean="0"/>
              <a:t>quotes Balzac, </a:t>
            </a:r>
            <a:r>
              <a:rPr lang="en-US" i="1" dirty="0" smtClean="0"/>
              <a:t>Old </a:t>
            </a:r>
            <a:r>
              <a:rPr lang="en-US" i="1" dirty="0" err="1"/>
              <a:t>Goriot</a:t>
            </a:r>
            <a:endParaRPr lang="en-US" i="1" dirty="0"/>
          </a:p>
          <a:p>
            <a:r>
              <a:rPr lang="en-US" dirty="0" smtClean="0"/>
              <a:t>Story of fragile wealth</a:t>
            </a:r>
            <a:endParaRPr lang="en-US" dirty="0"/>
          </a:p>
          <a:p>
            <a:r>
              <a:rPr lang="en-US" dirty="0" err="1"/>
              <a:t>Goriot</a:t>
            </a:r>
            <a:r>
              <a:rPr lang="en-US" dirty="0"/>
              <a:t> </a:t>
            </a:r>
            <a:r>
              <a:rPr lang="en-US" dirty="0" smtClean="0"/>
              <a:t>penniless</a:t>
            </a:r>
          </a:p>
          <a:p>
            <a:r>
              <a:rPr lang="en-US" dirty="0" err="1" smtClean="0"/>
              <a:t>Anastasie’s</a:t>
            </a:r>
            <a:r>
              <a:rPr lang="en-US" dirty="0" smtClean="0"/>
              <a:t> lover with gambling debts</a:t>
            </a:r>
            <a:endParaRPr lang="en-US" dirty="0"/>
          </a:p>
          <a:p>
            <a:r>
              <a:rPr lang="en-US" dirty="0" err="1" smtClean="0"/>
              <a:t>Delphine’s</a:t>
            </a:r>
            <a:r>
              <a:rPr lang="en-US" dirty="0" smtClean="0"/>
              <a:t> husband failed speculations</a:t>
            </a:r>
            <a:endParaRPr lang="en-US" dirty="0"/>
          </a:p>
          <a:p>
            <a:endParaRPr lang="en-US" dirty="0"/>
          </a:p>
        </p:txBody>
      </p:sp>
    </p:spTree>
    <p:extLst>
      <p:ext uri="{BB962C8B-B14F-4D97-AF65-F5344CB8AC3E}">
        <p14:creationId xmlns:p14="http://schemas.microsoft.com/office/powerpoint/2010/main" val="4120320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Economic Growth</a:t>
            </a:r>
            <a:endParaRPr lang="en-US" dirty="0"/>
          </a:p>
        </p:txBody>
      </p:sp>
      <p:sp>
        <p:nvSpPr>
          <p:cNvPr id="6" name="Content Placeholder 5"/>
          <p:cNvSpPr>
            <a:spLocks noGrp="1"/>
          </p:cNvSpPr>
          <p:nvPr>
            <p:ph idx="1"/>
          </p:nvPr>
        </p:nvSpPr>
        <p:spPr/>
        <p:txBody>
          <a:bodyPr/>
          <a:lstStyle/>
          <a:p>
            <a:r>
              <a:rPr lang="en-US" dirty="0" err="1" smtClean="0"/>
              <a:t>Piketty’s</a:t>
            </a:r>
            <a:r>
              <a:rPr lang="en-US" dirty="0" smtClean="0"/>
              <a:t> confiscatory taxes would become a self-fulfilling prophecy</a:t>
            </a:r>
          </a:p>
          <a:p>
            <a:r>
              <a:rPr lang="en-US" dirty="0" smtClean="0"/>
              <a:t>Immense creative powers of capitalism</a:t>
            </a:r>
          </a:p>
          <a:p>
            <a:r>
              <a:rPr lang="en-US" dirty="0" smtClean="0"/>
              <a:t>Almost unlimited possibilities of economic growth</a:t>
            </a:r>
          </a:p>
          <a:p>
            <a:r>
              <a:rPr lang="en-US" dirty="0" smtClean="0"/>
              <a:t>Capitalism needs innovators, entrepreneurs and investors</a:t>
            </a:r>
          </a:p>
          <a:p>
            <a:r>
              <a:rPr lang="en-US" dirty="0" smtClean="0"/>
              <a:t>Welfare state needs taxpayers</a:t>
            </a:r>
            <a:endParaRPr lang="en-US" dirty="0"/>
          </a:p>
        </p:txBody>
      </p:sp>
    </p:spTree>
    <p:extLst>
      <p:ext uri="{BB962C8B-B14F-4D97-AF65-F5344CB8AC3E}">
        <p14:creationId xmlns:p14="http://schemas.microsoft.com/office/powerpoint/2010/main" val="3385845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Sustaining the Welfare State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239399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935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Effect transition="in" filter="wipe(left)">
                                      <p:cBhvr>
                                        <p:cTn id="32" dur="500"/>
                                        <p:tgtEl>
                                          <p:spTgt spid="4">
                                            <p:graphicEl>
                                              <a:chart seriesIdx="0" categoryIdx="4"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Laffer</a:t>
            </a:r>
            <a:r>
              <a:rPr lang="en-US" sz="3600" dirty="0" smtClean="0"/>
              <a:t> Curve for Switzerland and Sweden </a:t>
            </a:r>
            <a:endParaRPr lang="en-US" sz="3600" dirty="0"/>
          </a:p>
        </p:txBody>
      </p:sp>
      <p:graphicFrame>
        <p:nvGraphicFramePr>
          <p:cNvPr id="4" name="Chart Placeholder 3"/>
          <p:cNvGraphicFramePr>
            <a:graphicFrameLocks noGrp="1"/>
          </p:cNvGraphicFramePr>
          <p:nvPr>
            <p:ph type="chart" idx="1"/>
            <p:extLst>
              <p:ext uri="{D42A27DB-BD31-4B8C-83A1-F6EECF244321}">
                <p14:modId xmlns:p14="http://schemas.microsoft.com/office/powerpoint/2010/main" val="3502780126"/>
              </p:ext>
            </p:extLst>
          </p:nvPr>
        </p:nvGraphicFramePr>
        <p:xfrm>
          <a:off x="685800" y="1981200"/>
          <a:ext cx="77724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830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Rand’s Thought Experiment</a:t>
            </a:r>
            <a:endParaRPr lang="en-US" dirty="0"/>
          </a:p>
        </p:txBody>
      </p:sp>
      <p:sp>
        <p:nvSpPr>
          <p:cNvPr id="3" name="Content Placeholder 2"/>
          <p:cNvSpPr>
            <a:spLocks noGrp="1"/>
          </p:cNvSpPr>
          <p:nvPr>
            <p:ph sz="half" idx="1"/>
          </p:nvPr>
        </p:nvSpPr>
        <p:spPr/>
        <p:txBody>
          <a:bodyPr>
            <a:normAutofit/>
          </a:bodyPr>
          <a:lstStyle/>
          <a:p>
            <a:r>
              <a:rPr lang="en-US"/>
              <a:t>The rich contribute most of tax revenue</a:t>
            </a:r>
          </a:p>
          <a:p>
            <a:r>
              <a:rPr lang="en-US"/>
              <a:t>What happens if they emigrate (as they sometimes do)?</a:t>
            </a:r>
          </a:p>
          <a:p>
            <a:r>
              <a:rPr lang="en-US"/>
              <a:t>What happens if they choose to disappear: Theme of Rand’s </a:t>
            </a:r>
            <a:r>
              <a:rPr lang="en-US" i="1"/>
              <a:t>Atlas Shrugged</a:t>
            </a:r>
          </a:p>
        </p:txBody>
      </p:sp>
      <p:pic>
        <p:nvPicPr>
          <p:cNvPr id="5" name="Content Placeholder 4" descr="Ayn.Rand.jpg"/>
          <p:cNvPicPr>
            <a:picLocks noGrp="1" noChangeAspect="1"/>
          </p:cNvPicPr>
          <p:nvPr>
            <p:ph sz="half" idx="2"/>
          </p:nvPr>
        </p:nvPicPr>
        <p:blipFill>
          <a:blip r:embed="rId2">
            <a:extLst>
              <a:ext uri="{28A0092B-C50C-407E-A947-70E740481C1C}">
                <a14:useLocalDpi xmlns:a14="http://schemas.microsoft.com/office/drawing/2010/main" val="0"/>
              </a:ext>
            </a:extLst>
          </a:blip>
          <a:srcRect l="-15425" r="-15425"/>
          <a:stretch>
            <a:fillRect/>
          </a:stretch>
        </p:blipFill>
        <p:spPr/>
      </p:pic>
    </p:spTree>
    <p:extLst>
      <p:ext uri="{BB962C8B-B14F-4D97-AF65-F5344CB8AC3E}">
        <p14:creationId xmlns:p14="http://schemas.microsoft.com/office/powerpoint/2010/main" val="69125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anim calcmode="lin" valueType="num">
                                      <p:cBhvr>
                                        <p:cTn id="20" dur="400" fill="hold"/>
                                        <p:tgtEl>
                                          <p:spTgt spid="5"/>
                                        </p:tgtEl>
                                        <p:attrNameLst>
                                          <p:attrName>ppt_x</p:attrName>
                                        </p:attrNameLst>
                                      </p:cBhvr>
                                      <p:tavLst>
                                        <p:tav tm="0">
                                          <p:val>
                                            <p:strVal val="#ppt_x"/>
                                          </p:val>
                                        </p:tav>
                                        <p:tav tm="100000">
                                          <p:val>
                                            <p:strVal val="#ppt_x"/>
                                          </p:val>
                                        </p:tav>
                                      </p:tavLst>
                                    </p:anim>
                                    <p:anim calcmode="lin" valueType="num">
                                      <p:cBhvr>
                                        <p:cTn id="21" dur="400" fill="hold"/>
                                        <p:tgtEl>
                                          <p:spTgt spid="5"/>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ea typeface="ＭＳ Ｐゴシック" charset="0"/>
                <a:cs typeface="ＭＳ Ｐゴシック" charset="0"/>
              </a:rPr>
              <a:t>Further Benefits of the Rich</a:t>
            </a:r>
            <a:endParaRPr lang="en-US" dirty="0">
              <a:ea typeface="ＭＳ Ｐゴシック" charset="0"/>
              <a:cs typeface="ＭＳ Ｐゴシック" charset="0"/>
            </a:endParaRPr>
          </a:p>
        </p:txBody>
      </p:sp>
      <p:sp>
        <p:nvSpPr>
          <p:cNvPr id="39938" name="Content Placeholder 2"/>
          <p:cNvSpPr>
            <a:spLocks noGrp="1"/>
          </p:cNvSpPr>
          <p:nvPr>
            <p:ph sz="half" idx="1"/>
          </p:nvPr>
        </p:nvSpPr>
        <p:spPr>
          <a:xfrm>
            <a:off x="685800" y="1981200"/>
            <a:ext cx="4606925" cy="4114800"/>
          </a:xfrm>
        </p:spPr>
        <p:txBody>
          <a:bodyPr>
            <a:normAutofit/>
          </a:bodyPr>
          <a:lstStyle/>
          <a:p>
            <a:r>
              <a:rPr lang="en-US" dirty="0" smtClean="0">
                <a:ea typeface="ＭＳ Ｐゴシック" charset="0"/>
                <a:cs typeface="ＭＳ Ｐゴシック" charset="0"/>
              </a:rPr>
              <a:t>Pay for experimental process to turn luxuries into necessities</a:t>
            </a:r>
          </a:p>
          <a:p>
            <a:r>
              <a:rPr lang="en-US" dirty="0" smtClean="0">
                <a:ea typeface="ＭＳ Ｐゴシック" charset="0"/>
                <a:cs typeface="ＭＳ Ｐゴシック" charset="0"/>
              </a:rPr>
              <a:t>Provide risk capital; 1,000 experiments instead of 10</a:t>
            </a:r>
          </a:p>
          <a:p>
            <a:r>
              <a:rPr lang="en-US" dirty="0" smtClean="0">
                <a:ea typeface="ＭＳ Ｐゴシック" charset="0"/>
                <a:cs typeface="ＭＳ Ｐゴシック" charset="0"/>
              </a:rPr>
              <a:t>Have means to fight bureaucratic aggression and government oppression</a:t>
            </a:r>
            <a:endParaRPr lang="en-US" dirty="0">
              <a:ea typeface="ＭＳ Ｐゴシック" charset="0"/>
              <a:cs typeface="ＭＳ Ｐゴシック" charset="0"/>
            </a:endParaRPr>
          </a:p>
        </p:txBody>
      </p:sp>
      <p:pic>
        <p:nvPicPr>
          <p:cNvPr id="39939" name="Content Placeholder 2" descr="BillGates.jpg"/>
          <p:cNvPicPr>
            <a:picLocks noGrp="1" noChangeAspect="1"/>
          </p:cNvPicPr>
          <p:nvPr>
            <p:ph sz="half" idx="2"/>
          </p:nvPr>
        </p:nvPicPr>
        <p:blipFill>
          <a:blip r:embed="rId2">
            <a:extLst>
              <a:ext uri="{28A0092B-C50C-407E-A947-70E740481C1C}">
                <a14:useLocalDpi xmlns:a14="http://schemas.microsoft.com/office/drawing/2010/main" val="0"/>
              </a:ext>
            </a:extLst>
          </a:blip>
          <a:srcRect l="-14815" r="-14815"/>
          <a:stretch>
            <a:fillRect/>
          </a:stretch>
        </p:blipFill>
        <p:spPr>
          <a:xfrm>
            <a:off x="5076825" y="1989138"/>
            <a:ext cx="3810000" cy="4114800"/>
          </a:xfrm>
        </p:spPr>
      </p:pic>
    </p:spTree>
    <p:extLst>
      <p:ext uri="{BB962C8B-B14F-4D97-AF65-F5344CB8AC3E}">
        <p14:creationId xmlns:p14="http://schemas.microsoft.com/office/powerpoint/2010/main" val="2402778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Which Country Better, A or B?</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2777430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0301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ipe(left)">
                                      <p:cBhvr>
                                        <p:cTn id="12" dur="500"/>
                                        <p:tgtEl>
                                          <p:spTgt spid="6">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chart seriesIdx="0" categoryIdx="1" bldStep="ptInSeries"/>
                                            </p:graphicEl>
                                          </p:spTgt>
                                        </p:tgtEl>
                                        <p:attrNameLst>
                                          <p:attrName>style.visibility</p:attrName>
                                        </p:attrNameLst>
                                      </p:cBhvr>
                                      <p:to>
                                        <p:strVal val="visible"/>
                                      </p:to>
                                    </p:set>
                                    <p:animEffect transition="in" filter="wipe(left)">
                                      <p:cBhvr>
                                        <p:cTn id="17" dur="500"/>
                                        <p:tgtEl>
                                          <p:spTgt spid="6">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chart seriesIdx="1" categoryIdx="0" bldStep="ptInSeries"/>
                                            </p:graphicEl>
                                          </p:spTgt>
                                        </p:tgtEl>
                                        <p:attrNameLst>
                                          <p:attrName>style.visibility</p:attrName>
                                        </p:attrNameLst>
                                      </p:cBhvr>
                                      <p:to>
                                        <p:strVal val="visible"/>
                                      </p:to>
                                    </p:set>
                                    <p:animEffect transition="in" filter="wipe(left)">
                                      <p:cBhvr>
                                        <p:cTn id="22" dur="500"/>
                                        <p:tgtEl>
                                          <p:spTgt spid="6">
                                            <p:graphicEl>
                                              <a:chart seriesIdx="1" categoryIdx="0"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graphicEl>
                                              <a:chart seriesIdx="1" categoryIdx="1" bldStep="ptInSeries"/>
                                            </p:graphicEl>
                                          </p:spTgt>
                                        </p:tgtEl>
                                        <p:attrNameLst>
                                          <p:attrName>style.visibility</p:attrName>
                                        </p:attrNameLst>
                                      </p:cBhvr>
                                      <p:to>
                                        <p:strVal val="visible"/>
                                      </p:to>
                                    </p:set>
                                    <p:animEffect transition="in" filter="wipe(left)">
                                      <p:cBhvr>
                                        <p:cTn id="27" dur="500"/>
                                        <p:tgtEl>
                                          <p:spTgt spid="6">
                                            <p:graphicEl>
                                              <a:chart seriesIdx="1" categoryIdx="1"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El"/>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smtClean="0"/>
              <a:t>Challenge of the Red Queen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7363751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4782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22" dur="500"/>
                                        <p:tgtEl>
                                          <p:spTgt spid="6">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lum bright="-20000"/>
          </a:blip>
          <a:srcRect/>
          <a:stretch>
            <a:fillRect/>
          </a:stretch>
        </p:blipFill>
        <p:spPr bwMode="auto">
          <a:xfrm>
            <a:off x="2782888" y="2873375"/>
            <a:ext cx="3581400" cy="911225"/>
          </a:xfrm>
          <a:prstGeom prst="rect">
            <a:avLst/>
          </a:prstGeom>
          <a:noFill/>
        </p:spPr>
      </p:pic>
    </p:spTree>
    <p:extLst>
      <p:ext uri="{BB962C8B-B14F-4D97-AF65-F5344CB8AC3E}">
        <p14:creationId xmlns:p14="http://schemas.microsoft.com/office/powerpoint/2010/main" val="23978764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Four Worlds of Freedom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5484353"/>
              </p:ext>
            </p:extLst>
          </p:nvPr>
        </p:nvGraphicFramePr>
        <p:xfrm>
          <a:off x="457200" y="1597869"/>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5113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Lowest Incomes in Four Worlds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7623125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4843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Productive Power of Capitalism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602429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4439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Much Less Violence than in Past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05525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7291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Water: </a:t>
            </a:r>
            <a:r>
              <a:rPr lang="en-US" smtClean="0"/>
              <a:t>Saving Lives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5221927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076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TotalTime>
  <Words>1625</Words>
  <Application>Microsoft Macintosh PowerPoint</Application>
  <PresentationFormat>On-screen Show (4:3)</PresentationFormat>
  <Paragraphs>163</Paragraphs>
  <Slides>41</Slides>
  <Notes>18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Thomas Piketty’s Capital A Critical Review </vt:lpstr>
      <vt:lpstr>Piketty Replacing Rawls as Prophet</vt:lpstr>
      <vt:lpstr>Rawls, and the Poor</vt:lpstr>
      <vt:lpstr>Which Country Better, A or B?</vt:lpstr>
      <vt:lpstr>Four Worlds of Freedom</vt:lpstr>
      <vt:lpstr>Lowest Incomes in Four Worlds</vt:lpstr>
      <vt:lpstr>Productive Power of Capitalism</vt:lpstr>
      <vt:lpstr>Much Less Violence than in Past</vt:lpstr>
      <vt:lpstr>Clean Water: Saving Lives</vt:lpstr>
      <vt:lpstr>The Green Revolution</vt:lpstr>
      <vt:lpstr>Escaping the Malthus Trap</vt:lpstr>
      <vt:lpstr>Similar Countries, Different Paths </vt:lpstr>
      <vt:lpstr>Four Chinese Economies 2011</vt:lpstr>
      <vt:lpstr>Parting Ways: Australia and Argentina</vt:lpstr>
      <vt:lpstr>Parting Ways: Jamaica and Singapore</vt:lpstr>
      <vt:lpstr>Seven Nordic economies 2010</vt:lpstr>
      <vt:lpstr>Swedes in Different Economies</vt:lpstr>
      <vt:lpstr>Gini Coefficient and Lorenz Curve</vt:lpstr>
      <vt:lpstr>Income Distribution in Four Countries</vt:lpstr>
      <vt:lpstr>Country of Immigrants</vt:lpstr>
      <vt:lpstr>Problem with Gini Coefficient</vt:lpstr>
      <vt:lpstr>Resurrection of the Dead?</vt:lpstr>
      <vt:lpstr>Piketty, and the Rich</vt:lpstr>
      <vt:lpstr>Piketty’s Income Share of 1% Top</vt:lpstr>
      <vt:lpstr>Problems with Piketty’s Numbers</vt:lpstr>
      <vt:lpstr>Problems with Piketty’s Method</vt:lpstr>
      <vt:lpstr>Impact of Globalisation</vt:lpstr>
      <vt:lpstr>Income Share of 90% Bottom, China</vt:lpstr>
      <vt:lpstr>Do Data Reflect Reality?</vt:lpstr>
      <vt:lpstr>Why the Super-Rich?</vt:lpstr>
      <vt:lpstr>What’s Wrong With Inequality?</vt:lpstr>
      <vt:lpstr>More Problems with Piketty’s Ideas</vt:lpstr>
      <vt:lpstr>Challenge to Retain Wealth</vt:lpstr>
      <vt:lpstr>Reading Balzac</vt:lpstr>
      <vt:lpstr>Economic Growth</vt:lpstr>
      <vt:lpstr>Sustaining the Welfare State</vt:lpstr>
      <vt:lpstr>Laffer Curve for Switzerland and Sweden </vt:lpstr>
      <vt:lpstr>Rand’s Thought Experiment</vt:lpstr>
      <vt:lpstr>Further Benefits of the Rich</vt:lpstr>
      <vt:lpstr>The Challenge of the Red Queen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Piketty’s Message A Critical Review </dc:title>
  <dc:creator>HHG</dc:creator>
  <cp:lastModifiedBy>Hannes H. Gissurarson</cp:lastModifiedBy>
  <cp:revision>42</cp:revision>
  <dcterms:created xsi:type="dcterms:W3CDTF">2014-08-30T22:07:52Z</dcterms:created>
  <dcterms:modified xsi:type="dcterms:W3CDTF">2014-10-07T19:55:55Z</dcterms:modified>
</cp:coreProperties>
</file>