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65" r:id="rId3"/>
    <p:sldId id="259" r:id="rId4"/>
    <p:sldId id="263" r:id="rId5"/>
    <p:sldId id="262" r:id="rId6"/>
    <p:sldId id="264" r:id="rId7"/>
    <p:sldId id="261" r:id="rId8"/>
    <p:sldId id="260" r:id="rId9"/>
    <p:sldId id="266" r:id="rId10"/>
    <p:sldId id="267" r:id="rId11"/>
    <p:sldId id="268" r:id="rId12"/>
    <p:sldId id="270" r:id="rId13"/>
    <p:sldId id="269" r:id="rId14"/>
    <p:sldId id="271" r:id="rId15"/>
    <p:sldId id="272" r:id="rId16"/>
    <p:sldId id="274" r:id="rId17"/>
    <p:sldId id="275" r:id="rId18"/>
    <p:sldId id="273" r:id="rId19"/>
    <p:sldId id="276" r:id="rId20"/>
    <p:sldId id="277" r:id="rId21"/>
    <p:sldId id="278" r:id="rId22"/>
    <p:sldId id="280" r:id="rId23"/>
    <p:sldId id="281" r:id="rId24"/>
    <p:sldId id="282" r:id="rId25"/>
    <p:sldId id="284" r:id="rId26"/>
    <p:sldId id="288" r:id="rId27"/>
    <p:sldId id="291" r:id="rId28"/>
    <p:sldId id="289" r:id="rId29"/>
    <p:sldId id="290" r:id="rId30"/>
    <p:sldId id="286" r:id="rId31"/>
    <p:sldId id="287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258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4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0.0</c:v>
                </c:pt>
                <c:pt idx="1">
                  <c:v>4.0</c:v>
                </c:pt>
                <c:pt idx="2">
                  <c:v>8.0</c:v>
                </c:pt>
                <c:pt idx="3">
                  <c:v>12.0</c:v>
                </c:pt>
                <c:pt idx="4">
                  <c:v>16.0</c:v>
                </c:pt>
                <c:pt idx="5">
                  <c:v>20.0</c:v>
                </c:pt>
                <c:pt idx="6">
                  <c:v>24.0</c:v>
                </c:pt>
                <c:pt idx="7">
                  <c:v>28.0</c:v>
                </c:pt>
                <c:pt idx="8">
                  <c:v>32.0</c:v>
                </c:pt>
                <c:pt idx="9">
                  <c:v>36.0</c:v>
                </c:pt>
                <c:pt idx="10">
                  <c:v>40.0</c:v>
                </c:pt>
                <c:pt idx="11">
                  <c:v>44.0</c:v>
                </c:pt>
                <c:pt idx="12">
                  <c:v>48.0</c:v>
                </c:pt>
                <c:pt idx="13">
                  <c:v>52.0</c:v>
                </c:pt>
                <c:pt idx="14">
                  <c:v>56.0</c:v>
                </c:pt>
                <c:pt idx="15">
                  <c:v>60.0</c:v>
                </c:pt>
                <c:pt idx="16">
                  <c:v>64.0</c:v>
                </c:pt>
                <c:pt idx="17">
                  <c:v>68.0</c:v>
                </c:pt>
                <c:pt idx="18">
                  <c:v>72.0</c:v>
                </c:pt>
                <c:pt idx="19">
                  <c:v>76.0</c:v>
                </c:pt>
                <c:pt idx="20">
                  <c:v>80.0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Income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0.0</c:v>
                </c:pt>
                <c:pt idx="1">
                  <c:v>19.0</c:v>
                </c:pt>
                <c:pt idx="2">
                  <c:v>36.0</c:v>
                </c:pt>
                <c:pt idx="3">
                  <c:v>51.0</c:v>
                </c:pt>
                <c:pt idx="4">
                  <c:v>64.0</c:v>
                </c:pt>
                <c:pt idx="5">
                  <c:v>75.0</c:v>
                </c:pt>
                <c:pt idx="6">
                  <c:v>84.0</c:v>
                </c:pt>
                <c:pt idx="7">
                  <c:v>91.0</c:v>
                </c:pt>
                <c:pt idx="8">
                  <c:v>96.0</c:v>
                </c:pt>
                <c:pt idx="9">
                  <c:v>99.0</c:v>
                </c:pt>
                <c:pt idx="10">
                  <c:v>100.0</c:v>
                </c:pt>
                <c:pt idx="11">
                  <c:v>99.0</c:v>
                </c:pt>
                <c:pt idx="12">
                  <c:v>96.0</c:v>
                </c:pt>
                <c:pt idx="13">
                  <c:v>91.0</c:v>
                </c:pt>
                <c:pt idx="14">
                  <c:v>84.0</c:v>
                </c:pt>
                <c:pt idx="15">
                  <c:v>75.0</c:v>
                </c:pt>
                <c:pt idx="16">
                  <c:v>64.0</c:v>
                </c:pt>
                <c:pt idx="17">
                  <c:v>51.0</c:v>
                </c:pt>
                <c:pt idx="18">
                  <c:v>36.0</c:v>
                </c:pt>
                <c:pt idx="19">
                  <c:v>19.0</c:v>
                </c:pt>
                <c:pt idx="20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7249032"/>
        <c:axId val="2129935672"/>
      </c:lineChart>
      <c:catAx>
        <c:axId val="-2137249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9935672"/>
        <c:crosses val="autoZero"/>
        <c:auto val="1"/>
        <c:lblAlgn val="ctr"/>
        <c:lblOffset val="100"/>
        <c:noMultiLvlLbl val="0"/>
      </c:catAx>
      <c:valAx>
        <c:axId val="2129935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7249032"/>
        <c:crosses val="autoZero"/>
        <c:crossBetween val="midCat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Cost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0.0</c:v>
                </c:pt>
                <c:pt idx="1">
                  <c:v>4.0</c:v>
                </c:pt>
                <c:pt idx="2">
                  <c:v>8.0</c:v>
                </c:pt>
                <c:pt idx="3">
                  <c:v>12.0</c:v>
                </c:pt>
                <c:pt idx="4">
                  <c:v>16.0</c:v>
                </c:pt>
                <c:pt idx="5">
                  <c:v>20.0</c:v>
                </c:pt>
                <c:pt idx="6">
                  <c:v>24.0</c:v>
                </c:pt>
                <c:pt idx="7">
                  <c:v>28.0</c:v>
                </c:pt>
                <c:pt idx="8">
                  <c:v>32.0</c:v>
                </c:pt>
                <c:pt idx="9">
                  <c:v>36.0</c:v>
                </c:pt>
                <c:pt idx="10">
                  <c:v>40.0</c:v>
                </c:pt>
                <c:pt idx="11">
                  <c:v>44.0</c:v>
                </c:pt>
                <c:pt idx="12">
                  <c:v>48.0</c:v>
                </c:pt>
                <c:pt idx="13">
                  <c:v>52.0</c:v>
                </c:pt>
                <c:pt idx="14">
                  <c:v>56.0</c:v>
                </c:pt>
                <c:pt idx="15">
                  <c:v>60.0</c:v>
                </c:pt>
                <c:pt idx="16">
                  <c:v>64.0</c:v>
                </c:pt>
                <c:pt idx="17">
                  <c:v>68.0</c:v>
                </c:pt>
                <c:pt idx="18">
                  <c:v>72.0</c:v>
                </c:pt>
                <c:pt idx="19">
                  <c:v>76.0</c:v>
                </c:pt>
                <c:pt idx="20">
                  <c:v>80.0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Income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0.0</c:v>
                </c:pt>
                <c:pt idx="1">
                  <c:v>19.0</c:v>
                </c:pt>
                <c:pt idx="2">
                  <c:v>36.0</c:v>
                </c:pt>
                <c:pt idx="3">
                  <c:v>51.0</c:v>
                </c:pt>
                <c:pt idx="4">
                  <c:v>64.0</c:v>
                </c:pt>
                <c:pt idx="5">
                  <c:v>75.0</c:v>
                </c:pt>
                <c:pt idx="6">
                  <c:v>84.0</c:v>
                </c:pt>
                <c:pt idx="7">
                  <c:v>91.0</c:v>
                </c:pt>
                <c:pt idx="8">
                  <c:v>96.0</c:v>
                </c:pt>
                <c:pt idx="9">
                  <c:v>99.0</c:v>
                </c:pt>
                <c:pt idx="10">
                  <c:v>100.0</c:v>
                </c:pt>
                <c:pt idx="11">
                  <c:v>99.0</c:v>
                </c:pt>
                <c:pt idx="12">
                  <c:v>96.0</c:v>
                </c:pt>
                <c:pt idx="13">
                  <c:v>91.0</c:v>
                </c:pt>
                <c:pt idx="14">
                  <c:v>84.0</c:v>
                </c:pt>
                <c:pt idx="15">
                  <c:v>75.0</c:v>
                </c:pt>
                <c:pt idx="16">
                  <c:v>64.0</c:v>
                </c:pt>
                <c:pt idx="17">
                  <c:v>51.0</c:v>
                </c:pt>
                <c:pt idx="18">
                  <c:v>36.0</c:v>
                </c:pt>
                <c:pt idx="19">
                  <c:v>19.0</c:v>
                </c:pt>
                <c:pt idx="20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0360664"/>
        <c:axId val="2130363640"/>
      </c:lineChart>
      <c:catAx>
        <c:axId val="2130360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30363640"/>
        <c:crosses val="autoZero"/>
        <c:auto val="1"/>
        <c:lblAlgn val="ctr"/>
        <c:lblOffset val="100"/>
        <c:noMultiLvlLbl val="0"/>
      </c:catAx>
      <c:valAx>
        <c:axId val="2130363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0360664"/>
        <c:crosses val="autoZero"/>
        <c:crossBetween val="midCat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E623C-1BF4-274F-885E-41F06BA32125}" type="datetimeFigureOut">
              <a:t>09/10/14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6BFFB-DE6E-214D-A142-E80C4146051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5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A. C. Pigou, Economics of Welfare. London: Macmillan 1920.</a:t>
            </a:r>
            <a:r>
              <a:rPr lang="en-US" baseline="0"/>
              <a:t> Frank H. Knight, Some Fallacies in the Interpretation of Social Cost, Quarterly Journal of Economics, 38, 1924, 582–606.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6BFFB-DE6E-214D-A142-E80C41460512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16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Scott Gordon,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6BFFB-DE6E-214D-A142-E80C41460512}" type="slidenum"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Ronald Coase, The Lighthouse in Economics. Journal of Law and Economics, 17 (2), 1974, 357–376.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6BFFB-DE6E-214D-A142-E80C41460512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51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Thomas W. Hazlett, The Rationality</a:t>
            </a:r>
            <a:r>
              <a:rPr lang="en-US" baseline="0"/>
              <a:t> of U.S. Regulation of the Broadcast Spectrum. Journal of Law and Economics, 33, April 1990, 133–177. Ronald Coase, The Federal Communications Commission. Journal of Law and Economics, 2, October 1959, 1–40.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6BFFB-DE6E-214D-A142-E80C41460512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0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 Thrainn</a:t>
            </a:r>
            <a:r>
              <a:rPr lang="en-US" baseline="0"/>
              <a:t> Eggertsson, </a:t>
            </a:r>
            <a:r>
              <a:rPr lang="en-US"/>
              <a:t>Analyzing Institutional Successes</a:t>
            </a:r>
            <a:r>
              <a:rPr lang="en-US" baseline="0"/>
              <a:t> and Failures: A Millennium of Common Mountain Pastures in Iceland. </a:t>
            </a:r>
            <a:r>
              <a:rPr lang="en-US" i="1" baseline="0"/>
              <a:t>International Review of Law and Economics</a:t>
            </a:r>
            <a:r>
              <a:rPr lang="en-US" baseline="0"/>
              <a:t> (1992), 12, 423–437.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6BFFB-DE6E-214D-A142-E80C41460512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81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Thrainn</a:t>
            </a:r>
            <a:r>
              <a:rPr lang="en-US" baseline="0"/>
              <a:t> Eggertsson, </a:t>
            </a:r>
            <a:r>
              <a:rPr lang="en-US"/>
              <a:t>Analyzing Institutional Successes</a:t>
            </a:r>
            <a:r>
              <a:rPr lang="en-US" baseline="0"/>
              <a:t> and Failures: A Millennium of Common Mountain Pastures in Iceland. </a:t>
            </a:r>
            <a:r>
              <a:rPr lang="en-US" i="1" baseline="0"/>
              <a:t>International Review of Law and Economics</a:t>
            </a:r>
            <a:r>
              <a:rPr lang="en-US" baseline="0"/>
              <a:t> (1992), 12, 423–437.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6BFFB-DE6E-214D-A142-E80C41460512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9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Thrainn</a:t>
            </a:r>
            <a:r>
              <a:rPr lang="en-US" baseline="0"/>
              <a:t> Eggertsson, </a:t>
            </a:r>
            <a:r>
              <a:rPr lang="en-US"/>
              <a:t>Analyzing Institutional Successes</a:t>
            </a:r>
            <a:r>
              <a:rPr lang="en-US" baseline="0"/>
              <a:t> and Failures: A Millennium of Common Mountain Pastures in Iceland. </a:t>
            </a:r>
            <a:r>
              <a:rPr lang="en-US" i="1" baseline="0"/>
              <a:t>International Review of Law and Economics</a:t>
            </a:r>
            <a:r>
              <a:rPr lang="en-US" baseline="0"/>
              <a:t> (1992), 12, 423–437.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6BFFB-DE6E-214D-A142-E80C41460512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1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Cf. Mark Kurlansky,</a:t>
            </a:r>
            <a:r>
              <a:rPr lang="en-US" baseline="0"/>
              <a:t> Cod: A Biography of the Fish that Changed the World. New York: Walker and Co. 1997. (Also in Icelandic translation.)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6BFFB-DE6E-214D-A142-E80C41460512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86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H. Scott Gordon,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6BFFB-DE6E-214D-A142-E80C41460512}" type="slidenum"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Hannes H. Gissurarson 2000.</a:t>
            </a:r>
            <a:r>
              <a:rPr lang="en-US" baseline="0"/>
              <a:t> Overfishing: The Icelandic Solution. London: Institute of Economic Affairs.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6BFFB-DE6E-214D-A142-E80C41460512}" type="slidenum"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2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2B52-5A1A-6D47-982D-B0800AA7F101}" type="datetimeFigureOut">
              <a:t>09/10/14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BC34-0B7A-2046-B8F1-4ED22C5C07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88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2B52-5A1A-6D47-982D-B0800AA7F101}" type="datetimeFigureOut">
              <a:t>09/10/14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BC34-0B7A-2046-B8F1-4ED22C5C07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8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2B52-5A1A-6D47-982D-B0800AA7F101}" type="datetimeFigureOut">
              <a:t>09/10/14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BC34-0B7A-2046-B8F1-4ED22C5C07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37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2B52-5A1A-6D47-982D-B0800AA7F101}" type="datetimeFigureOut">
              <a:t>09/10/14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BC34-0B7A-2046-B8F1-4ED22C5C07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6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2B52-5A1A-6D47-982D-B0800AA7F101}" type="datetimeFigureOut">
              <a:t>09/10/14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BC34-0B7A-2046-B8F1-4ED22C5C07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80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2B52-5A1A-6D47-982D-B0800AA7F101}" type="datetimeFigureOut">
              <a:t>09/10/14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BC34-0B7A-2046-B8F1-4ED22C5C07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3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2B52-5A1A-6D47-982D-B0800AA7F101}" type="datetimeFigureOut">
              <a:t>09/10/14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BC34-0B7A-2046-B8F1-4ED22C5C07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35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2B52-5A1A-6D47-982D-B0800AA7F101}" type="datetimeFigureOut">
              <a:t>09/10/14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BC34-0B7A-2046-B8F1-4ED22C5C07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1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2B52-5A1A-6D47-982D-B0800AA7F101}" type="datetimeFigureOut">
              <a:t>09/10/14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BC34-0B7A-2046-B8F1-4ED22C5C07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3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2B52-5A1A-6D47-982D-B0800AA7F101}" type="datetimeFigureOut">
              <a:t>09/10/14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BC34-0B7A-2046-B8F1-4ED22C5C07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3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22B52-5A1A-6D47-982D-B0800AA7F101}" type="datetimeFigureOut">
              <a:t>09/10/14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BC34-0B7A-2046-B8F1-4ED22C5C07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1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22B52-5A1A-6D47-982D-B0800AA7F101}" type="datetimeFigureOut">
              <a:t>09/10/14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1BC34-0B7A-2046-B8F1-4ED22C5C07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7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906889"/>
            <a:ext cx="7772400" cy="2060222"/>
          </a:xfrm>
        </p:spPr>
        <p:txBody>
          <a:bodyPr>
            <a:normAutofit/>
          </a:bodyPr>
          <a:lstStyle/>
          <a:p>
            <a:r>
              <a:rPr lang="is-IS" altLang="ja-JP" sz="4000" dirty="0" smtClean="0">
                <a:ea typeface="ヒラギノ角ゴ Pro W3" charset="-128"/>
                <a:cs typeface="ヒラギノ角ゴ Pro W3" charset="-128"/>
              </a:rPr>
              <a:t>Hayek’s Spontaneous Evolution:</a:t>
            </a:r>
            <a:r>
              <a:rPr lang="is-IS" altLang="ja-JP" sz="4000" dirty="0">
                <a:ea typeface="ヒラギノ角ゴ Pro W3" charset="-128"/>
                <a:cs typeface="ヒラギノ角ゴ Pro W3" charset="-128"/>
              </a:rPr>
              <a:t/>
            </a:r>
            <a:br>
              <a:rPr lang="is-IS" altLang="ja-JP" sz="4000" dirty="0">
                <a:ea typeface="ヒラギノ角ゴ Pro W3" charset="-128"/>
                <a:cs typeface="ヒラギノ角ゴ Pro W3" charset="-128"/>
              </a:rPr>
            </a:br>
            <a:r>
              <a:rPr lang="is-IS" altLang="ja-JP" sz="3100" dirty="0" smtClean="0">
                <a:ea typeface="ヒラギノ角ゴ Pro W3" charset="-128"/>
                <a:cs typeface="ヒラギノ角ゴ Pro W3" charset="-128"/>
              </a:rPr>
              <a:t>Three Icelandic Examples</a:t>
            </a:r>
            <a:r>
              <a:rPr lang="is-IS" altLang="ja-JP" dirty="0">
                <a:ea typeface="ヒラギノ角ゴ Pro W3" charset="-128"/>
                <a:cs typeface="ヒラギノ角ゴ Pro W3" charset="-128"/>
              </a:rPr>
              <a:t/>
            </a:r>
            <a:br>
              <a:rPr lang="is-IS" altLang="ja-JP" dirty="0">
                <a:ea typeface="ヒラギノ角ゴ Pro W3" charset="-128"/>
                <a:cs typeface="ヒラギノ角ゴ Pro W3" charset="-128"/>
              </a:rPr>
            </a:br>
            <a:endParaRPr lang="is-I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99000"/>
            <a:ext cx="6400800" cy="1382889"/>
          </a:xfrm>
        </p:spPr>
        <p:txBody>
          <a:bodyPr>
            <a:normAutofit/>
          </a:bodyPr>
          <a:lstStyle/>
          <a:p>
            <a:r>
              <a:rPr lang="is-IS" sz="2400" dirty="0" smtClean="0"/>
              <a:t>Professor Hannes H. Gissurarson</a:t>
            </a:r>
            <a:endParaRPr lang="is-IS" sz="2400" dirty="0"/>
          </a:p>
          <a:p>
            <a:r>
              <a:rPr lang="is-IS" sz="2400" dirty="0" smtClean="0"/>
              <a:t>Manhattanville College, NY</a:t>
            </a:r>
          </a:p>
          <a:p>
            <a:r>
              <a:rPr lang="is-IS" sz="2400" dirty="0" smtClean="0"/>
              <a:t>10 October 2014</a:t>
            </a:r>
            <a:endParaRPr lang="is-IS" sz="2400" dirty="0"/>
          </a:p>
        </p:txBody>
      </p:sp>
      <p:pic>
        <p:nvPicPr>
          <p:cNvPr id="3" name="Picture 2" descr="HI_Logo_positiv_ENG_hori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4" y="805091"/>
            <a:ext cx="6962687" cy="210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Hayekian Insight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The individual, alone, is characterised by ignorance or at least limited knowledge</a:t>
            </a:r>
          </a:p>
          <a:p>
            <a:r>
              <a:rPr lang="en-US"/>
              <a:t>Acting with others, within the price system and under certain spontaneously evolved traditions and rules, enables him or her to attain a much higher level of civilization and to utilise much more knowledge than in isolation</a:t>
            </a:r>
          </a:p>
          <a:p>
            <a:r>
              <a:rPr lang="en-US"/>
              <a:t>Government, on the other hand, avails itself, by necessity, of a much smaller fund of knowledge</a:t>
            </a:r>
          </a:p>
          <a:p>
            <a:r>
              <a:rPr lang="en-US"/>
              <a:t>A market-based economy uses much more dispersed knowledge than a planned economy</a:t>
            </a:r>
          </a:p>
        </p:txBody>
      </p:sp>
    </p:spTree>
    <p:extLst>
      <p:ext uri="{BB962C8B-B14F-4D97-AF65-F5344CB8AC3E}">
        <p14:creationId xmlns:p14="http://schemas.microsoft.com/office/powerpoint/2010/main" val="121224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Tradition of Private Property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Private property precedes the state: It develops and exists to regulate utilisation of scarce resources</a:t>
            </a:r>
          </a:p>
          <a:p>
            <a:r>
              <a:rPr lang="en-US"/>
              <a:t>Good fences make good neighbours</a:t>
            </a:r>
          </a:p>
          <a:p>
            <a:r>
              <a:rPr lang="en-US"/>
              <a:t>Private property extends your time horizon and enables division of knowledge</a:t>
            </a:r>
          </a:p>
          <a:p>
            <a:r>
              <a:rPr lang="en-US"/>
              <a:t>When fencing and branding are cheap, e.g. for farmlands and cattle, evolution of private property rights easy</a:t>
            </a:r>
          </a:p>
          <a:p>
            <a:r>
              <a:rPr lang="en-US"/>
              <a:t>But what about public goods? Or “The Tragedy of the Commons”? </a:t>
            </a:r>
          </a:p>
        </p:txBody>
      </p:sp>
    </p:spTree>
    <p:extLst>
      <p:ext uri="{BB962C8B-B14F-4D97-AF65-F5344CB8AC3E}">
        <p14:creationId xmlns:p14="http://schemas.microsoft.com/office/powerpoint/2010/main" val="175101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Pigou’s Two Roads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Pigou: Two roads of different quality implies digestion on better one</a:t>
            </a:r>
          </a:p>
          <a:p>
            <a:r>
              <a:rPr lang="en-US"/>
              <a:t>Suggestion: road toll</a:t>
            </a:r>
          </a:p>
          <a:p>
            <a:r>
              <a:rPr lang="en-US"/>
              <a:t>Knight: Not if roads are privately owned</a:t>
            </a:r>
          </a:p>
          <a:p>
            <a:r>
              <a:rPr lang="en-US"/>
              <a:t>Problem not open access, but lack of private property rights</a:t>
            </a:r>
          </a:p>
          <a:p>
            <a:r>
              <a:rPr lang="en-US"/>
              <a:t>Government failure</a:t>
            </a:r>
          </a:p>
        </p:txBody>
      </p:sp>
      <p:pic>
        <p:nvPicPr>
          <p:cNvPr id="6" name="Content Placeholder 5" descr="TwoRoadOptions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 r="24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441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Lighthouse in Economics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396933" cy="4525963"/>
          </a:xfrm>
        </p:spPr>
        <p:txBody>
          <a:bodyPr>
            <a:normAutofit lnSpcReduction="10000"/>
          </a:bodyPr>
          <a:lstStyle/>
          <a:p>
            <a:r>
              <a:rPr lang="en-US"/>
              <a:t>Samuelson: Textbook case of public goods, produced by government</a:t>
            </a:r>
          </a:p>
          <a:p>
            <a:r>
              <a:rPr lang="en-US"/>
              <a:t>Coase: Seafarers had previously solved problem by including service fees for lighthouses in port charges  </a:t>
            </a:r>
          </a:p>
          <a:p>
            <a:r>
              <a:rPr lang="en-US"/>
              <a:t>Solution possible, perhaps not optimal except by law </a:t>
            </a:r>
          </a:p>
        </p:txBody>
      </p:sp>
      <p:pic>
        <p:nvPicPr>
          <p:cNvPr id="6" name="Content Placeholder 5" descr="Lighthous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84" r="-5784"/>
          <a:stretch>
            <a:fillRect/>
          </a:stretch>
        </p:blipFill>
        <p:spPr>
          <a:xfrm>
            <a:off x="4854133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144302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 Spectrum: Public or Private?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Coase: Allocate use rights of radio spectrum by pricing</a:t>
            </a:r>
          </a:p>
          <a:p>
            <a:r>
              <a:rPr lang="en-US"/>
              <a:t>Hazlett: In 1920s, radio channels already allocated in court cases</a:t>
            </a:r>
          </a:p>
          <a:p>
            <a:r>
              <a:rPr lang="en-US"/>
              <a:t>Congress stopped gradual evolution of private property rights in radio spectrum</a:t>
            </a:r>
          </a:p>
        </p:txBody>
      </p:sp>
      <p:pic>
        <p:nvPicPr>
          <p:cNvPr id="5" name="Content Placeholder 4" descr="Mike.Radio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213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ThRee Icelandic Cases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Section Three</a:t>
            </a:r>
          </a:p>
        </p:txBody>
      </p:sp>
    </p:spTree>
    <p:extLst>
      <p:ext uri="{BB962C8B-B14F-4D97-AF65-F5344CB8AC3E}">
        <p14:creationId xmlns:p14="http://schemas.microsoft.com/office/powerpoint/2010/main" val="194301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Hayek’s Ardent Disciple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93668" cy="4525963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9–10 October 1980, conference on “Iceland in 2000”</a:t>
            </a:r>
          </a:p>
          <a:p>
            <a:r>
              <a:rPr lang="en-US"/>
              <a:t>Speakers: Free Market cannot cope with over-fishing</a:t>
            </a:r>
          </a:p>
          <a:p>
            <a:r>
              <a:rPr lang="en-US"/>
              <a:t>I: Why not property rights?</a:t>
            </a:r>
          </a:p>
          <a:p>
            <a:r>
              <a:rPr lang="en-US"/>
              <a:t>Also: Discussion on perennial inflation over coffee</a:t>
            </a:r>
          </a:p>
          <a:p>
            <a:r>
              <a:rPr lang="en-US"/>
              <a:t>I: Why not adopt dollar?</a:t>
            </a:r>
          </a:p>
        </p:txBody>
      </p:sp>
      <p:pic>
        <p:nvPicPr>
          <p:cNvPr id="7" name="Content Placeholder 6" descr="NewspaperClip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747"/>
          <a:stretch/>
        </p:blipFill>
        <p:spPr>
          <a:xfrm>
            <a:off x="5040400" y="1600201"/>
            <a:ext cx="3646400" cy="4086434"/>
          </a:xfrm>
        </p:spPr>
      </p:pic>
    </p:spTree>
    <p:extLst>
      <p:ext uri="{BB962C8B-B14F-4D97-AF65-F5344CB8AC3E}">
        <p14:creationId xmlns:p14="http://schemas.microsoft.com/office/powerpoint/2010/main" val="274705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874–930: Settlement of Iceland</a:t>
            </a:r>
          </a:p>
        </p:txBody>
      </p:sp>
      <p:pic>
        <p:nvPicPr>
          <p:cNvPr id="7" name="Content Placeholder 6" descr="SheepinMountain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620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Society of Farmers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Settlers: Men from Western Norway and Women from Celtic countries (DNA research)</a:t>
            </a:r>
          </a:p>
          <a:p>
            <a:r>
              <a:rPr lang="en-US"/>
              <a:t>Iceland more inviting then because of warmer climate: Discovery of America</a:t>
            </a:r>
          </a:p>
          <a:p>
            <a:r>
              <a:rPr lang="en-US"/>
              <a:t>About 4-5 thousand farmers in many valleys, mostly rearing sheep</a:t>
            </a:r>
          </a:p>
          <a:p>
            <a:r>
              <a:rPr lang="en-US"/>
              <a:t>Winter: sheep fed in barns</a:t>
            </a:r>
          </a:p>
          <a:p>
            <a:r>
              <a:rPr lang="en-US"/>
              <a:t>Summer: sheep grazed in mountains</a:t>
            </a:r>
          </a:p>
          <a:p>
            <a:r>
              <a:rPr lang="en-US"/>
              <a:t>Farms private property, each valley formed an association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2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Grazing Rights in Pastures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/>
              <a:t>Mountain pastures: held in common (by the geographical association, hreppur in each valley) because fencing and monitoring costs too high outside traditional farmland</a:t>
            </a:r>
          </a:p>
          <a:p>
            <a:pPr>
              <a:lnSpc>
                <a:spcPct val="90000"/>
              </a:lnSpc>
            </a:pPr>
            <a:r>
              <a:rPr lang="en-US"/>
              <a:t>Temptation for each farmer to keep too many sheep: benefit captured by him and cost imposed on all</a:t>
            </a:r>
          </a:p>
          <a:p>
            <a:pPr>
              <a:lnSpc>
                <a:spcPct val="90000"/>
              </a:lnSpc>
            </a:pPr>
            <a:r>
              <a:rPr lang="en-US"/>
              <a:t>Solution: Grazing rights or </a:t>
            </a:r>
            <a:r>
              <a:rPr lang="ja-JP" altLang="en-US"/>
              <a:t>“</a:t>
            </a:r>
            <a:r>
              <a:rPr lang="en-US"/>
              <a:t>quotas</a:t>
            </a:r>
            <a:r>
              <a:rPr lang="ja-JP" altLang="en-US"/>
              <a:t>”</a:t>
            </a:r>
            <a:r>
              <a:rPr lang="en-US"/>
              <a:t> (itala: counting in) defined to each farm</a:t>
            </a:r>
          </a:p>
          <a:p>
            <a:pPr>
              <a:lnSpc>
                <a:spcPct val="90000"/>
              </a:lnSpc>
            </a:pPr>
            <a:r>
              <a:rPr lang="en-US"/>
              <a:t>The old Icelandic Law Book (Gragas): Filling the pasture, with the sheep returning as fat as possible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3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Remarks on Hayek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Section One</a:t>
            </a:r>
          </a:p>
        </p:txBody>
      </p:sp>
    </p:spTree>
    <p:extLst>
      <p:ext uri="{BB962C8B-B14F-4D97-AF65-F5344CB8AC3E}">
        <p14:creationId xmlns:p14="http://schemas.microsoft.com/office/powerpoint/2010/main" val="372530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Fertile Fishing Grounds</a:t>
            </a:r>
          </a:p>
        </p:txBody>
      </p:sp>
      <p:pic>
        <p:nvPicPr>
          <p:cNvPr id="4" name="Content Placeholder 3" descr="Gadus_morhua_Cod-2b-Atlanterhavsparken-Norwa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" b="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6248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Delicious, Nutritious Food</a:t>
            </a:r>
          </a:p>
        </p:txBody>
      </p:sp>
      <p:pic>
        <p:nvPicPr>
          <p:cNvPr id="4" name="Content Placeholder 3" descr="Fishdis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264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Offshore Fisheries in Iceland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Fishing grounds difficult to fence off</a:t>
            </a:r>
          </a:p>
          <a:p>
            <a:pPr>
              <a:lnSpc>
                <a:spcPct val="90000"/>
              </a:lnSpc>
            </a:pPr>
            <a:r>
              <a:rPr lang="en-US"/>
              <a:t>Resource occurs on an immense scale</a:t>
            </a:r>
          </a:p>
          <a:p>
            <a:pPr>
              <a:lnSpc>
                <a:spcPct val="90000"/>
              </a:lnSpc>
            </a:pPr>
            <a:r>
              <a:rPr lang="en-US"/>
              <a:t>Some fish stocks (e.g. herring) fugitive</a:t>
            </a:r>
          </a:p>
          <a:p>
            <a:pPr>
              <a:lnSpc>
                <a:spcPct val="90000"/>
              </a:lnSpc>
            </a:pPr>
            <a:r>
              <a:rPr lang="en-US"/>
              <a:t>Biological overfishing: Herring stock collapsed in 1960s, and cod stock almost collapsed in 1970s</a:t>
            </a:r>
          </a:p>
          <a:p>
            <a:pPr>
              <a:lnSpc>
                <a:spcPct val="90000"/>
              </a:lnSpc>
            </a:pPr>
            <a:r>
              <a:rPr lang="en-US"/>
              <a:t>Economic overfishing: Too many boats chasing the fish</a:t>
            </a:r>
          </a:p>
          <a:p>
            <a:pPr>
              <a:lnSpc>
                <a:spcPct val="90000"/>
              </a:lnSpc>
            </a:pPr>
            <a:r>
              <a:rPr lang="en-US"/>
              <a:t>After capturing Icelandic waters in Cod Wars with UK, Iceland in sole control: Reduced transaction costs</a:t>
            </a:r>
          </a:p>
        </p:txBody>
      </p:sp>
    </p:spTree>
    <p:extLst>
      <p:ext uri="{BB962C8B-B14F-4D97-AF65-F5344CB8AC3E}">
        <p14:creationId xmlns:p14="http://schemas.microsoft.com/office/powerpoint/2010/main" val="415469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Icelandic EEZ Since 1975</a:t>
            </a:r>
          </a:p>
        </p:txBody>
      </p:sp>
      <p:pic>
        <p:nvPicPr>
          <p:cNvPr id="4" name="Content Placeholder 3" descr="Icel.EEZ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67" r="-370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463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Economic Overfishing: 16 Boats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23641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165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Overfishing: From 8 to 16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/>
              <a:t>When access to fishing grounds free, effort (number of boats) increases until revenue goes down to nothing (total revenue equals total cost)</a:t>
            </a:r>
          </a:p>
          <a:p>
            <a:pPr>
              <a:lnSpc>
                <a:spcPct val="90000"/>
              </a:lnSpc>
            </a:pPr>
            <a:r>
              <a:rPr lang="en-US"/>
              <a:t>Best to maximise profit (difference between revenue and cost), i.e. by 8 boats, not catch, i.e. by 10 boats</a:t>
            </a:r>
          </a:p>
          <a:p>
            <a:pPr>
              <a:lnSpc>
                <a:spcPct val="90000"/>
              </a:lnSpc>
            </a:pPr>
            <a:r>
              <a:rPr lang="en-US"/>
              <a:t>In effect, 16 boats harvest what 8 boats could harvest: Rent dissipated, zero profit</a:t>
            </a:r>
          </a:p>
          <a:p>
            <a:pPr>
              <a:lnSpc>
                <a:spcPct val="90000"/>
              </a:lnSpc>
            </a:pPr>
            <a:r>
              <a:rPr lang="en-US"/>
              <a:t>Task is to reduce the fishing fleet (and fishing effort) from 16 to 8 boats </a:t>
            </a:r>
          </a:p>
        </p:txBody>
      </p:sp>
    </p:spTree>
    <p:extLst>
      <p:ext uri="{BB962C8B-B14F-4D97-AF65-F5344CB8AC3E}">
        <p14:creationId xmlns:p14="http://schemas.microsoft.com/office/powerpoint/2010/main" val="302376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Options Discussed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Public renting out of quotas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Government profits enormously</a:t>
            </a:r>
          </a:p>
          <a:p>
            <a:r>
              <a:rPr lang="en-US"/>
              <a:t>Some fishing vessel owners neither profit or lose</a:t>
            </a:r>
          </a:p>
          <a:p>
            <a:r>
              <a:rPr lang="en-US"/>
              <a:t>Other fishing vessel owners lose (their investment suddenly becomes worthless)</a:t>
            </a:r>
          </a:p>
          <a:p>
            <a:r>
              <a:rPr lang="en-US"/>
              <a:t>Public? Does it profit from a stronger state?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/>
              <a:t>Allocation of free quotas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Government profits somewhat</a:t>
            </a:r>
          </a:p>
          <a:p>
            <a:r>
              <a:rPr lang="en-US"/>
              <a:t>Fishing vessel owners who sell quotas and leave fishery profit</a:t>
            </a:r>
          </a:p>
          <a:p>
            <a:r>
              <a:rPr lang="en-US"/>
              <a:t>Fishing vessel owners who stay, profit</a:t>
            </a:r>
          </a:p>
          <a:p>
            <a:r>
              <a:rPr lang="en-US"/>
              <a:t>The public benefits</a:t>
            </a:r>
          </a:p>
          <a:p>
            <a:r>
              <a:rPr lang="en-US"/>
              <a:t>Nobody loses</a:t>
            </a:r>
          </a:p>
        </p:txBody>
      </p:sp>
    </p:spTree>
    <p:extLst>
      <p:ext uri="{BB962C8B-B14F-4D97-AF65-F5344CB8AC3E}">
        <p14:creationId xmlns:p14="http://schemas.microsoft.com/office/powerpoint/2010/main" val="295769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Same End Result: 8 Boats instead of 16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95731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667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Pelagic fishery: Fugitive species</a:t>
            </a:r>
          </a:p>
        </p:txBody>
      </p:sp>
      <p:pic>
        <p:nvPicPr>
          <p:cNvPr id="9" name="Content Placeholder 8" descr="Hoal-Of-Herr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965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Demersal Fishery: More Local</a:t>
            </a:r>
          </a:p>
        </p:txBody>
      </p:sp>
      <p:pic>
        <p:nvPicPr>
          <p:cNvPr id="4" name="Content Placeholder 3" descr="Atlantic-Cod-Joachim-Muller-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670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1980: Inspired by Hayek</a:t>
            </a:r>
          </a:p>
        </p:txBody>
      </p:sp>
      <p:pic>
        <p:nvPicPr>
          <p:cNvPr id="6" name="Content Placeholder 5" descr="Hayek.Iceland.1980.c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19463"/>
          <a:stretch/>
        </p:blipFill>
        <p:spPr/>
      </p:pic>
    </p:spTree>
    <p:extLst>
      <p:ext uri="{BB962C8B-B14F-4D97-AF65-F5344CB8AC3E}">
        <p14:creationId xmlns:p14="http://schemas.microsoft.com/office/powerpoint/2010/main" val="214238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of ITQ System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/>
              <a:t>Catch quotas in pelagic fisheries (herring) introduced already in 1975, boats of similar size, low transaction costs</a:t>
            </a:r>
          </a:p>
          <a:p>
            <a:pPr>
              <a:lnSpc>
                <a:spcPct val="90000"/>
              </a:lnSpc>
            </a:pPr>
            <a:r>
              <a:rPr lang="en-US"/>
              <a:t>Effort quotas (allowable fishing days) in demersal fisheries introduced in 1977, high transaction costs</a:t>
            </a:r>
          </a:p>
          <a:p>
            <a:pPr>
              <a:lnSpc>
                <a:spcPct val="90000"/>
              </a:lnSpc>
            </a:pPr>
            <a:r>
              <a:rPr lang="ja-JP" altLang="en-US"/>
              <a:t>“</a:t>
            </a:r>
            <a:r>
              <a:rPr lang="en-US"/>
              <a:t>Derby</a:t>
            </a:r>
            <a:r>
              <a:rPr lang="ja-JP" altLang="en-US"/>
              <a:t>”</a:t>
            </a:r>
            <a:r>
              <a:rPr lang="en-US"/>
              <a:t>: Costly race to capture as much as possible in allowable days</a:t>
            </a:r>
          </a:p>
          <a:p>
            <a:pPr>
              <a:lnSpc>
                <a:spcPct val="90000"/>
              </a:lnSpc>
            </a:pPr>
            <a:r>
              <a:rPr lang="en-US"/>
              <a:t>Catch quotas imposed in 1983, allocated on basis of catch history</a:t>
            </a:r>
          </a:p>
          <a:p>
            <a:pPr>
              <a:lnSpc>
                <a:spcPct val="90000"/>
              </a:lnSpc>
            </a:pPr>
            <a:r>
              <a:rPr lang="en-US"/>
              <a:t>Gradually became transferable, and system made comprehensive in 1990</a:t>
            </a:r>
          </a:p>
        </p:txBody>
      </p:sp>
    </p:spTree>
    <p:extLst>
      <p:ext uri="{BB962C8B-B14F-4D97-AF65-F5344CB8AC3E}">
        <p14:creationId xmlns:p14="http://schemas.microsoft.com/office/powerpoint/2010/main" val="23567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ITQ System Works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Ministry of Fisheries sets TAC, total allowable catch per season, in each fish stock</a:t>
            </a:r>
          </a:p>
          <a:p>
            <a:pPr>
              <a:lnSpc>
                <a:spcPct val="90000"/>
              </a:lnSpc>
            </a:pPr>
            <a:r>
              <a:rPr lang="en-US"/>
              <a:t>Owners of fishing vessels hold ITQs, individual transferable quotas, i.e. rights to harvest </a:t>
            </a:r>
            <a:r>
              <a:rPr lang="en-US" altLang="ja-JP"/>
              <a:t>a given % of the TAC in a fish stock</a:t>
            </a:r>
          </a:p>
          <a:p>
            <a:pPr>
              <a:lnSpc>
                <a:spcPct val="90000"/>
              </a:lnSpc>
            </a:pPr>
            <a:r>
              <a:rPr lang="en-US" altLang="ja-JP"/>
              <a:t>Catches monitored at landing</a:t>
            </a:r>
          </a:p>
          <a:p>
            <a:pPr>
              <a:lnSpc>
                <a:spcPct val="90000"/>
              </a:lnSpc>
            </a:pPr>
            <a:r>
              <a:rPr lang="en-US" altLang="ja-JP"/>
              <a:t>Ideal change: More autonomy to Association of Fishing Vessel Owners, e.g. setting TACs</a:t>
            </a:r>
          </a:p>
          <a:p>
            <a:pPr>
              <a:lnSpc>
                <a:spcPct val="90000"/>
              </a:lnSpc>
            </a:pPr>
            <a:r>
              <a:rPr lang="en-US" altLang="ja-JP"/>
              <a:t>In reality: Political pressure to allow small boats to fish outside the system, and to impose special taxes on fishery, reducing its competitiveness</a:t>
            </a:r>
          </a:p>
        </p:txBody>
      </p:sp>
    </p:spTree>
    <p:extLst>
      <p:ext uri="{BB962C8B-B14F-4D97-AF65-F5344CB8AC3E}">
        <p14:creationId xmlns:p14="http://schemas.microsoft.com/office/powerpoint/2010/main" val="62368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1885–1914: Gold Standard</a:t>
            </a:r>
          </a:p>
        </p:txBody>
      </p:sp>
      <p:pic>
        <p:nvPicPr>
          <p:cNvPr id="4" name="Content Placeholder 3" descr="Iceland 10 Kronur 188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803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Brief Monetary History of Iceland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Iceland in Middle Ages poor subsistence economy, almost without money; fisheries outlawed as main industry</a:t>
            </a:r>
          </a:p>
          <a:p>
            <a:r>
              <a:rPr lang="en-US"/>
              <a:t>Danish dependency: Constitution 1874; first bank 1885–6; unofficial member of Nordic monetary union, based on gold standard, with Swedish kronor, Norwegian kroner and Danish kroner (and Icelandic kronur) freely circulating, and exchangeable</a:t>
            </a:r>
          </a:p>
          <a:p>
            <a:r>
              <a:rPr lang="en-US"/>
              <a:t>Off gold standard by emergency law in 1914</a:t>
            </a:r>
          </a:p>
          <a:p>
            <a:r>
              <a:rPr lang="en-US"/>
              <a:t>First quoted exchange rate of Danish kroner 1922</a:t>
            </a:r>
          </a:p>
        </p:txBody>
      </p:sp>
    </p:spTree>
    <p:extLst>
      <p:ext uri="{BB962C8B-B14F-4D97-AF65-F5344CB8AC3E}">
        <p14:creationId xmlns:p14="http://schemas.microsoft.com/office/powerpoint/2010/main" val="3633696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Brief Monetary History of Iceland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Fixed exchange rate system 1925–1939, import and currency controls introduced in Great Depression</a:t>
            </a:r>
          </a:p>
          <a:p>
            <a:r>
              <a:rPr lang="en-US"/>
              <a:t>Devaluations in 1939, 1950 and 1960–61, import and currency controls abolished 1960</a:t>
            </a:r>
          </a:p>
          <a:p>
            <a:r>
              <a:rPr lang="en-US"/>
              <a:t>Inflation and great depreciation of krona: 1983 new kronur, 100 times more</a:t>
            </a:r>
          </a:p>
          <a:p>
            <a:r>
              <a:rPr lang="en-US"/>
              <a:t>1922–82, Icelandic krona down to 1/1000 of Danish krone, having been equal initially</a:t>
            </a:r>
          </a:p>
          <a:p>
            <a:r>
              <a:rPr lang="en-US"/>
              <a:t>In 1980s, I (almost) only person to advocate adoption of another currency </a:t>
            </a:r>
          </a:p>
        </p:txBody>
      </p:sp>
    </p:spTree>
    <p:extLst>
      <p:ext uri="{BB962C8B-B14F-4D97-AF65-F5344CB8AC3E}">
        <p14:creationId xmlns:p14="http://schemas.microsoft.com/office/powerpoint/2010/main" val="211650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Unit of account? Store of Value?</a:t>
            </a:r>
          </a:p>
        </p:txBody>
      </p:sp>
      <p:pic>
        <p:nvPicPr>
          <p:cNvPr id="4" name="Content Placeholder 3" descr="Icelandicnewkronu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4805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Choice in Currency? Or IS Dollar?</a:t>
            </a:r>
          </a:p>
        </p:txBody>
      </p:sp>
      <p:pic>
        <p:nvPicPr>
          <p:cNvPr id="4" name="Content Placeholder 3" descr="Clip.14.12.198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34" r="-16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019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Solution Did Already Exist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The ever depreciating Icelandic krona was usable as medium of exchange, but not as unit of account or store of value</a:t>
            </a:r>
          </a:p>
          <a:p>
            <a:r>
              <a:rPr lang="en-US"/>
              <a:t>Icelandic state strong enough to print money, but too weak to collect taxes for all its obligations</a:t>
            </a:r>
          </a:p>
          <a:p>
            <a:r>
              <a:rPr lang="en-US"/>
              <a:t>In 1979, law on indexed krona had been passed</a:t>
            </a:r>
          </a:p>
          <a:p>
            <a:r>
              <a:rPr lang="en-US"/>
              <a:t>In reality, two currencies, usual krona and indexed krona</a:t>
            </a:r>
          </a:p>
          <a:p>
            <a:r>
              <a:rPr lang="en-US"/>
              <a:t>Indexed krona hard currency, fulfilling roles as unit of account and store of value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7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a Perfect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Possibly only applicable in the small, closed economy of yesteryear, breaks down under pressure</a:t>
            </a:r>
          </a:p>
          <a:p>
            <a:r>
              <a:rPr lang="en-US"/>
              <a:t>What then? Euro rather than Dollar? </a:t>
            </a:r>
          </a:p>
          <a:p>
            <a:r>
              <a:rPr lang="en-US"/>
              <a:t>Euro will become soft currency, for systemic reasons: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EU strong enough to print money, but too weak to collect taxes for its obligations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Labour unions stronger in eurozone than in US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Social mobility less than in US</a:t>
            </a:r>
          </a:p>
        </p:txBody>
      </p:sp>
    </p:spTree>
    <p:extLst>
      <p:ext uri="{BB962C8B-B14F-4D97-AF65-F5344CB8AC3E}">
        <p14:creationId xmlns:p14="http://schemas.microsoft.com/office/powerpoint/2010/main" val="291440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Currency Board with GB Pound?</a:t>
            </a:r>
          </a:p>
        </p:txBody>
      </p:sp>
      <p:pic>
        <p:nvPicPr>
          <p:cNvPr id="4" name="Content Placeholder 3" descr="pound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8" b="80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5573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1982: Mont Pelerin Society, Berlin</a:t>
            </a:r>
          </a:p>
        </p:txBody>
      </p:sp>
      <p:pic>
        <p:nvPicPr>
          <p:cNvPr id="4" name="Content Placeholder 3" descr="Hayek:von W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4" b="118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240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2782888" y="2873375"/>
            <a:ext cx="3581400" cy="91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442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1984: Mont Pelerin Society, Paris</a:t>
            </a:r>
          </a:p>
        </p:txBody>
      </p:sp>
      <p:pic>
        <p:nvPicPr>
          <p:cNvPr id="4" name="Content Placeholder 3" descr="Hayek, Chirac og Harris 198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93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853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1984: Mont </a:t>
            </a:r>
            <a:r>
              <a:rPr lang="en-US" dirty="0" err="1" smtClean="0"/>
              <a:t>Pelerin</a:t>
            </a:r>
            <a:r>
              <a:rPr lang="en-US" dirty="0" smtClean="0"/>
              <a:t> Society, Cambridge</a:t>
            </a:r>
            <a:endParaRPr lang="en-US" dirty="0"/>
          </a:p>
        </p:txBody>
      </p:sp>
      <p:pic>
        <p:nvPicPr>
          <p:cNvPr id="4" name="Content Placeholder 3" descr="HHG í Cambrid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0" b="107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902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1985: Hayek Society, Oxford</a:t>
            </a:r>
          </a:p>
        </p:txBody>
      </p:sp>
      <p:pic>
        <p:nvPicPr>
          <p:cNvPr id="4" name="Content Placeholder 3" descr="Hayek.Oxford.1985.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3" b="75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5782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1985: Hayek Society, London</a:t>
            </a:r>
          </a:p>
        </p:txBody>
      </p:sp>
      <p:pic>
        <p:nvPicPr>
          <p:cNvPr id="4" name="Content Placeholder 3" descr="Hayek.London.198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0" b="152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443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Three Familiar cases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Section Two</a:t>
            </a:r>
          </a:p>
        </p:txBody>
      </p:sp>
    </p:spTree>
    <p:extLst>
      <p:ext uri="{BB962C8B-B14F-4D97-AF65-F5344CB8AC3E}">
        <p14:creationId xmlns:p14="http://schemas.microsoft.com/office/powerpoint/2010/main" val="1356051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1646</Words>
  <Application>Microsoft Macintosh PowerPoint</Application>
  <PresentationFormat>On-screen Show (4:3)</PresentationFormat>
  <Paragraphs>151</Paragraphs>
  <Slides>40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Hayek’s Spontaneous Evolution: Three Icelandic Examples </vt:lpstr>
      <vt:lpstr>Preliminary Remarks on Hayek</vt:lpstr>
      <vt:lpstr>1980: Inspired by Hayek</vt:lpstr>
      <vt:lpstr>1982: Mont Pelerin Society, Berlin</vt:lpstr>
      <vt:lpstr>1984: Mont Pelerin Society, Paris</vt:lpstr>
      <vt:lpstr>1984: Mont Pelerin Society, Cambridge</vt:lpstr>
      <vt:lpstr>1985: Hayek Society, Oxford</vt:lpstr>
      <vt:lpstr>1985: Hayek Society, London</vt:lpstr>
      <vt:lpstr>Three Familiar cases</vt:lpstr>
      <vt:lpstr>The Hayekian Insight</vt:lpstr>
      <vt:lpstr>The Tradition of Private Property</vt:lpstr>
      <vt:lpstr>Pigou’s Two Roads</vt:lpstr>
      <vt:lpstr>The Lighthouse in Economics</vt:lpstr>
      <vt:lpstr>Radio Spectrum: Public or Private?</vt:lpstr>
      <vt:lpstr>ThRee Icelandic Cases</vt:lpstr>
      <vt:lpstr>Hayek’s Ardent Disciple</vt:lpstr>
      <vt:lpstr>874–930: Settlement of Iceland</vt:lpstr>
      <vt:lpstr>Society of Farmers</vt:lpstr>
      <vt:lpstr>Grazing Rights in Pastures</vt:lpstr>
      <vt:lpstr>Fertile Fishing Grounds</vt:lpstr>
      <vt:lpstr>Delicious, Nutritious Food</vt:lpstr>
      <vt:lpstr>Offshore Fisheries in Iceland</vt:lpstr>
      <vt:lpstr>Icelandic EEZ Since 1975</vt:lpstr>
      <vt:lpstr>Economic Overfishing: 16 Boats</vt:lpstr>
      <vt:lpstr>Overfishing: From 8 to 16</vt:lpstr>
      <vt:lpstr>Two Options Discussed</vt:lpstr>
      <vt:lpstr>Same End Result: 8 Boats instead of 16</vt:lpstr>
      <vt:lpstr>Pelagic fishery: Fugitive species</vt:lpstr>
      <vt:lpstr>Demersal Fishery: More Local</vt:lpstr>
      <vt:lpstr>Development of ITQ System</vt:lpstr>
      <vt:lpstr>How ITQ System Works</vt:lpstr>
      <vt:lpstr>1885–1914: Gold Standard</vt:lpstr>
      <vt:lpstr>Brief Monetary History of Iceland (1)</vt:lpstr>
      <vt:lpstr>Brief Monetary History of Iceland (2)</vt:lpstr>
      <vt:lpstr>Unit of account? Store of Value?</vt:lpstr>
      <vt:lpstr>Choice in Currency? Or IS Dollar?</vt:lpstr>
      <vt:lpstr>A Solution Did Already Exist</vt:lpstr>
      <vt:lpstr>Not a Perfect Solution</vt:lpstr>
      <vt:lpstr>Currency Board with GB Pound?</vt:lpstr>
      <vt:lpstr>PowerPoint Presentation</vt:lpstr>
    </vt:vector>
  </TitlesOfParts>
  <Company>Háskóli Íslands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Hayek’s Spontaneous Order: Three Icelandic Examples </dc:title>
  <dc:creator>Starfsmaður Háskóla Íslands</dc:creator>
  <cp:lastModifiedBy>HHG</cp:lastModifiedBy>
  <cp:revision>59</cp:revision>
  <dcterms:created xsi:type="dcterms:W3CDTF">2014-10-07T05:46:13Z</dcterms:created>
  <dcterms:modified xsi:type="dcterms:W3CDTF">2014-10-09T22:13:30Z</dcterms:modified>
</cp:coreProperties>
</file>