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notesSlides/notesSlide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media/image6.jpg" ContentType="image/png"/>
  <Override PartName="/ppt/notesSlides/notesSlide4.xml" ContentType="application/vnd.openxmlformats-officedocument.presentationml.notesSlide+xml"/>
  <Override PartName="/ppt/charts/chart5.xml" ContentType="application/vnd.openxmlformats-officedocument.drawingml.chart+xml"/>
  <Override PartName="/ppt/notesSlides/notesSlide5.xml" ContentType="application/vnd.openxmlformats-officedocument.presentationml.notesSlide+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2" r:id="rId16"/>
    <p:sldId id="271" r:id="rId17"/>
    <p:sldId id="273" r:id="rId18"/>
    <p:sldId id="274" r:id="rId19"/>
    <p:sldId id="275" r:id="rId20"/>
    <p:sldId id="276" r:id="rId21"/>
    <p:sldId id="277" r:id="rId22"/>
    <p:sldId id="278"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42" d="100"/>
          <a:sy n="142" d="100"/>
        </p:scale>
        <p:origin x="-336"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Sheet6.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smtClean="0"/>
              <a:t>VLF/</a:t>
            </a:r>
            <a:r>
              <a:rPr lang="en-US" dirty="0" err="1" smtClean="0"/>
              <a:t>mann</a:t>
            </a:r>
            <a:r>
              <a:rPr lang="en-US" baseline="0" dirty="0" smtClean="0"/>
              <a:t> </a:t>
            </a:r>
            <a:r>
              <a:rPr lang="en-US" baseline="0" dirty="0" err="1" smtClean="0"/>
              <a:t>í</a:t>
            </a:r>
            <a:r>
              <a:rPr lang="en-US" baseline="0" dirty="0" smtClean="0"/>
              <a:t> 2010 </a:t>
            </a:r>
            <a:r>
              <a:rPr lang="en-US" dirty="0" smtClean="0"/>
              <a:t>$</a:t>
            </a:r>
            <a:endParaRPr lang="en-US" dirty="0"/>
          </a:p>
        </c:rich>
      </c:tx>
      <c:layout/>
      <c:overlay val="0"/>
    </c:title>
    <c:autoTitleDeleted val="0"/>
    <c:plotArea>
      <c:layout/>
      <c:barChart>
        <c:barDir val="bar"/>
        <c:grouping val="clustered"/>
        <c:varyColors val="0"/>
        <c:ser>
          <c:idx val="0"/>
          <c:order val="0"/>
          <c:tx>
            <c:strRef>
              <c:f>Sheet1!$B$1</c:f>
              <c:strCache>
                <c:ptCount val="1"/>
                <c:pt idx="0">
                  <c:v>VLF/mann</c:v>
                </c:pt>
              </c:strCache>
            </c:strRef>
          </c:tx>
          <c:invertIfNegative val="0"/>
          <c:dPt>
            <c:idx val="3"/>
            <c:invertIfNegative val="0"/>
            <c:bubble3D val="0"/>
            <c:spPr>
              <a:solidFill>
                <a:schemeClr val="accent2"/>
              </a:solidFill>
            </c:spPr>
          </c:dPt>
          <c:dPt>
            <c:idx val="4"/>
            <c:invertIfNegative val="0"/>
            <c:bubble3D val="0"/>
            <c:spPr>
              <a:solidFill>
                <a:schemeClr val="accent2"/>
              </a:solidFill>
            </c:spPr>
          </c:dPt>
          <c:dPt>
            <c:idx val="5"/>
            <c:invertIfNegative val="0"/>
            <c:bubble3D val="0"/>
            <c:spPr>
              <a:solidFill>
                <a:schemeClr val="accent2"/>
              </a:solidFill>
            </c:spPr>
          </c:dPt>
          <c:dPt>
            <c:idx val="6"/>
            <c:invertIfNegative val="0"/>
            <c:bubble3D val="0"/>
            <c:spPr>
              <a:solidFill>
                <a:schemeClr val="accent2"/>
              </a:solidFill>
            </c:spPr>
          </c:dPt>
          <c:cat>
            <c:strRef>
              <c:f>Sheet1!$A$2:$A$8</c:f>
              <c:strCache>
                <c:ptCount val="7"/>
                <c:pt idx="0">
                  <c:v>Minnesota</c:v>
                </c:pt>
                <c:pt idx="1">
                  <c:v>Suður-Dakota</c:v>
                </c:pt>
                <c:pt idx="2">
                  <c:v>Manitoba</c:v>
                </c:pt>
                <c:pt idx="3">
                  <c:v>Svíþjóð</c:v>
                </c:pt>
                <c:pt idx="4">
                  <c:v>Ísland</c:v>
                </c:pt>
                <c:pt idx="5">
                  <c:v>Danmörk</c:v>
                </c:pt>
                <c:pt idx="6">
                  <c:v>Finnland</c:v>
                </c:pt>
              </c:strCache>
            </c:strRef>
          </c:cat>
          <c:val>
            <c:numRef>
              <c:f>Sheet1!$B$2:$B$8</c:f>
              <c:numCache>
                <c:formatCode>General</c:formatCode>
                <c:ptCount val="7"/>
                <c:pt idx="0">
                  <c:v>50582.0</c:v>
                </c:pt>
                <c:pt idx="1">
                  <c:v>46451.0</c:v>
                </c:pt>
                <c:pt idx="2">
                  <c:v>42810.0</c:v>
                </c:pt>
                <c:pt idx="3">
                  <c:v>39300.0</c:v>
                </c:pt>
                <c:pt idx="4">
                  <c:v>37300.0</c:v>
                </c:pt>
                <c:pt idx="5">
                  <c:v>36900.0</c:v>
                </c:pt>
                <c:pt idx="6">
                  <c:v>35200.0</c:v>
                </c:pt>
              </c:numCache>
            </c:numRef>
          </c:val>
        </c:ser>
        <c:dLbls>
          <c:showLegendKey val="0"/>
          <c:showVal val="0"/>
          <c:showCatName val="0"/>
          <c:showSerName val="0"/>
          <c:showPercent val="0"/>
          <c:showBubbleSize val="0"/>
        </c:dLbls>
        <c:gapWidth val="150"/>
        <c:axId val="2139732376"/>
        <c:axId val="2091593640"/>
      </c:barChart>
      <c:catAx>
        <c:axId val="2139732376"/>
        <c:scaling>
          <c:orientation val="minMax"/>
        </c:scaling>
        <c:delete val="0"/>
        <c:axPos val="l"/>
        <c:majorTickMark val="out"/>
        <c:minorTickMark val="none"/>
        <c:tickLblPos val="nextTo"/>
        <c:crossAx val="2091593640"/>
        <c:crosses val="autoZero"/>
        <c:auto val="1"/>
        <c:lblAlgn val="ctr"/>
        <c:lblOffset val="100"/>
        <c:noMultiLvlLbl val="0"/>
      </c:catAx>
      <c:valAx>
        <c:axId val="2091593640"/>
        <c:scaling>
          <c:orientation val="minMax"/>
        </c:scaling>
        <c:delete val="0"/>
        <c:axPos val="b"/>
        <c:majorGridlines/>
        <c:numFmt formatCode="General" sourceLinked="1"/>
        <c:majorTickMark val="out"/>
        <c:minorTickMark val="none"/>
        <c:tickLblPos val="nextTo"/>
        <c:crossAx val="213973237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smtClean="0"/>
              <a:t>VLF/</a:t>
            </a:r>
            <a:r>
              <a:rPr lang="en-US" dirty="0" err="1" smtClean="0"/>
              <a:t>mann</a:t>
            </a:r>
            <a:r>
              <a:rPr lang="en-US" dirty="0" smtClean="0"/>
              <a:t> </a:t>
            </a:r>
            <a:r>
              <a:rPr lang="en-US" dirty="0" err="1" smtClean="0"/>
              <a:t>í</a:t>
            </a:r>
            <a:r>
              <a:rPr lang="en-US" dirty="0" smtClean="0"/>
              <a:t> </a:t>
            </a:r>
            <a:r>
              <a:rPr lang="en-US" dirty="0" smtClean="0"/>
              <a:t>2008 </a:t>
            </a:r>
            <a:r>
              <a:rPr lang="en-US" dirty="0"/>
              <a:t>$</a:t>
            </a:r>
          </a:p>
        </c:rich>
      </c:tx>
      <c:layout/>
      <c:overlay val="0"/>
    </c:title>
    <c:autoTitleDeleted val="0"/>
    <c:plotArea>
      <c:layout/>
      <c:barChart>
        <c:barDir val="bar"/>
        <c:grouping val="clustered"/>
        <c:varyColors val="0"/>
        <c:ser>
          <c:idx val="0"/>
          <c:order val="0"/>
          <c:tx>
            <c:strRef>
              <c:f>Sheet1!$B$1</c:f>
              <c:strCache>
                <c:ptCount val="1"/>
                <c:pt idx="0">
                  <c:v>VLF/mann 2008 $</c:v>
                </c:pt>
              </c:strCache>
            </c:strRef>
          </c:tx>
          <c:invertIfNegative val="0"/>
          <c:dPt>
            <c:idx val="1"/>
            <c:invertIfNegative val="0"/>
            <c:bubble3D val="0"/>
            <c:spPr>
              <a:solidFill>
                <a:schemeClr val="bg1">
                  <a:lumMod val="50000"/>
                </a:schemeClr>
              </a:solidFill>
            </c:spPr>
          </c:dPt>
          <c:cat>
            <c:strRef>
              <c:f>Sheet1!$A$2:$A$4</c:f>
              <c:strCache>
                <c:ptCount val="3"/>
                <c:pt idx="0">
                  <c:v>Svíar í Svíþjóð</c:v>
                </c:pt>
                <c:pt idx="1">
                  <c:v>Meðaltal í BNA</c:v>
                </c:pt>
                <c:pt idx="2">
                  <c:v>Sænskættaðir BNA-búar</c:v>
                </c:pt>
              </c:strCache>
            </c:strRef>
          </c:cat>
          <c:val>
            <c:numRef>
              <c:f>Sheet1!$B$2:$B$4</c:f>
              <c:numCache>
                <c:formatCode>General</c:formatCode>
                <c:ptCount val="3"/>
                <c:pt idx="0">
                  <c:v>36900.0</c:v>
                </c:pt>
                <c:pt idx="1">
                  <c:v>46500.0</c:v>
                </c:pt>
                <c:pt idx="2">
                  <c:v>56900.0</c:v>
                </c:pt>
              </c:numCache>
            </c:numRef>
          </c:val>
        </c:ser>
        <c:dLbls>
          <c:showLegendKey val="0"/>
          <c:showVal val="0"/>
          <c:showCatName val="0"/>
          <c:showSerName val="0"/>
          <c:showPercent val="0"/>
          <c:showBubbleSize val="0"/>
        </c:dLbls>
        <c:gapWidth val="150"/>
        <c:axId val="2046230520"/>
        <c:axId val="2045861304"/>
      </c:barChart>
      <c:catAx>
        <c:axId val="2046230520"/>
        <c:scaling>
          <c:orientation val="minMax"/>
        </c:scaling>
        <c:delete val="0"/>
        <c:axPos val="l"/>
        <c:majorTickMark val="out"/>
        <c:minorTickMark val="none"/>
        <c:tickLblPos val="nextTo"/>
        <c:crossAx val="2045861304"/>
        <c:crosses val="autoZero"/>
        <c:auto val="1"/>
        <c:lblAlgn val="ctr"/>
        <c:lblOffset val="100"/>
        <c:noMultiLvlLbl val="0"/>
      </c:catAx>
      <c:valAx>
        <c:axId val="2045861304"/>
        <c:scaling>
          <c:orientation val="minMax"/>
        </c:scaling>
        <c:delete val="0"/>
        <c:axPos val="b"/>
        <c:majorGridlines/>
        <c:numFmt formatCode="General" sourceLinked="1"/>
        <c:majorTickMark val="out"/>
        <c:minorTickMark val="none"/>
        <c:tickLblPos val="nextTo"/>
        <c:crossAx val="20462305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Sheet1!$B$1</c:f>
              <c:strCache>
                <c:ptCount val="1"/>
                <c:pt idx="0">
                  <c:v>Svíþjóð</c:v>
                </c:pt>
              </c:strCache>
            </c:strRef>
          </c:tx>
          <c:marker>
            <c:symbol val="none"/>
          </c:marker>
          <c:cat>
            <c:numRef>
              <c:f>Sheet1!$A$2:$A$111</c:f>
              <c:numCache>
                <c:formatCode>General</c:formatCode>
                <c:ptCount val="110"/>
                <c:pt idx="0">
                  <c:v>1903.0</c:v>
                </c:pt>
                <c:pt idx="1">
                  <c:v>1904.0</c:v>
                </c:pt>
                <c:pt idx="2">
                  <c:v>1905.0</c:v>
                </c:pt>
                <c:pt idx="3">
                  <c:v>1906.0</c:v>
                </c:pt>
                <c:pt idx="4">
                  <c:v>1907.0</c:v>
                </c:pt>
                <c:pt idx="5">
                  <c:v>1908.0</c:v>
                </c:pt>
                <c:pt idx="6">
                  <c:v>1909.0</c:v>
                </c:pt>
                <c:pt idx="7">
                  <c:v>1910.0</c:v>
                </c:pt>
                <c:pt idx="8">
                  <c:v>1911.0</c:v>
                </c:pt>
                <c:pt idx="9">
                  <c:v>1912.0</c:v>
                </c:pt>
                <c:pt idx="10">
                  <c:v>1913.0</c:v>
                </c:pt>
                <c:pt idx="11">
                  <c:v>1914.0</c:v>
                </c:pt>
                <c:pt idx="12">
                  <c:v>1915.0</c:v>
                </c:pt>
                <c:pt idx="13">
                  <c:v>1916.0</c:v>
                </c:pt>
                <c:pt idx="14">
                  <c:v>1917.0</c:v>
                </c:pt>
                <c:pt idx="15">
                  <c:v>1918.0</c:v>
                </c:pt>
                <c:pt idx="16">
                  <c:v>1919.0</c:v>
                </c:pt>
                <c:pt idx="17">
                  <c:v>1920.0</c:v>
                </c:pt>
                <c:pt idx="18">
                  <c:v>1921.0</c:v>
                </c:pt>
                <c:pt idx="19">
                  <c:v>1922.0</c:v>
                </c:pt>
                <c:pt idx="20">
                  <c:v>1923.0</c:v>
                </c:pt>
                <c:pt idx="21">
                  <c:v>1924.0</c:v>
                </c:pt>
                <c:pt idx="22">
                  <c:v>1925.0</c:v>
                </c:pt>
                <c:pt idx="23">
                  <c:v>1926.0</c:v>
                </c:pt>
                <c:pt idx="24">
                  <c:v>1927.0</c:v>
                </c:pt>
                <c:pt idx="25">
                  <c:v>1928.0</c:v>
                </c:pt>
                <c:pt idx="26">
                  <c:v>1929.0</c:v>
                </c:pt>
                <c:pt idx="27">
                  <c:v>1930.0</c:v>
                </c:pt>
                <c:pt idx="28">
                  <c:v>1931.0</c:v>
                </c:pt>
                <c:pt idx="29">
                  <c:v>1932.0</c:v>
                </c:pt>
                <c:pt idx="30">
                  <c:v>1933.0</c:v>
                </c:pt>
                <c:pt idx="31">
                  <c:v>1934.0</c:v>
                </c:pt>
                <c:pt idx="32">
                  <c:v>1935.0</c:v>
                </c:pt>
                <c:pt idx="33">
                  <c:v>1936.0</c:v>
                </c:pt>
                <c:pt idx="34">
                  <c:v>1937.0</c:v>
                </c:pt>
                <c:pt idx="35">
                  <c:v>1938.0</c:v>
                </c:pt>
                <c:pt idx="36">
                  <c:v>1939.0</c:v>
                </c:pt>
                <c:pt idx="37">
                  <c:v>1940.0</c:v>
                </c:pt>
                <c:pt idx="38">
                  <c:v>1941.0</c:v>
                </c:pt>
                <c:pt idx="39">
                  <c:v>1942.0</c:v>
                </c:pt>
                <c:pt idx="40">
                  <c:v>1943.0</c:v>
                </c:pt>
                <c:pt idx="41">
                  <c:v>1944.0</c:v>
                </c:pt>
                <c:pt idx="42">
                  <c:v>1945.0</c:v>
                </c:pt>
                <c:pt idx="43">
                  <c:v>1946.0</c:v>
                </c:pt>
                <c:pt idx="44">
                  <c:v>1947.0</c:v>
                </c:pt>
                <c:pt idx="45">
                  <c:v>1948.0</c:v>
                </c:pt>
                <c:pt idx="46">
                  <c:v>1949.0</c:v>
                </c:pt>
                <c:pt idx="47">
                  <c:v>1950.0</c:v>
                </c:pt>
                <c:pt idx="48">
                  <c:v>1951.0</c:v>
                </c:pt>
                <c:pt idx="49">
                  <c:v>1952.0</c:v>
                </c:pt>
                <c:pt idx="50">
                  <c:v>1953.0</c:v>
                </c:pt>
                <c:pt idx="51">
                  <c:v>1954.0</c:v>
                </c:pt>
                <c:pt idx="52">
                  <c:v>1955.0</c:v>
                </c:pt>
                <c:pt idx="53">
                  <c:v>1956.0</c:v>
                </c:pt>
                <c:pt idx="54">
                  <c:v>1957.0</c:v>
                </c:pt>
                <c:pt idx="55">
                  <c:v>1958.0</c:v>
                </c:pt>
                <c:pt idx="56">
                  <c:v>1959.0</c:v>
                </c:pt>
                <c:pt idx="57">
                  <c:v>1960.0</c:v>
                </c:pt>
                <c:pt idx="58">
                  <c:v>1961.0</c:v>
                </c:pt>
                <c:pt idx="59">
                  <c:v>1962.0</c:v>
                </c:pt>
                <c:pt idx="60">
                  <c:v>1963.0</c:v>
                </c:pt>
                <c:pt idx="61">
                  <c:v>1964.0</c:v>
                </c:pt>
                <c:pt idx="62">
                  <c:v>1965.0</c:v>
                </c:pt>
                <c:pt idx="63">
                  <c:v>1966.0</c:v>
                </c:pt>
                <c:pt idx="64">
                  <c:v>1967.0</c:v>
                </c:pt>
                <c:pt idx="65">
                  <c:v>1968.0</c:v>
                </c:pt>
                <c:pt idx="66">
                  <c:v>1969.0</c:v>
                </c:pt>
                <c:pt idx="67">
                  <c:v>1970.0</c:v>
                </c:pt>
                <c:pt idx="68">
                  <c:v>1971.0</c:v>
                </c:pt>
                <c:pt idx="69">
                  <c:v>1972.0</c:v>
                </c:pt>
                <c:pt idx="70">
                  <c:v>1973.0</c:v>
                </c:pt>
                <c:pt idx="71">
                  <c:v>1974.0</c:v>
                </c:pt>
                <c:pt idx="72">
                  <c:v>1975.0</c:v>
                </c:pt>
                <c:pt idx="73">
                  <c:v>1976.0</c:v>
                </c:pt>
                <c:pt idx="74">
                  <c:v>1977.0</c:v>
                </c:pt>
                <c:pt idx="75">
                  <c:v>1978.0</c:v>
                </c:pt>
                <c:pt idx="76">
                  <c:v>1979.0</c:v>
                </c:pt>
                <c:pt idx="77">
                  <c:v>1980.0</c:v>
                </c:pt>
                <c:pt idx="78">
                  <c:v>1981.0</c:v>
                </c:pt>
                <c:pt idx="79">
                  <c:v>1982.0</c:v>
                </c:pt>
                <c:pt idx="80">
                  <c:v>1983.0</c:v>
                </c:pt>
                <c:pt idx="81">
                  <c:v>1984.0</c:v>
                </c:pt>
                <c:pt idx="82">
                  <c:v>1985.0</c:v>
                </c:pt>
                <c:pt idx="83">
                  <c:v>1986.0</c:v>
                </c:pt>
                <c:pt idx="84">
                  <c:v>1987.0</c:v>
                </c:pt>
                <c:pt idx="85">
                  <c:v>1988.0</c:v>
                </c:pt>
                <c:pt idx="86">
                  <c:v>1989.0</c:v>
                </c:pt>
                <c:pt idx="87">
                  <c:v>1990.0</c:v>
                </c:pt>
                <c:pt idx="88">
                  <c:v>1991.0</c:v>
                </c:pt>
                <c:pt idx="89">
                  <c:v>1992.0</c:v>
                </c:pt>
                <c:pt idx="90">
                  <c:v>1993.0</c:v>
                </c:pt>
                <c:pt idx="91">
                  <c:v>1994.0</c:v>
                </c:pt>
                <c:pt idx="92">
                  <c:v>1995.0</c:v>
                </c:pt>
                <c:pt idx="93">
                  <c:v>1996.0</c:v>
                </c:pt>
                <c:pt idx="94">
                  <c:v>1997.0</c:v>
                </c:pt>
                <c:pt idx="95">
                  <c:v>1998.0</c:v>
                </c:pt>
                <c:pt idx="96">
                  <c:v>1999.0</c:v>
                </c:pt>
                <c:pt idx="97">
                  <c:v>2000.0</c:v>
                </c:pt>
                <c:pt idx="98">
                  <c:v>2001.0</c:v>
                </c:pt>
                <c:pt idx="99">
                  <c:v>2002.0</c:v>
                </c:pt>
                <c:pt idx="100">
                  <c:v>2003.0</c:v>
                </c:pt>
                <c:pt idx="101">
                  <c:v>2004.0</c:v>
                </c:pt>
                <c:pt idx="102">
                  <c:v>2005.0</c:v>
                </c:pt>
                <c:pt idx="103">
                  <c:v>2006.0</c:v>
                </c:pt>
                <c:pt idx="104">
                  <c:v>2007.0</c:v>
                </c:pt>
                <c:pt idx="105">
                  <c:v>2008.0</c:v>
                </c:pt>
                <c:pt idx="106">
                  <c:v>2009.0</c:v>
                </c:pt>
                <c:pt idx="107">
                  <c:v>2010.0</c:v>
                </c:pt>
                <c:pt idx="108">
                  <c:v>2011.0</c:v>
                </c:pt>
                <c:pt idx="109">
                  <c:v>2012.0</c:v>
                </c:pt>
              </c:numCache>
            </c:numRef>
          </c:cat>
          <c:val>
            <c:numRef>
              <c:f>Sheet1!$B$2:$B$111</c:f>
              <c:numCache>
                <c:formatCode>General</c:formatCode>
                <c:ptCount val="110"/>
                <c:pt idx="0">
                  <c:v>26.99</c:v>
                </c:pt>
                <c:pt idx="4">
                  <c:v>21.46</c:v>
                </c:pt>
                <c:pt idx="8">
                  <c:v>19.57</c:v>
                </c:pt>
                <c:pt idx="9">
                  <c:v>20.92</c:v>
                </c:pt>
                <c:pt idx="13">
                  <c:v>28.04</c:v>
                </c:pt>
                <c:pt idx="16">
                  <c:v>16.33</c:v>
                </c:pt>
                <c:pt idx="17">
                  <c:v>13.48</c:v>
                </c:pt>
                <c:pt idx="27">
                  <c:v>13.74</c:v>
                </c:pt>
                <c:pt idx="31">
                  <c:v>11.95</c:v>
                </c:pt>
                <c:pt idx="32">
                  <c:v>12.32</c:v>
                </c:pt>
                <c:pt idx="38">
                  <c:v>10.29</c:v>
                </c:pt>
                <c:pt idx="40">
                  <c:v>10.44</c:v>
                </c:pt>
                <c:pt idx="41">
                  <c:v>10.04</c:v>
                </c:pt>
                <c:pt idx="42">
                  <c:v>9.77</c:v>
                </c:pt>
                <c:pt idx="43">
                  <c:v>10.07</c:v>
                </c:pt>
                <c:pt idx="44">
                  <c:v>8.62</c:v>
                </c:pt>
                <c:pt idx="45">
                  <c:v>7.9</c:v>
                </c:pt>
                <c:pt idx="46">
                  <c:v>7.64</c:v>
                </c:pt>
                <c:pt idx="47">
                  <c:v>7.59</c:v>
                </c:pt>
                <c:pt idx="48">
                  <c:v>7.33</c:v>
                </c:pt>
                <c:pt idx="49">
                  <c:v>6.8</c:v>
                </c:pt>
                <c:pt idx="50">
                  <c:v>6.9</c:v>
                </c:pt>
                <c:pt idx="51">
                  <c:v>6.9</c:v>
                </c:pt>
                <c:pt idx="52">
                  <c:v>6.78</c:v>
                </c:pt>
                <c:pt idx="53">
                  <c:v>6.65</c:v>
                </c:pt>
                <c:pt idx="54">
                  <c:v>6.81</c:v>
                </c:pt>
                <c:pt idx="55">
                  <c:v>6.81</c:v>
                </c:pt>
                <c:pt idx="56">
                  <c:v>7.0</c:v>
                </c:pt>
                <c:pt idx="57">
                  <c:v>6.83</c:v>
                </c:pt>
                <c:pt idx="58">
                  <c:v>6.769999999999999</c:v>
                </c:pt>
                <c:pt idx="59">
                  <c:v>6.65</c:v>
                </c:pt>
                <c:pt idx="60">
                  <c:v>6.64</c:v>
                </c:pt>
                <c:pt idx="61">
                  <c:v>6.5</c:v>
                </c:pt>
                <c:pt idx="62">
                  <c:v>6.47</c:v>
                </c:pt>
                <c:pt idx="63">
                  <c:v>6.35</c:v>
                </c:pt>
                <c:pt idx="64">
                  <c:v>6.55</c:v>
                </c:pt>
                <c:pt idx="65">
                  <c:v>6.57</c:v>
                </c:pt>
                <c:pt idx="66">
                  <c:v>6.41</c:v>
                </c:pt>
                <c:pt idx="67">
                  <c:v>6.16</c:v>
                </c:pt>
                <c:pt idx="68">
                  <c:v>5.8</c:v>
                </c:pt>
                <c:pt idx="69">
                  <c:v>5.67</c:v>
                </c:pt>
                <c:pt idx="70">
                  <c:v>5.57</c:v>
                </c:pt>
                <c:pt idx="71">
                  <c:v>5.47</c:v>
                </c:pt>
                <c:pt idx="72">
                  <c:v>5.29</c:v>
                </c:pt>
                <c:pt idx="73">
                  <c:v>4.95</c:v>
                </c:pt>
                <c:pt idx="74">
                  <c:v>4.69</c:v>
                </c:pt>
                <c:pt idx="75">
                  <c:v>4.47</c:v>
                </c:pt>
                <c:pt idx="76">
                  <c:v>4.25</c:v>
                </c:pt>
                <c:pt idx="77">
                  <c:v>4.05</c:v>
                </c:pt>
                <c:pt idx="78">
                  <c:v>3.97</c:v>
                </c:pt>
                <c:pt idx="79">
                  <c:v>3.98</c:v>
                </c:pt>
                <c:pt idx="80">
                  <c:v>4.08</c:v>
                </c:pt>
                <c:pt idx="81">
                  <c:v>4.13</c:v>
                </c:pt>
                <c:pt idx="82">
                  <c:v>4.12</c:v>
                </c:pt>
                <c:pt idx="83">
                  <c:v>4.11</c:v>
                </c:pt>
                <c:pt idx="84">
                  <c:v>4.24</c:v>
                </c:pt>
                <c:pt idx="85">
                  <c:v>4.38</c:v>
                </c:pt>
                <c:pt idx="86">
                  <c:v>4.48</c:v>
                </c:pt>
                <c:pt idx="87">
                  <c:v>4.38</c:v>
                </c:pt>
                <c:pt idx="88">
                  <c:v>5.1</c:v>
                </c:pt>
                <c:pt idx="89">
                  <c:v>5.04</c:v>
                </c:pt>
                <c:pt idx="90">
                  <c:v>5.22</c:v>
                </c:pt>
                <c:pt idx="91">
                  <c:v>5.53</c:v>
                </c:pt>
                <c:pt idx="92">
                  <c:v>5.25</c:v>
                </c:pt>
                <c:pt idx="93">
                  <c:v>5.59</c:v>
                </c:pt>
                <c:pt idx="94">
                  <c:v>5.72</c:v>
                </c:pt>
                <c:pt idx="95">
                  <c:v>5.87</c:v>
                </c:pt>
                <c:pt idx="96">
                  <c:v>6.01</c:v>
                </c:pt>
                <c:pt idx="97">
                  <c:v>5.97</c:v>
                </c:pt>
                <c:pt idx="98">
                  <c:v>5.95</c:v>
                </c:pt>
                <c:pt idx="99">
                  <c:v>5.67</c:v>
                </c:pt>
                <c:pt idx="100">
                  <c:v>5.52</c:v>
                </c:pt>
                <c:pt idx="101">
                  <c:v>5.72</c:v>
                </c:pt>
                <c:pt idx="102">
                  <c:v>6.28</c:v>
                </c:pt>
                <c:pt idx="103">
                  <c:v>6.61</c:v>
                </c:pt>
                <c:pt idx="104">
                  <c:v>6.91</c:v>
                </c:pt>
                <c:pt idx="105">
                  <c:v>7.09</c:v>
                </c:pt>
                <c:pt idx="106">
                  <c:v>6.72</c:v>
                </c:pt>
                <c:pt idx="107">
                  <c:v>6.91</c:v>
                </c:pt>
                <c:pt idx="108">
                  <c:v>7.02</c:v>
                </c:pt>
                <c:pt idx="109">
                  <c:v>7.13</c:v>
                </c:pt>
              </c:numCache>
            </c:numRef>
          </c:val>
          <c:smooth val="0"/>
        </c:ser>
        <c:ser>
          <c:idx val="1"/>
          <c:order val="1"/>
          <c:tx>
            <c:strRef>
              <c:f>Sheet1!$C$1</c:f>
              <c:strCache>
                <c:ptCount val="1"/>
                <c:pt idx="0">
                  <c:v>Bretland</c:v>
                </c:pt>
              </c:strCache>
            </c:strRef>
          </c:tx>
          <c:marker>
            <c:symbol val="none"/>
          </c:marker>
          <c:cat>
            <c:numRef>
              <c:f>Sheet1!$A$2:$A$111</c:f>
              <c:numCache>
                <c:formatCode>General</c:formatCode>
                <c:ptCount val="110"/>
                <c:pt idx="0">
                  <c:v>1903.0</c:v>
                </c:pt>
                <c:pt idx="1">
                  <c:v>1904.0</c:v>
                </c:pt>
                <c:pt idx="2">
                  <c:v>1905.0</c:v>
                </c:pt>
                <c:pt idx="3">
                  <c:v>1906.0</c:v>
                </c:pt>
                <c:pt idx="4">
                  <c:v>1907.0</c:v>
                </c:pt>
                <c:pt idx="5">
                  <c:v>1908.0</c:v>
                </c:pt>
                <c:pt idx="6">
                  <c:v>1909.0</c:v>
                </c:pt>
                <c:pt idx="7">
                  <c:v>1910.0</c:v>
                </c:pt>
                <c:pt idx="8">
                  <c:v>1911.0</c:v>
                </c:pt>
                <c:pt idx="9">
                  <c:v>1912.0</c:v>
                </c:pt>
                <c:pt idx="10">
                  <c:v>1913.0</c:v>
                </c:pt>
                <c:pt idx="11">
                  <c:v>1914.0</c:v>
                </c:pt>
                <c:pt idx="12">
                  <c:v>1915.0</c:v>
                </c:pt>
                <c:pt idx="13">
                  <c:v>1916.0</c:v>
                </c:pt>
                <c:pt idx="14">
                  <c:v>1917.0</c:v>
                </c:pt>
                <c:pt idx="15">
                  <c:v>1918.0</c:v>
                </c:pt>
                <c:pt idx="16">
                  <c:v>1919.0</c:v>
                </c:pt>
                <c:pt idx="17">
                  <c:v>1920.0</c:v>
                </c:pt>
                <c:pt idx="18">
                  <c:v>1921.0</c:v>
                </c:pt>
                <c:pt idx="19">
                  <c:v>1922.0</c:v>
                </c:pt>
                <c:pt idx="20">
                  <c:v>1923.0</c:v>
                </c:pt>
                <c:pt idx="21">
                  <c:v>1924.0</c:v>
                </c:pt>
                <c:pt idx="22">
                  <c:v>1925.0</c:v>
                </c:pt>
                <c:pt idx="23">
                  <c:v>1926.0</c:v>
                </c:pt>
                <c:pt idx="24">
                  <c:v>1927.0</c:v>
                </c:pt>
                <c:pt idx="25">
                  <c:v>1928.0</c:v>
                </c:pt>
                <c:pt idx="26">
                  <c:v>1929.0</c:v>
                </c:pt>
                <c:pt idx="27">
                  <c:v>1930.0</c:v>
                </c:pt>
                <c:pt idx="28">
                  <c:v>1931.0</c:v>
                </c:pt>
                <c:pt idx="29">
                  <c:v>1932.0</c:v>
                </c:pt>
                <c:pt idx="30">
                  <c:v>1933.0</c:v>
                </c:pt>
                <c:pt idx="31">
                  <c:v>1934.0</c:v>
                </c:pt>
                <c:pt idx="32">
                  <c:v>1935.0</c:v>
                </c:pt>
                <c:pt idx="33">
                  <c:v>1936.0</c:v>
                </c:pt>
                <c:pt idx="34">
                  <c:v>1937.0</c:v>
                </c:pt>
                <c:pt idx="35">
                  <c:v>1938.0</c:v>
                </c:pt>
                <c:pt idx="36">
                  <c:v>1939.0</c:v>
                </c:pt>
                <c:pt idx="37">
                  <c:v>1940.0</c:v>
                </c:pt>
                <c:pt idx="38">
                  <c:v>1941.0</c:v>
                </c:pt>
                <c:pt idx="39">
                  <c:v>1942.0</c:v>
                </c:pt>
                <c:pt idx="40">
                  <c:v>1943.0</c:v>
                </c:pt>
                <c:pt idx="41">
                  <c:v>1944.0</c:v>
                </c:pt>
                <c:pt idx="42">
                  <c:v>1945.0</c:v>
                </c:pt>
                <c:pt idx="43">
                  <c:v>1946.0</c:v>
                </c:pt>
                <c:pt idx="44">
                  <c:v>1947.0</c:v>
                </c:pt>
                <c:pt idx="45">
                  <c:v>1948.0</c:v>
                </c:pt>
                <c:pt idx="46">
                  <c:v>1949.0</c:v>
                </c:pt>
                <c:pt idx="47">
                  <c:v>1950.0</c:v>
                </c:pt>
                <c:pt idx="48">
                  <c:v>1951.0</c:v>
                </c:pt>
                <c:pt idx="49">
                  <c:v>1952.0</c:v>
                </c:pt>
                <c:pt idx="50">
                  <c:v>1953.0</c:v>
                </c:pt>
                <c:pt idx="51">
                  <c:v>1954.0</c:v>
                </c:pt>
                <c:pt idx="52">
                  <c:v>1955.0</c:v>
                </c:pt>
                <c:pt idx="53">
                  <c:v>1956.0</c:v>
                </c:pt>
                <c:pt idx="54">
                  <c:v>1957.0</c:v>
                </c:pt>
                <c:pt idx="55">
                  <c:v>1958.0</c:v>
                </c:pt>
                <c:pt idx="56">
                  <c:v>1959.0</c:v>
                </c:pt>
                <c:pt idx="57">
                  <c:v>1960.0</c:v>
                </c:pt>
                <c:pt idx="58">
                  <c:v>1961.0</c:v>
                </c:pt>
                <c:pt idx="59">
                  <c:v>1962.0</c:v>
                </c:pt>
                <c:pt idx="60">
                  <c:v>1963.0</c:v>
                </c:pt>
                <c:pt idx="61">
                  <c:v>1964.0</c:v>
                </c:pt>
                <c:pt idx="62">
                  <c:v>1965.0</c:v>
                </c:pt>
                <c:pt idx="63">
                  <c:v>1966.0</c:v>
                </c:pt>
                <c:pt idx="64">
                  <c:v>1967.0</c:v>
                </c:pt>
                <c:pt idx="65">
                  <c:v>1968.0</c:v>
                </c:pt>
                <c:pt idx="66">
                  <c:v>1969.0</c:v>
                </c:pt>
                <c:pt idx="67">
                  <c:v>1970.0</c:v>
                </c:pt>
                <c:pt idx="68">
                  <c:v>1971.0</c:v>
                </c:pt>
                <c:pt idx="69">
                  <c:v>1972.0</c:v>
                </c:pt>
                <c:pt idx="70">
                  <c:v>1973.0</c:v>
                </c:pt>
                <c:pt idx="71">
                  <c:v>1974.0</c:v>
                </c:pt>
                <c:pt idx="72">
                  <c:v>1975.0</c:v>
                </c:pt>
                <c:pt idx="73">
                  <c:v>1976.0</c:v>
                </c:pt>
                <c:pt idx="74">
                  <c:v>1977.0</c:v>
                </c:pt>
                <c:pt idx="75">
                  <c:v>1978.0</c:v>
                </c:pt>
                <c:pt idx="76">
                  <c:v>1979.0</c:v>
                </c:pt>
                <c:pt idx="77">
                  <c:v>1980.0</c:v>
                </c:pt>
                <c:pt idx="78">
                  <c:v>1981.0</c:v>
                </c:pt>
                <c:pt idx="79">
                  <c:v>1982.0</c:v>
                </c:pt>
                <c:pt idx="80">
                  <c:v>1983.0</c:v>
                </c:pt>
                <c:pt idx="81">
                  <c:v>1984.0</c:v>
                </c:pt>
                <c:pt idx="82">
                  <c:v>1985.0</c:v>
                </c:pt>
                <c:pt idx="83">
                  <c:v>1986.0</c:v>
                </c:pt>
                <c:pt idx="84">
                  <c:v>1987.0</c:v>
                </c:pt>
                <c:pt idx="85">
                  <c:v>1988.0</c:v>
                </c:pt>
                <c:pt idx="86">
                  <c:v>1989.0</c:v>
                </c:pt>
                <c:pt idx="87">
                  <c:v>1990.0</c:v>
                </c:pt>
                <c:pt idx="88">
                  <c:v>1991.0</c:v>
                </c:pt>
                <c:pt idx="89">
                  <c:v>1992.0</c:v>
                </c:pt>
                <c:pt idx="90">
                  <c:v>1993.0</c:v>
                </c:pt>
                <c:pt idx="91">
                  <c:v>1994.0</c:v>
                </c:pt>
                <c:pt idx="92">
                  <c:v>1995.0</c:v>
                </c:pt>
                <c:pt idx="93">
                  <c:v>1996.0</c:v>
                </c:pt>
                <c:pt idx="94">
                  <c:v>1997.0</c:v>
                </c:pt>
                <c:pt idx="95">
                  <c:v>1998.0</c:v>
                </c:pt>
                <c:pt idx="96">
                  <c:v>1999.0</c:v>
                </c:pt>
                <c:pt idx="97">
                  <c:v>2000.0</c:v>
                </c:pt>
                <c:pt idx="98">
                  <c:v>2001.0</c:v>
                </c:pt>
                <c:pt idx="99">
                  <c:v>2002.0</c:v>
                </c:pt>
                <c:pt idx="100">
                  <c:v>2003.0</c:v>
                </c:pt>
                <c:pt idx="101">
                  <c:v>2004.0</c:v>
                </c:pt>
                <c:pt idx="102">
                  <c:v>2005.0</c:v>
                </c:pt>
                <c:pt idx="103">
                  <c:v>2006.0</c:v>
                </c:pt>
                <c:pt idx="104">
                  <c:v>2007.0</c:v>
                </c:pt>
                <c:pt idx="105">
                  <c:v>2008.0</c:v>
                </c:pt>
                <c:pt idx="106">
                  <c:v>2009.0</c:v>
                </c:pt>
                <c:pt idx="107">
                  <c:v>2010.0</c:v>
                </c:pt>
                <c:pt idx="108">
                  <c:v>2011.0</c:v>
                </c:pt>
                <c:pt idx="109">
                  <c:v>2012.0</c:v>
                </c:pt>
              </c:numCache>
            </c:numRef>
          </c:cat>
          <c:val>
            <c:numRef>
              <c:f>Sheet1!$C$2:$C$111</c:f>
              <c:numCache>
                <c:formatCode>General</c:formatCode>
                <c:ptCount val="110"/>
                <c:pt idx="15">
                  <c:v>19.24</c:v>
                </c:pt>
                <c:pt idx="16">
                  <c:v>19.59</c:v>
                </c:pt>
                <c:pt idx="34">
                  <c:v>16.98</c:v>
                </c:pt>
                <c:pt idx="46">
                  <c:v>11.47</c:v>
                </c:pt>
                <c:pt idx="48">
                  <c:v>10.89</c:v>
                </c:pt>
                <c:pt idx="49">
                  <c:v>10.2</c:v>
                </c:pt>
                <c:pt idx="50">
                  <c:v>9.720000000000001</c:v>
                </c:pt>
                <c:pt idx="51">
                  <c:v>9.67</c:v>
                </c:pt>
                <c:pt idx="52">
                  <c:v>9.3</c:v>
                </c:pt>
                <c:pt idx="53">
                  <c:v>8.75</c:v>
                </c:pt>
                <c:pt idx="54">
                  <c:v>8.7</c:v>
                </c:pt>
                <c:pt idx="55">
                  <c:v>8.76</c:v>
                </c:pt>
                <c:pt idx="56">
                  <c:v>8.6</c:v>
                </c:pt>
                <c:pt idx="57">
                  <c:v>8.87</c:v>
                </c:pt>
                <c:pt idx="59">
                  <c:v>8.43</c:v>
                </c:pt>
                <c:pt idx="60">
                  <c:v>8.49</c:v>
                </c:pt>
                <c:pt idx="61">
                  <c:v>8.48</c:v>
                </c:pt>
                <c:pt idx="62">
                  <c:v>8.55</c:v>
                </c:pt>
                <c:pt idx="63">
                  <c:v>7.92</c:v>
                </c:pt>
                <c:pt idx="64">
                  <c:v>7.69</c:v>
                </c:pt>
                <c:pt idx="65">
                  <c:v>7.54</c:v>
                </c:pt>
                <c:pt idx="66">
                  <c:v>7.46</c:v>
                </c:pt>
                <c:pt idx="67">
                  <c:v>7.05</c:v>
                </c:pt>
                <c:pt idx="68">
                  <c:v>7.02</c:v>
                </c:pt>
                <c:pt idx="69">
                  <c:v>6.94</c:v>
                </c:pt>
                <c:pt idx="70">
                  <c:v>6.99</c:v>
                </c:pt>
                <c:pt idx="71">
                  <c:v>6.54</c:v>
                </c:pt>
                <c:pt idx="72">
                  <c:v>6.1</c:v>
                </c:pt>
                <c:pt idx="73">
                  <c:v>5.89</c:v>
                </c:pt>
                <c:pt idx="74">
                  <c:v>5.93</c:v>
                </c:pt>
                <c:pt idx="75">
                  <c:v>5.72</c:v>
                </c:pt>
                <c:pt idx="76">
                  <c:v>5.93</c:v>
                </c:pt>
                <c:pt idx="78">
                  <c:v>6.67</c:v>
                </c:pt>
                <c:pt idx="79">
                  <c:v>6.85</c:v>
                </c:pt>
                <c:pt idx="80">
                  <c:v>6.83</c:v>
                </c:pt>
                <c:pt idx="81">
                  <c:v>7.16</c:v>
                </c:pt>
                <c:pt idx="82">
                  <c:v>7.4</c:v>
                </c:pt>
                <c:pt idx="83">
                  <c:v>7.55</c:v>
                </c:pt>
                <c:pt idx="84">
                  <c:v>7.78</c:v>
                </c:pt>
                <c:pt idx="85">
                  <c:v>8.630000000000001</c:v>
                </c:pt>
                <c:pt idx="86">
                  <c:v>8.67</c:v>
                </c:pt>
                <c:pt idx="87">
                  <c:v>9.8</c:v>
                </c:pt>
                <c:pt idx="88">
                  <c:v>10.32</c:v>
                </c:pt>
                <c:pt idx="89">
                  <c:v>9.86</c:v>
                </c:pt>
                <c:pt idx="90">
                  <c:v>10.36</c:v>
                </c:pt>
                <c:pt idx="91">
                  <c:v>10.6</c:v>
                </c:pt>
                <c:pt idx="92">
                  <c:v>10.75</c:v>
                </c:pt>
                <c:pt idx="93">
                  <c:v>11.9</c:v>
                </c:pt>
                <c:pt idx="94">
                  <c:v>12.07</c:v>
                </c:pt>
                <c:pt idx="95">
                  <c:v>12.53</c:v>
                </c:pt>
                <c:pt idx="96">
                  <c:v>12.51</c:v>
                </c:pt>
                <c:pt idx="97">
                  <c:v>12.67</c:v>
                </c:pt>
                <c:pt idx="98">
                  <c:v>12.71</c:v>
                </c:pt>
                <c:pt idx="99">
                  <c:v>12.27</c:v>
                </c:pt>
                <c:pt idx="100">
                  <c:v>12.12</c:v>
                </c:pt>
                <c:pt idx="101">
                  <c:v>12.89</c:v>
                </c:pt>
                <c:pt idx="102">
                  <c:v>14.25</c:v>
                </c:pt>
                <c:pt idx="103">
                  <c:v>14.82</c:v>
                </c:pt>
                <c:pt idx="104">
                  <c:v>15.44</c:v>
                </c:pt>
                <c:pt idx="106">
                  <c:v>15.42</c:v>
                </c:pt>
                <c:pt idx="107">
                  <c:v>12.55</c:v>
                </c:pt>
                <c:pt idx="108">
                  <c:v>12.93</c:v>
                </c:pt>
              </c:numCache>
            </c:numRef>
          </c:val>
          <c:smooth val="0"/>
        </c:ser>
        <c:ser>
          <c:idx val="2"/>
          <c:order val="2"/>
          <c:tx>
            <c:strRef>
              <c:f>Sheet1!$D$1</c:f>
              <c:strCache>
                <c:ptCount val="1"/>
                <c:pt idx="0">
                  <c:v>Bandaríkin</c:v>
                </c:pt>
              </c:strCache>
            </c:strRef>
          </c:tx>
          <c:marker>
            <c:symbol val="none"/>
          </c:marker>
          <c:cat>
            <c:numRef>
              <c:f>Sheet1!$A$2:$A$111</c:f>
              <c:numCache>
                <c:formatCode>General</c:formatCode>
                <c:ptCount val="110"/>
                <c:pt idx="0">
                  <c:v>1903.0</c:v>
                </c:pt>
                <c:pt idx="1">
                  <c:v>1904.0</c:v>
                </c:pt>
                <c:pt idx="2">
                  <c:v>1905.0</c:v>
                </c:pt>
                <c:pt idx="3">
                  <c:v>1906.0</c:v>
                </c:pt>
                <c:pt idx="4">
                  <c:v>1907.0</c:v>
                </c:pt>
                <c:pt idx="5">
                  <c:v>1908.0</c:v>
                </c:pt>
                <c:pt idx="6">
                  <c:v>1909.0</c:v>
                </c:pt>
                <c:pt idx="7">
                  <c:v>1910.0</c:v>
                </c:pt>
                <c:pt idx="8">
                  <c:v>1911.0</c:v>
                </c:pt>
                <c:pt idx="9">
                  <c:v>1912.0</c:v>
                </c:pt>
                <c:pt idx="10">
                  <c:v>1913.0</c:v>
                </c:pt>
                <c:pt idx="11">
                  <c:v>1914.0</c:v>
                </c:pt>
                <c:pt idx="12">
                  <c:v>1915.0</c:v>
                </c:pt>
                <c:pt idx="13">
                  <c:v>1916.0</c:v>
                </c:pt>
                <c:pt idx="14">
                  <c:v>1917.0</c:v>
                </c:pt>
                <c:pt idx="15">
                  <c:v>1918.0</c:v>
                </c:pt>
                <c:pt idx="16">
                  <c:v>1919.0</c:v>
                </c:pt>
                <c:pt idx="17">
                  <c:v>1920.0</c:v>
                </c:pt>
                <c:pt idx="18">
                  <c:v>1921.0</c:v>
                </c:pt>
                <c:pt idx="19">
                  <c:v>1922.0</c:v>
                </c:pt>
                <c:pt idx="20">
                  <c:v>1923.0</c:v>
                </c:pt>
                <c:pt idx="21">
                  <c:v>1924.0</c:v>
                </c:pt>
                <c:pt idx="22">
                  <c:v>1925.0</c:v>
                </c:pt>
                <c:pt idx="23">
                  <c:v>1926.0</c:v>
                </c:pt>
                <c:pt idx="24">
                  <c:v>1927.0</c:v>
                </c:pt>
                <c:pt idx="25">
                  <c:v>1928.0</c:v>
                </c:pt>
                <c:pt idx="26">
                  <c:v>1929.0</c:v>
                </c:pt>
                <c:pt idx="27">
                  <c:v>1930.0</c:v>
                </c:pt>
                <c:pt idx="28">
                  <c:v>1931.0</c:v>
                </c:pt>
                <c:pt idx="29">
                  <c:v>1932.0</c:v>
                </c:pt>
                <c:pt idx="30">
                  <c:v>1933.0</c:v>
                </c:pt>
                <c:pt idx="31">
                  <c:v>1934.0</c:v>
                </c:pt>
                <c:pt idx="32">
                  <c:v>1935.0</c:v>
                </c:pt>
                <c:pt idx="33">
                  <c:v>1936.0</c:v>
                </c:pt>
                <c:pt idx="34">
                  <c:v>1937.0</c:v>
                </c:pt>
                <c:pt idx="35">
                  <c:v>1938.0</c:v>
                </c:pt>
                <c:pt idx="36">
                  <c:v>1939.0</c:v>
                </c:pt>
                <c:pt idx="37">
                  <c:v>1940.0</c:v>
                </c:pt>
                <c:pt idx="38">
                  <c:v>1941.0</c:v>
                </c:pt>
                <c:pt idx="39">
                  <c:v>1942.0</c:v>
                </c:pt>
                <c:pt idx="40">
                  <c:v>1943.0</c:v>
                </c:pt>
                <c:pt idx="41">
                  <c:v>1944.0</c:v>
                </c:pt>
                <c:pt idx="42">
                  <c:v>1945.0</c:v>
                </c:pt>
                <c:pt idx="43">
                  <c:v>1946.0</c:v>
                </c:pt>
                <c:pt idx="44">
                  <c:v>1947.0</c:v>
                </c:pt>
                <c:pt idx="45">
                  <c:v>1948.0</c:v>
                </c:pt>
                <c:pt idx="46">
                  <c:v>1949.0</c:v>
                </c:pt>
                <c:pt idx="47">
                  <c:v>1950.0</c:v>
                </c:pt>
                <c:pt idx="48">
                  <c:v>1951.0</c:v>
                </c:pt>
                <c:pt idx="49">
                  <c:v>1952.0</c:v>
                </c:pt>
                <c:pt idx="50">
                  <c:v>1953.0</c:v>
                </c:pt>
                <c:pt idx="51">
                  <c:v>1954.0</c:v>
                </c:pt>
                <c:pt idx="52">
                  <c:v>1955.0</c:v>
                </c:pt>
                <c:pt idx="53">
                  <c:v>1956.0</c:v>
                </c:pt>
                <c:pt idx="54">
                  <c:v>1957.0</c:v>
                </c:pt>
                <c:pt idx="55">
                  <c:v>1958.0</c:v>
                </c:pt>
                <c:pt idx="56">
                  <c:v>1959.0</c:v>
                </c:pt>
                <c:pt idx="57">
                  <c:v>1960.0</c:v>
                </c:pt>
                <c:pt idx="58">
                  <c:v>1961.0</c:v>
                </c:pt>
                <c:pt idx="59">
                  <c:v>1962.0</c:v>
                </c:pt>
                <c:pt idx="60">
                  <c:v>1963.0</c:v>
                </c:pt>
                <c:pt idx="61">
                  <c:v>1964.0</c:v>
                </c:pt>
                <c:pt idx="62">
                  <c:v>1965.0</c:v>
                </c:pt>
                <c:pt idx="63">
                  <c:v>1966.0</c:v>
                </c:pt>
                <c:pt idx="64">
                  <c:v>1967.0</c:v>
                </c:pt>
                <c:pt idx="65">
                  <c:v>1968.0</c:v>
                </c:pt>
                <c:pt idx="66">
                  <c:v>1969.0</c:v>
                </c:pt>
                <c:pt idx="67">
                  <c:v>1970.0</c:v>
                </c:pt>
                <c:pt idx="68">
                  <c:v>1971.0</c:v>
                </c:pt>
                <c:pt idx="69">
                  <c:v>1972.0</c:v>
                </c:pt>
                <c:pt idx="70">
                  <c:v>1973.0</c:v>
                </c:pt>
                <c:pt idx="71">
                  <c:v>1974.0</c:v>
                </c:pt>
                <c:pt idx="72">
                  <c:v>1975.0</c:v>
                </c:pt>
                <c:pt idx="73">
                  <c:v>1976.0</c:v>
                </c:pt>
                <c:pt idx="74">
                  <c:v>1977.0</c:v>
                </c:pt>
                <c:pt idx="75">
                  <c:v>1978.0</c:v>
                </c:pt>
                <c:pt idx="76">
                  <c:v>1979.0</c:v>
                </c:pt>
                <c:pt idx="77">
                  <c:v>1980.0</c:v>
                </c:pt>
                <c:pt idx="78">
                  <c:v>1981.0</c:v>
                </c:pt>
                <c:pt idx="79">
                  <c:v>1982.0</c:v>
                </c:pt>
                <c:pt idx="80">
                  <c:v>1983.0</c:v>
                </c:pt>
                <c:pt idx="81">
                  <c:v>1984.0</c:v>
                </c:pt>
                <c:pt idx="82">
                  <c:v>1985.0</c:v>
                </c:pt>
                <c:pt idx="83">
                  <c:v>1986.0</c:v>
                </c:pt>
                <c:pt idx="84">
                  <c:v>1987.0</c:v>
                </c:pt>
                <c:pt idx="85">
                  <c:v>1988.0</c:v>
                </c:pt>
                <c:pt idx="86">
                  <c:v>1989.0</c:v>
                </c:pt>
                <c:pt idx="87">
                  <c:v>1990.0</c:v>
                </c:pt>
                <c:pt idx="88">
                  <c:v>1991.0</c:v>
                </c:pt>
                <c:pt idx="89">
                  <c:v>1992.0</c:v>
                </c:pt>
                <c:pt idx="90">
                  <c:v>1993.0</c:v>
                </c:pt>
                <c:pt idx="91">
                  <c:v>1994.0</c:v>
                </c:pt>
                <c:pt idx="92">
                  <c:v>1995.0</c:v>
                </c:pt>
                <c:pt idx="93">
                  <c:v>1996.0</c:v>
                </c:pt>
                <c:pt idx="94">
                  <c:v>1997.0</c:v>
                </c:pt>
                <c:pt idx="95">
                  <c:v>1998.0</c:v>
                </c:pt>
                <c:pt idx="96">
                  <c:v>1999.0</c:v>
                </c:pt>
                <c:pt idx="97">
                  <c:v>2000.0</c:v>
                </c:pt>
                <c:pt idx="98">
                  <c:v>2001.0</c:v>
                </c:pt>
                <c:pt idx="99">
                  <c:v>2002.0</c:v>
                </c:pt>
                <c:pt idx="100">
                  <c:v>2003.0</c:v>
                </c:pt>
                <c:pt idx="101">
                  <c:v>2004.0</c:v>
                </c:pt>
                <c:pt idx="102">
                  <c:v>2005.0</c:v>
                </c:pt>
                <c:pt idx="103">
                  <c:v>2006.0</c:v>
                </c:pt>
                <c:pt idx="104">
                  <c:v>2007.0</c:v>
                </c:pt>
                <c:pt idx="105">
                  <c:v>2008.0</c:v>
                </c:pt>
                <c:pt idx="106">
                  <c:v>2009.0</c:v>
                </c:pt>
                <c:pt idx="107">
                  <c:v>2010.0</c:v>
                </c:pt>
                <c:pt idx="108">
                  <c:v>2011.0</c:v>
                </c:pt>
                <c:pt idx="109">
                  <c:v>2012.0</c:v>
                </c:pt>
              </c:numCache>
            </c:numRef>
          </c:cat>
          <c:val>
            <c:numRef>
              <c:f>Sheet1!$D$2:$D$111</c:f>
              <c:numCache>
                <c:formatCode>General</c:formatCode>
                <c:ptCount val="110"/>
                <c:pt idx="10">
                  <c:v>17.96</c:v>
                </c:pt>
                <c:pt idx="11">
                  <c:v>18.16</c:v>
                </c:pt>
                <c:pt idx="12">
                  <c:v>17.58</c:v>
                </c:pt>
                <c:pt idx="13">
                  <c:v>18.57</c:v>
                </c:pt>
                <c:pt idx="14">
                  <c:v>17.6</c:v>
                </c:pt>
                <c:pt idx="15">
                  <c:v>15.88</c:v>
                </c:pt>
                <c:pt idx="16">
                  <c:v>15.87</c:v>
                </c:pt>
                <c:pt idx="17">
                  <c:v>14.46</c:v>
                </c:pt>
                <c:pt idx="18">
                  <c:v>15.47</c:v>
                </c:pt>
                <c:pt idx="19">
                  <c:v>16.29</c:v>
                </c:pt>
                <c:pt idx="20">
                  <c:v>14.99</c:v>
                </c:pt>
                <c:pt idx="21">
                  <c:v>16.32</c:v>
                </c:pt>
                <c:pt idx="22">
                  <c:v>17.6</c:v>
                </c:pt>
                <c:pt idx="23">
                  <c:v>18.01</c:v>
                </c:pt>
                <c:pt idx="24">
                  <c:v>18.68</c:v>
                </c:pt>
                <c:pt idx="25">
                  <c:v>19.6</c:v>
                </c:pt>
                <c:pt idx="26">
                  <c:v>18.42</c:v>
                </c:pt>
                <c:pt idx="27">
                  <c:v>16.42</c:v>
                </c:pt>
                <c:pt idx="28">
                  <c:v>15.27</c:v>
                </c:pt>
                <c:pt idx="29">
                  <c:v>15.48</c:v>
                </c:pt>
                <c:pt idx="30">
                  <c:v>15.77</c:v>
                </c:pt>
                <c:pt idx="31">
                  <c:v>15.87</c:v>
                </c:pt>
                <c:pt idx="32">
                  <c:v>15.63</c:v>
                </c:pt>
                <c:pt idx="33">
                  <c:v>17.64</c:v>
                </c:pt>
                <c:pt idx="34">
                  <c:v>16.45</c:v>
                </c:pt>
                <c:pt idx="35">
                  <c:v>14.73</c:v>
                </c:pt>
                <c:pt idx="36">
                  <c:v>15.39</c:v>
                </c:pt>
                <c:pt idx="37">
                  <c:v>15.73</c:v>
                </c:pt>
                <c:pt idx="38">
                  <c:v>15.01</c:v>
                </c:pt>
                <c:pt idx="39">
                  <c:v>12.91</c:v>
                </c:pt>
                <c:pt idx="40">
                  <c:v>11.48</c:v>
                </c:pt>
                <c:pt idx="41">
                  <c:v>10.54</c:v>
                </c:pt>
                <c:pt idx="42">
                  <c:v>11.07</c:v>
                </c:pt>
                <c:pt idx="43">
                  <c:v>11.76</c:v>
                </c:pt>
                <c:pt idx="44">
                  <c:v>10.95</c:v>
                </c:pt>
                <c:pt idx="45">
                  <c:v>11.27</c:v>
                </c:pt>
                <c:pt idx="46">
                  <c:v>10.95</c:v>
                </c:pt>
                <c:pt idx="47">
                  <c:v>11.36</c:v>
                </c:pt>
                <c:pt idx="48">
                  <c:v>10.52</c:v>
                </c:pt>
                <c:pt idx="49">
                  <c:v>9.76</c:v>
                </c:pt>
                <c:pt idx="50">
                  <c:v>9.08</c:v>
                </c:pt>
                <c:pt idx="51">
                  <c:v>9.39</c:v>
                </c:pt>
                <c:pt idx="52">
                  <c:v>9.18</c:v>
                </c:pt>
                <c:pt idx="53">
                  <c:v>9.09</c:v>
                </c:pt>
                <c:pt idx="54">
                  <c:v>8.98</c:v>
                </c:pt>
                <c:pt idx="55">
                  <c:v>8.83</c:v>
                </c:pt>
                <c:pt idx="56">
                  <c:v>8.75</c:v>
                </c:pt>
                <c:pt idx="57">
                  <c:v>8.36</c:v>
                </c:pt>
                <c:pt idx="58">
                  <c:v>8.34</c:v>
                </c:pt>
                <c:pt idx="59">
                  <c:v>8.27</c:v>
                </c:pt>
                <c:pt idx="60">
                  <c:v>8.16</c:v>
                </c:pt>
                <c:pt idx="61">
                  <c:v>8.02</c:v>
                </c:pt>
                <c:pt idx="62">
                  <c:v>8.07</c:v>
                </c:pt>
                <c:pt idx="63">
                  <c:v>8.37</c:v>
                </c:pt>
                <c:pt idx="64">
                  <c:v>8.43</c:v>
                </c:pt>
                <c:pt idx="65">
                  <c:v>8.35</c:v>
                </c:pt>
                <c:pt idx="66">
                  <c:v>8.02</c:v>
                </c:pt>
                <c:pt idx="67">
                  <c:v>7.8</c:v>
                </c:pt>
                <c:pt idx="68">
                  <c:v>7.79</c:v>
                </c:pt>
                <c:pt idx="69">
                  <c:v>7.75</c:v>
                </c:pt>
                <c:pt idx="70">
                  <c:v>7.74</c:v>
                </c:pt>
                <c:pt idx="71">
                  <c:v>8.12</c:v>
                </c:pt>
                <c:pt idx="72">
                  <c:v>8.01</c:v>
                </c:pt>
                <c:pt idx="73">
                  <c:v>7.89</c:v>
                </c:pt>
                <c:pt idx="74">
                  <c:v>7.9</c:v>
                </c:pt>
                <c:pt idx="75">
                  <c:v>7.95</c:v>
                </c:pt>
                <c:pt idx="76">
                  <c:v>8.03</c:v>
                </c:pt>
                <c:pt idx="77">
                  <c:v>8.18</c:v>
                </c:pt>
                <c:pt idx="78">
                  <c:v>8.03</c:v>
                </c:pt>
                <c:pt idx="79">
                  <c:v>8.39</c:v>
                </c:pt>
                <c:pt idx="80">
                  <c:v>8.59</c:v>
                </c:pt>
                <c:pt idx="81">
                  <c:v>8.89</c:v>
                </c:pt>
                <c:pt idx="82">
                  <c:v>9.09</c:v>
                </c:pt>
                <c:pt idx="83">
                  <c:v>9.130000000000001</c:v>
                </c:pt>
                <c:pt idx="84">
                  <c:v>10.75</c:v>
                </c:pt>
                <c:pt idx="85">
                  <c:v>13.17</c:v>
                </c:pt>
                <c:pt idx="86">
                  <c:v>12.61</c:v>
                </c:pt>
                <c:pt idx="87">
                  <c:v>12.98</c:v>
                </c:pt>
                <c:pt idx="88">
                  <c:v>12.17</c:v>
                </c:pt>
                <c:pt idx="89">
                  <c:v>13.48</c:v>
                </c:pt>
                <c:pt idx="90">
                  <c:v>12.82</c:v>
                </c:pt>
                <c:pt idx="91">
                  <c:v>12.85</c:v>
                </c:pt>
                <c:pt idx="92">
                  <c:v>13.53</c:v>
                </c:pt>
                <c:pt idx="93">
                  <c:v>14.11</c:v>
                </c:pt>
                <c:pt idx="94">
                  <c:v>14.77</c:v>
                </c:pt>
                <c:pt idx="95">
                  <c:v>15.29</c:v>
                </c:pt>
                <c:pt idx="96">
                  <c:v>15.87</c:v>
                </c:pt>
                <c:pt idx="97">
                  <c:v>16.49</c:v>
                </c:pt>
                <c:pt idx="98">
                  <c:v>15.37</c:v>
                </c:pt>
                <c:pt idx="99">
                  <c:v>14.99</c:v>
                </c:pt>
                <c:pt idx="100">
                  <c:v>15.21</c:v>
                </c:pt>
                <c:pt idx="101">
                  <c:v>16.34</c:v>
                </c:pt>
                <c:pt idx="102">
                  <c:v>17.68</c:v>
                </c:pt>
                <c:pt idx="103">
                  <c:v>18.06</c:v>
                </c:pt>
                <c:pt idx="104">
                  <c:v>18.33</c:v>
                </c:pt>
                <c:pt idx="105">
                  <c:v>17.89</c:v>
                </c:pt>
                <c:pt idx="106">
                  <c:v>16.68</c:v>
                </c:pt>
                <c:pt idx="107">
                  <c:v>17.45</c:v>
                </c:pt>
                <c:pt idx="108">
                  <c:v>17.47</c:v>
                </c:pt>
                <c:pt idx="109">
                  <c:v>19.34</c:v>
                </c:pt>
              </c:numCache>
            </c:numRef>
          </c:val>
          <c:smooth val="0"/>
        </c:ser>
        <c:ser>
          <c:idx val="3"/>
          <c:order val="3"/>
          <c:tx>
            <c:strRef>
              <c:f>Sheet1!$E$1</c:f>
              <c:strCache>
                <c:ptCount val="1"/>
                <c:pt idx="0">
                  <c:v>Frakkland</c:v>
                </c:pt>
              </c:strCache>
            </c:strRef>
          </c:tx>
          <c:marker>
            <c:symbol val="none"/>
          </c:marker>
          <c:cat>
            <c:numRef>
              <c:f>Sheet1!$A$2:$A$111</c:f>
              <c:numCache>
                <c:formatCode>General</c:formatCode>
                <c:ptCount val="110"/>
                <c:pt idx="0">
                  <c:v>1903.0</c:v>
                </c:pt>
                <c:pt idx="1">
                  <c:v>1904.0</c:v>
                </c:pt>
                <c:pt idx="2">
                  <c:v>1905.0</c:v>
                </c:pt>
                <c:pt idx="3">
                  <c:v>1906.0</c:v>
                </c:pt>
                <c:pt idx="4">
                  <c:v>1907.0</c:v>
                </c:pt>
                <c:pt idx="5">
                  <c:v>1908.0</c:v>
                </c:pt>
                <c:pt idx="6">
                  <c:v>1909.0</c:v>
                </c:pt>
                <c:pt idx="7">
                  <c:v>1910.0</c:v>
                </c:pt>
                <c:pt idx="8">
                  <c:v>1911.0</c:v>
                </c:pt>
                <c:pt idx="9">
                  <c:v>1912.0</c:v>
                </c:pt>
                <c:pt idx="10">
                  <c:v>1913.0</c:v>
                </c:pt>
                <c:pt idx="11">
                  <c:v>1914.0</c:v>
                </c:pt>
                <c:pt idx="12">
                  <c:v>1915.0</c:v>
                </c:pt>
                <c:pt idx="13">
                  <c:v>1916.0</c:v>
                </c:pt>
                <c:pt idx="14">
                  <c:v>1917.0</c:v>
                </c:pt>
                <c:pt idx="15">
                  <c:v>1918.0</c:v>
                </c:pt>
                <c:pt idx="16">
                  <c:v>1919.0</c:v>
                </c:pt>
                <c:pt idx="17">
                  <c:v>1920.0</c:v>
                </c:pt>
                <c:pt idx="18">
                  <c:v>1921.0</c:v>
                </c:pt>
                <c:pt idx="19">
                  <c:v>1922.0</c:v>
                </c:pt>
                <c:pt idx="20">
                  <c:v>1923.0</c:v>
                </c:pt>
                <c:pt idx="21">
                  <c:v>1924.0</c:v>
                </c:pt>
                <c:pt idx="22">
                  <c:v>1925.0</c:v>
                </c:pt>
                <c:pt idx="23">
                  <c:v>1926.0</c:v>
                </c:pt>
                <c:pt idx="24">
                  <c:v>1927.0</c:v>
                </c:pt>
                <c:pt idx="25">
                  <c:v>1928.0</c:v>
                </c:pt>
                <c:pt idx="26">
                  <c:v>1929.0</c:v>
                </c:pt>
                <c:pt idx="27">
                  <c:v>1930.0</c:v>
                </c:pt>
                <c:pt idx="28">
                  <c:v>1931.0</c:v>
                </c:pt>
                <c:pt idx="29">
                  <c:v>1932.0</c:v>
                </c:pt>
                <c:pt idx="30">
                  <c:v>1933.0</c:v>
                </c:pt>
                <c:pt idx="31">
                  <c:v>1934.0</c:v>
                </c:pt>
                <c:pt idx="32">
                  <c:v>1935.0</c:v>
                </c:pt>
                <c:pt idx="33">
                  <c:v>1936.0</c:v>
                </c:pt>
                <c:pt idx="34">
                  <c:v>1937.0</c:v>
                </c:pt>
                <c:pt idx="35">
                  <c:v>1938.0</c:v>
                </c:pt>
                <c:pt idx="36">
                  <c:v>1939.0</c:v>
                </c:pt>
                <c:pt idx="37">
                  <c:v>1940.0</c:v>
                </c:pt>
                <c:pt idx="38">
                  <c:v>1941.0</c:v>
                </c:pt>
                <c:pt idx="39">
                  <c:v>1942.0</c:v>
                </c:pt>
                <c:pt idx="40">
                  <c:v>1943.0</c:v>
                </c:pt>
                <c:pt idx="41">
                  <c:v>1944.0</c:v>
                </c:pt>
                <c:pt idx="42">
                  <c:v>1945.0</c:v>
                </c:pt>
                <c:pt idx="43">
                  <c:v>1946.0</c:v>
                </c:pt>
                <c:pt idx="44">
                  <c:v>1947.0</c:v>
                </c:pt>
                <c:pt idx="45">
                  <c:v>1948.0</c:v>
                </c:pt>
                <c:pt idx="46">
                  <c:v>1949.0</c:v>
                </c:pt>
                <c:pt idx="47">
                  <c:v>1950.0</c:v>
                </c:pt>
                <c:pt idx="48">
                  <c:v>1951.0</c:v>
                </c:pt>
                <c:pt idx="49">
                  <c:v>1952.0</c:v>
                </c:pt>
                <c:pt idx="50">
                  <c:v>1953.0</c:v>
                </c:pt>
                <c:pt idx="51">
                  <c:v>1954.0</c:v>
                </c:pt>
                <c:pt idx="52">
                  <c:v>1955.0</c:v>
                </c:pt>
                <c:pt idx="53">
                  <c:v>1956.0</c:v>
                </c:pt>
                <c:pt idx="54">
                  <c:v>1957.0</c:v>
                </c:pt>
                <c:pt idx="55">
                  <c:v>1958.0</c:v>
                </c:pt>
                <c:pt idx="56">
                  <c:v>1959.0</c:v>
                </c:pt>
                <c:pt idx="57">
                  <c:v>1960.0</c:v>
                </c:pt>
                <c:pt idx="58">
                  <c:v>1961.0</c:v>
                </c:pt>
                <c:pt idx="59">
                  <c:v>1962.0</c:v>
                </c:pt>
                <c:pt idx="60">
                  <c:v>1963.0</c:v>
                </c:pt>
                <c:pt idx="61">
                  <c:v>1964.0</c:v>
                </c:pt>
                <c:pt idx="62">
                  <c:v>1965.0</c:v>
                </c:pt>
                <c:pt idx="63">
                  <c:v>1966.0</c:v>
                </c:pt>
                <c:pt idx="64">
                  <c:v>1967.0</c:v>
                </c:pt>
                <c:pt idx="65">
                  <c:v>1968.0</c:v>
                </c:pt>
                <c:pt idx="66">
                  <c:v>1969.0</c:v>
                </c:pt>
                <c:pt idx="67">
                  <c:v>1970.0</c:v>
                </c:pt>
                <c:pt idx="68">
                  <c:v>1971.0</c:v>
                </c:pt>
                <c:pt idx="69">
                  <c:v>1972.0</c:v>
                </c:pt>
                <c:pt idx="70">
                  <c:v>1973.0</c:v>
                </c:pt>
                <c:pt idx="71">
                  <c:v>1974.0</c:v>
                </c:pt>
                <c:pt idx="72">
                  <c:v>1975.0</c:v>
                </c:pt>
                <c:pt idx="73">
                  <c:v>1976.0</c:v>
                </c:pt>
                <c:pt idx="74">
                  <c:v>1977.0</c:v>
                </c:pt>
                <c:pt idx="75">
                  <c:v>1978.0</c:v>
                </c:pt>
                <c:pt idx="76">
                  <c:v>1979.0</c:v>
                </c:pt>
                <c:pt idx="77">
                  <c:v>1980.0</c:v>
                </c:pt>
                <c:pt idx="78">
                  <c:v>1981.0</c:v>
                </c:pt>
                <c:pt idx="79">
                  <c:v>1982.0</c:v>
                </c:pt>
                <c:pt idx="80">
                  <c:v>1983.0</c:v>
                </c:pt>
                <c:pt idx="81">
                  <c:v>1984.0</c:v>
                </c:pt>
                <c:pt idx="82">
                  <c:v>1985.0</c:v>
                </c:pt>
                <c:pt idx="83">
                  <c:v>1986.0</c:v>
                </c:pt>
                <c:pt idx="84">
                  <c:v>1987.0</c:v>
                </c:pt>
                <c:pt idx="85">
                  <c:v>1988.0</c:v>
                </c:pt>
                <c:pt idx="86">
                  <c:v>1989.0</c:v>
                </c:pt>
                <c:pt idx="87">
                  <c:v>1990.0</c:v>
                </c:pt>
                <c:pt idx="88">
                  <c:v>1991.0</c:v>
                </c:pt>
                <c:pt idx="89">
                  <c:v>1992.0</c:v>
                </c:pt>
                <c:pt idx="90">
                  <c:v>1993.0</c:v>
                </c:pt>
                <c:pt idx="91">
                  <c:v>1994.0</c:v>
                </c:pt>
                <c:pt idx="92">
                  <c:v>1995.0</c:v>
                </c:pt>
                <c:pt idx="93">
                  <c:v>1996.0</c:v>
                </c:pt>
                <c:pt idx="94">
                  <c:v>1997.0</c:v>
                </c:pt>
                <c:pt idx="95">
                  <c:v>1998.0</c:v>
                </c:pt>
                <c:pt idx="96">
                  <c:v>1999.0</c:v>
                </c:pt>
                <c:pt idx="97">
                  <c:v>2000.0</c:v>
                </c:pt>
                <c:pt idx="98">
                  <c:v>2001.0</c:v>
                </c:pt>
                <c:pt idx="99">
                  <c:v>2002.0</c:v>
                </c:pt>
                <c:pt idx="100">
                  <c:v>2003.0</c:v>
                </c:pt>
                <c:pt idx="101">
                  <c:v>2004.0</c:v>
                </c:pt>
                <c:pt idx="102">
                  <c:v>2005.0</c:v>
                </c:pt>
                <c:pt idx="103">
                  <c:v>2006.0</c:v>
                </c:pt>
                <c:pt idx="104">
                  <c:v>2007.0</c:v>
                </c:pt>
                <c:pt idx="105">
                  <c:v>2008.0</c:v>
                </c:pt>
                <c:pt idx="106">
                  <c:v>2009.0</c:v>
                </c:pt>
                <c:pt idx="107">
                  <c:v>2010.0</c:v>
                </c:pt>
                <c:pt idx="108">
                  <c:v>2011.0</c:v>
                </c:pt>
                <c:pt idx="109">
                  <c:v>2012.0</c:v>
                </c:pt>
              </c:numCache>
            </c:numRef>
          </c:cat>
          <c:val>
            <c:numRef>
              <c:f>Sheet1!$E$2:$E$111</c:f>
              <c:numCache>
                <c:formatCode>General</c:formatCode>
                <c:ptCount val="110"/>
                <c:pt idx="2">
                  <c:v>19.0</c:v>
                </c:pt>
                <c:pt idx="12">
                  <c:v>18.31</c:v>
                </c:pt>
                <c:pt idx="13">
                  <c:v>20.65</c:v>
                </c:pt>
                <c:pt idx="14">
                  <c:v>20.09</c:v>
                </c:pt>
                <c:pt idx="15">
                  <c:v>17.95</c:v>
                </c:pt>
                <c:pt idx="16">
                  <c:v>19.5</c:v>
                </c:pt>
                <c:pt idx="17">
                  <c:v>17.95</c:v>
                </c:pt>
                <c:pt idx="18">
                  <c:v>17.32</c:v>
                </c:pt>
                <c:pt idx="19">
                  <c:v>17.87</c:v>
                </c:pt>
                <c:pt idx="20">
                  <c:v>18.91</c:v>
                </c:pt>
                <c:pt idx="21">
                  <c:v>17.96</c:v>
                </c:pt>
                <c:pt idx="22">
                  <c:v>18.16</c:v>
                </c:pt>
                <c:pt idx="23">
                  <c:v>17.82</c:v>
                </c:pt>
                <c:pt idx="24">
                  <c:v>17.45</c:v>
                </c:pt>
                <c:pt idx="25">
                  <c:v>17.27</c:v>
                </c:pt>
                <c:pt idx="26">
                  <c:v>16.15</c:v>
                </c:pt>
                <c:pt idx="27">
                  <c:v>15.31</c:v>
                </c:pt>
                <c:pt idx="28">
                  <c:v>14.63</c:v>
                </c:pt>
                <c:pt idx="29">
                  <c:v>14.8</c:v>
                </c:pt>
                <c:pt idx="30">
                  <c:v>14.95</c:v>
                </c:pt>
                <c:pt idx="31">
                  <c:v>15.28</c:v>
                </c:pt>
                <c:pt idx="32">
                  <c:v>15.4</c:v>
                </c:pt>
                <c:pt idx="33">
                  <c:v>14.74</c:v>
                </c:pt>
                <c:pt idx="34">
                  <c:v>14.46</c:v>
                </c:pt>
                <c:pt idx="35">
                  <c:v>14.27</c:v>
                </c:pt>
                <c:pt idx="36">
                  <c:v>13.3</c:v>
                </c:pt>
                <c:pt idx="37">
                  <c:v>13.35</c:v>
                </c:pt>
                <c:pt idx="38">
                  <c:v>12.88</c:v>
                </c:pt>
                <c:pt idx="39">
                  <c:v>11.53</c:v>
                </c:pt>
                <c:pt idx="40">
                  <c:v>10.13</c:v>
                </c:pt>
                <c:pt idx="41">
                  <c:v>8.37</c:v>
                </c:pt>
                <c:pt idx="42">
                  <c:v>7.54</c:v>
                </c:pt>
                <c:pt idx="43">
                  <c:v>9.220000000000001</c:v>
                </c:pt>
                <c:pt idx="44">
                  <c:v>9.220000000000001</c:v>
                </c:pt>
                <c:pt idx="45">
                  <c:v>8.75</c:v>
                </c:pt>
                <c:pt idx="46">
                  <c:v>9.01</c:v>
                </c:pt>
                <c:pt idx="47">
                  <c:v>8.98</c:v>
                </c:pt>
                <c:pt idx="48">
                  <c:v>9.0</c:v>
                </c:pt>
                <c:pt idx="49">
                  <c:v>9.16</c:v>
                </c:pt>
                <c:pt idx="50">
                  <c:v>9.0</c:v>
                </c:pt>
                <c:pt idx="51">
                  <c:v>9.140000000000001</c:v>
                </c:pt>
                <c:pt idx="52">
                  <c:v>9.33</c:v>
                </c:pt>
                <c:pt idx="53">
                  <c:v>9.37</c:v>
                </c:pt>
                <c:pt idx="54">
                  <c:v>9.37</c:v>
                </c:pt>
                <c:pt idx="55">
                  <c:v>9.01</c:v>
                </c:pt>
                <c:pt idx="56">
                  <c:v>9.46</c:v>
                </c:pt>
                <c:pt idx="57">
                  <c:v>9.710000000000001</c:v>
                </c:pt>
                <c:pt idx="58">
                  <c:v>9.88</c:v>
                </c:pt>
                <c:pt idx="59">
                  <c:v>9.46</c:v>
                </c:pt>
                <c:pt idx="60">
                  <c:v>9.43</c:v>
                </c:pt>
                <c:pt idx="61">
                  <c:v>9.56</c:v>
                </c:pt>
                <c:pt idx="62">
                  <c:v>9.58</c:v>
                </c:pt>
                <c:pt idx="63">
                  <c:v>9.36</c:v>
                </c:pt>
                <c:pt idx="64">
                  <c:v>9.36</c:v>
                </c:pt>
                <c:pt idx="65">
                  <c:v>8.77</c:v>
                </c:pt>
                <c:pt idx="66">
                  <c:v>8.55</c:v>
                </c:pt>
                <c:pt idx="67">
                  <c:v>8.33</c:v>
                </c:pt>
                <c:pt idx="68">
                  <c:v>8.47</c:v>
                </c:pt>
                <c:pt idx="69">
                  <c:v>8.52</c:v>
                </c:pt>
                <c:pt idx="70">
                  <c:v>8.87</c:v>
                </c:pt>
                <c:pt idx="71">
                  <c:v>8.5</c:v>
                </c:pt>
                <c:pt idx="72">
                  <c:v>8.48</c:v>
                </c:pt>
                <c:pt idx="73">
                  <c:v>8.44</c:v>
                </c:pt>
                <c:pt idx="74">
                  <c:v>7.79</c:v>
                </c:pt>
                <c:pt idx="75">
                  <c:v>7.8</c:v>
                </c:pt>
                <c:pt idx="76">
                  <c:v>7.82</c:v>
                </c:pt>
                <c:pt idx="77">
                  <c:v>7.63</c:v>
                </c:pt>
                <c:pt idx="78">
                  <c:v>7.55</c:v>
                </c:pt>
                <c:pt idx="79">
                  <c:v>7.07</c:v>
                </c:pt>
                <c:pt idx="80">
                  <c:v>6.99</c:v>
                </c:pt>
                <c:pt idx="81">
                  <c:v>7.03</c:v>
                </c:pt>
                <c:pt idx="82">
                  <c:v>7.2</c:v>
                </c:pt>
                <c:pt idx="83">
                  <c:v>7.44</c:v>
                </c:pt>
                <c:pt idx="84">
                  <c:v>7.75</c:v>
                </c:pt>
                <c:pt idx="85">
                  <c:v>7.92</c:v>
                </c:pt>
                <c:pt idx="86">
                  <c:v>8.210000000000001</c:v>
                </c:pt>
                <c:pt idx="87">
                  <c:v>8.23</c:v>
                </c:pt>
                <c:pt idx="88">
                  <c:v>7.97</c:v>
                </c:pt>
                <c:pt idx="89">
                  <c:v>7.75</c:v>
                </c:pt>
                <c:pt idx="90">
                  <c:v>7.65</c:v>
                </c:pt>
                <c:pt idx="91">
                  <c:v>7.71</c:v>
                </c:pt>
                <c:pt idx="92">
                  <c:v>7.7</c:v>
                </c:pt>
                <c:pt idx="93">
                  <c:v>7.73</c:v>
                </c:pt>
                <c:pt idx="94">
                  <c:v>7.769999999999999</c:v>
                </c:pt>
                <c:pt idx="95">
                  <c:v>7.94</c:v>
                </c:pt>
                <c:pt idx="96">
                  <c:v>8.15</c:v>
                </c:pt>
                <c:pt idx="97">
                  <c:v>8.29</c:v>
                </c:pt>
                <c:pt idx="98">
                  <c:v>8.43</c:v>
                </c:pt>
                <c:pt idx="99">
                  <c:v>8.46</c:v>
                </c:pt>
                <c:pt idx="100">
                  <c:v>8.55</c:v>
                </c:pt>
                <c:pt idx="101">
                  <c:v>8.73</c:v>
                </c:pt>
                <c:pt idx="102">
                  <c:v>8.73</c:v>
                </c:pt>
                <c:pt idx="103">
                  <c:v>8.94</c:v>
                </c:pt>
                <c:pt idx="104">
                  <c:v>9.25</c:v>
                </c:pt>
                <c:pt idx="105">
                  <c:v>8.8</c:v>
                </c:pt>
                <c:pt idx="106">
                  <c:v>8.08</c:v>
                </c:pt>
              </c:numCache>
            </c:numRef>
          </c:val>
          <c:smooth val="0"/>
        </c:ser>
        <c:ser>
          <c:idx val="4"/>
          <c:order val="4"/>
          <c:tx>
            <c:strRef>
              <c:f>Sheet1!$F$1</c:f>
              <c:strCache>
                <c:ptCount val="1"/>
                <c:pt idx="0">
                  <c:v>Þýskaland</c:v>
                </c:pt>
              </c:strCache>
            </c:strRef>
          </c:tx>
          <c:marker>
            <c:symbol val="none"/>
          </c:marker>
          <c:cat>
            <c:numRef>
              <c:f>Sheet1!$A$2:$A$111</c:f>
              <c:numCache>
                <c:formatCode>General</c:formatCode>
                <c:ptCount val="110"/>
                <c:pt idx="0">
                  <c:v>1903.0</c:v>
                </c:pt>
                <c:pt idx="1">
                  <c:v>1904.0</c:v>
                </c:pt>
                <c:pt idx="2">
                  <c:v>1905.0</c:v>
                </c:pt>
                <c:pt idx="3">
                  <c:v>1906.0</c:v>
                </c:pt>
                <c:pt idx="4">
                  <c:v>1907.0</c:v>
                </c:pt>
                <c:pt idx="5">
                  <c:v>1908.0</c:v>
                </c:pt>
                <c:pt idx="6">
                  <c:v>1909.0</c:v>
                </c:pt>
                <c:pt idx="7">
                  <c:v>1910.0</c:v>
                </c:pt>
                <c:pt idx="8">
                  <c:v>1911.0</c:v>
                </c:pt>
                <c:pt idx="9">
                  <c:v>1912.0</c:v>
                </c:pt>
                <c:pt idx="10">
                  <c:v>1913.0</c:v>
                </c:pt>
                <c:pt idx="11">
                  <c:v>1914.0</c:v>
                </c:pt>
                <c:pt idx="12">
                  <c:v>1915.0</c:v>
                </c:pt>
                <c:pt idx="13">
                  <c:v>1916.0</c:v>
                </c:pt>
                <c:pt idx="14">
                  <c:v>1917.0</c:v>
                </c:pt>
                <c:pt idx="15">
                  <c:v>1918.0</c:v>
                </c:pt>
                <c:pt idx="16">
                  <c:v>1919.0</c:v>
                </c:pt>
                <c:pt idx="17">
                  <c:v>1920.0</c:v>
                </c:pt>
                <c:pt idx="18">
                  <c:v>1921.0</c:v>
                </c:pt>
                <c:pt idx="19">
                  <c:v>1922.0</c:v>
                </c:pt>
                <c:pt idx="20">
                  <c:v>1923.0</c:v>
                </c:pt>
                <c:pt idx="21">
                  <c:v>1924.0</c:v>
                </c:pt>
                <c:pt idx="22">
                  <c:v>1925.0</c:v>
                </c:pt>
                <c:pt idx="23">
                  <c:v>1926.0</c:v>
                </c:pt>
                <c:pt idx="24">
                  <c:v>1927.0</c:v>
                </c:pt>
                <c:pt idx="25">
                  <c:v>1928.0</c:v>
                </c:pt>
                <c:pt idx="26">
                  <c:v>1929.0</c:v>
                </c:pt>
                <c:pt idx="27">
                  <c:v>1930.0</c:v>
                </c:pt>
                <c:pt idx="28">
                  <c:v>1931.0</c:v>
                </c:pt>
                <c:pt idx="29">
                  <c:v>1932.0</c:v>
                </c:pt>
                <c:pt idx="30">
                  <c:v>1933.0</c:v>
                </c:pt>
                <c:pt idx="31">
                  <c:v>1934.0</c:v>
                </c:pt>
                <c:pt idx="32">
                  <c:v>1935.0</c:v>
                </c:pt>
                <c:pt idx="33">
                  <c:v>1936.0</c:v>
                </c:pt>
                <c:pt idx="34">
                  <c:v>1937.0</c:v>
                </c:pt>
                <c:pt idx="35">
                  <c:v>1938.0</c:v>
                </c:pt>
                <c:pt idx="36">
                  <c:v>1939.0</c:v>
                </c:pt>
                <c:pt idx="37">
                  <c:v>1940.0</c:v>
                </c:pt>
                <c:pt idx="38">
                  <c:v>1941.0</c:v>
                </c:pt>
                <c:pt idx="39">
                  <c:v>1942.0</c:v>
                </c:pt>
                <c:pt idx="40">
                  <c:v>1943.0</c:v>
                </c:pt>
                <c:pt idx="41">
                  <c:v>1944.0</c:v>
                </c:pt>
                <c:pt idx="42">
                  <c:v>1945.0</c:v>
                </c:pt>
                <c:pt idx="43">
                  <c:v>1946.0</c:v>
                </c:pt>
                <c:pt idx="44">
                  <c:v>1947.0</c:v>
                </c:pt>
                <c:pt idx="45">
                  <c:v>1948.0</c:v>
                </c:pt>
                <c:pt idx="46">
                  <c:v>1949.0</c:v>
                </c:pt>
                <c:pt idx="47">
                  <c:v>1950.0</c:v>
                </c:pt>
                <c:pt idx="48">
                  <c:v>1951.0</c:v>
                </c:pt>
                <c:pt idx="49">
                  <c:v>1952.0</c:v>
                </c:pt>
                <c:pt idx="50">
                  <c:v>1953.0</c:v>
                </c:pt>
                <c:pt idx="51">
                  <c:v>1954.0</c:v>
                </c:pt>
                <c:pt idx="52">
                  <c:v>1955.0</c:v>
                </c:pt>
                <c:pt idx="53">
                  <c:v>1956.0</c:v>
                </c:pt>
                <c:pt idx="54">
                  <c:v>1957.0</c:v>
                </c:pt>
                <c:pt idx="55">
                  <c:v>1958.0</c:v>
                </c:pt>
                <c:pt idx="56">
                  <c:v>1959.0</c:v>
                </c:pt>
                <c:pt idx="57">
                  <c:v>1960.0</c:v>
                </c:pt>
                <c:pt idx="58">
                  <c:v>1961.0</c:v>
                </c:pt>
                <c:pt idx="59">
                  <c:v>1962.0</c:v>
                </c:pt>
                <c:pt idx="60">
                  <c:v>1963.0</c:v>
                </c:pt>
                <c:pt idx="61">
                  <c:v>1964.0</c:v>
                </c:pt>
                <c:pt idx="62">
                  <c:v>1965.0</c:v>
                </c:pt>
                <c:pt idx="63">
                  <c:v>1966.0</c:v>
                </c:pt>
                <c:pt idx="64">
                  <c:v>1967.0</c:v>
                </c:pt>
                <c:pt idx="65">
                  <c:v>1968.0</c:v>
                </c:pt>
                <c:pt idx="66">
                  <c:v>1969.0</c:v>
                </c:pt>
                <c:pt idx="67">
                  <c:v>1970.0</c:v>
                </c:pt>
                <c:pt idx="68">
                  <c:v>1971.0</c:v>
                </c:pt>
                <c:pt idx="69">
                  <c:v>1972.0</c:v>
                </c:pt>
                <c:pt idx="70">
                  <c:v>1973.0</c:v>
                </c:pt>
                <c:pt idx="71">
                  <c:v>1974.0</c:v>
                </c:pt>
                <c:pt idx="72">
                  <c:v>1975.0</c:v>
                </c:pt>
                <c:pt idx="73">
                  <c:v>1976.0</c:v>
                </c:pt>
                <c:pt idx="74">
                  <c:v>1977.0</c:v>
                </c:pt>
                <c:pt idx="75">
                  <c:v>1978.0</c:v>
                </c:pt>
                <c:pt idx="76">
                  <c:v>1979.0</c:v>
                </c:pt>
                <c:pt idx="77">
                  <c:v>1980.0</c:v>
                </c:pt>
                <c:pt idx="78">
                  <c:v>1981.0</c:v>
                </c:pt>
                <c:pt idx="79">
                  <c:v>1982.0</c:v>
                </c:pt>
                <c:pt idx="80">
                  <c:v>1983.0</c:v>
                </c:pt>
                <c:pt idx="81">
                  <c:v>1984.0</c:v>
                </c:pt>
                <c:pt idx="82">
                  <c:v>1985.0</c:v>
                </c:pt>
                <c:pt idx="83">
                  <c:v>1986.0</c:v>
                </c:pt>
                <c:pt idx="84">
                  <c:v>1987.0</c:v>
                </c:pt>
                <c:pt idx="85">
                  <c:v>1988.0</c:v>
                </c:pt>
                <c:pt idx="86">
                  <c:v>1989.0</c:v>
                </c:pt>
                <c:pt idx="87">
                  <c:v>1990.0</c:v>
                </c:pt>
                <c:pt idx="88">
                  <c:v>1991.0</c:v>
                </c:pt>
                <c:pt idx="89">
                  <c:v>1992.0</c:v>
                </c:pt>
                <c:pt idx="90">
                  <c:v>1993.0</c:v>
                </c:pt>
                <c:pt idx="91">
                  <c:v>1994.0</c:v>
                </c:pt>
                <c:pt idx="92">
                  <c:v>1995.0</c:v>
                </c:pt>
                <c:pt idx="93">
                  <c:v>1996.0</c:v>
                </c:pt>
                <c:pt idx="94">
                  <c:v>1997.0</c:v>
                </c:pt>
                <c:pt idx="95">
                  <c:v>1998.0</c:v>
                </c:pt>
                <c:pt idx="96">
                  <c:v>1999.0</c:v>
                </c:pt>
                <c:pt idx="97">
                  <c:v>2000.0</c:v>
                </c:pt>
                <c:pt idx="98">
                  <c:v>2001.0</c:v>
                </c:pt>
                <c:pt idx="99">
                  <c:v>2002.0</c:v>
                </c:pt>
                <c:pt idx="100">
                  <c:v>2003.0</c:v>
                </c:pt>
                <c:pt idx="101">
                  <c:v>2004.0</c:v>
                </c:pt>
                <c:pt idx="102">
                  <c:v>2005.0</c:v>
                </c:pt>
                <c:pt idx="103">
                  <c:v>2006.0</c:v>
                </c:pt>
                <c:pt idx="104">
                  <c:v>2007.0</c:v>
                </c:pt>
                <c:pt idx="105">
                  <c:v>2008.0</c:v>
                </c:pt>
                <c:pt idx="106">
                  <c:v>2009.0</c:v>
                </c:pt>
                <c:pt idx="107">
                  <c:v>2010.0</c:v>
                </c:pt>
                <c:pt idx="108">
                  <c:v>2011.0</c:v>
                </c:pt>
                <c:pt idx="109">
                  <c:v>2012.0</c:v>
                </c:pt>
              </c:numCache>
            </c:numRef>
          </c:cat>
          <c:val>
            <c:numRef>
              <c:f>Sheet1!$F$2:$F$111</c:f>
              <c:numCache>
                <c:formatCode>General</c:formatCode>
                <c:ptCount val="110"/>
                <c:pt idx="0">
                  <c:v>17.63</c:v>
                </c:pt>
                <c:pt idx="1">
                  <c:v>17.81</c:v>
                </c:pt>
                <c:pt idx="2">
                  <c:v>18.22</c:v>
                </c:pt>
                <c:pt idx="3">
                  <c:v>18.14</c:v>
                </c:pt>
                <c:pt idx="4">
                  <c:v>17.96</c:v>
                </c:pt>
                <c:pt idx="5">
                  <c:v>17.36</c:v>
                </c:pt>
                <c:pt idx="6">
                  <c:v>17.15</c:v>
                </c:pt>
                <c:pt idx="7">
                  <c:v>17.24</c:v>
                </c:pt>
                <c:pt idx="8">
                  <c:v>17.48</c:v>
                </c:pt>
                <c:pt idx="9">
                  <c:v>17.52</c:v>
                </c:pt>
                <c:pt idx="10">
                  <c:v>17.77</c:v>
                </c:pt>
                <c:pt idx="11">
                  <c:v>17.78</c:v>
                </c:pt>
                <c:pt idx="12">
                  <c:v>19.53</c:v>
                </c:pt>
                <c:pt idx="13">
                  <c:v>21.32</c:v>
                </c:pt>
                <c:pt idx="14">
                  <c:v>22.42</c:v>
                </c:pt>
                <c:pt idx="15">
                  <c:v>22.2</c:v>
                </c:pt>
                <c:pt idx="16">
                  <c:v>19.47</c:v>
                </c:pt>
                <c:pt idx="22">
                  <c:v>11.3</c:v>
                </c:pt>
                <c:pt idx="23">
                  <c:v>11.3</c:v>
                </c:pt>
                <c:pt idx="24">
                  <c:v>11.5</c:v>
                </c:pt>
                <c:pt idx="25">
                  <c:v>11.2</c:v>
                </c:pt>
                <c:pt idx="26">
                  <c:v>11.1</c:v>
                </c:pt>
                <c:pt idx="29">
                  <c:v>11.4</c:v>
                </c:pt>
                <c:pt idx="30">
                  <c:v>10.9</c:v>
                </c:pt>
                <c:pt idx="31">
                  <c:v>11.3</c:v>
                </c:pt>
                <c:pt idx="32">
                  <c:v>12.0</c:v>
                </c:pt>
                <c:pt idx="33">
                  <c:v>13.7</c:v>
                </c:pt>
                <c:pt idx="34">
                  <c:v>15.0</c:v>
                </c:pt>
                <c:pt idx="35">
                  <c:v>16.3</c:v>
                </c:pt>
                <c:pt idx="47">
                  <c:v>11.6</c:v>
                </c:pt>
                <c:pt idx="54">
                  <c:v>11.0</c:v>
                </c:pt>
                <c:pt idx="58">
                  <c:v>12.2</c:v>
                </c:pt>
                <c:pt idx="62">
                  <c:v>12.2</c:v>
                </c:pt>
                <c:pt idx="65">
                  <c:v>11.2</c:v>
                </c:pt>
                <c:pt idx="68">
                  <c:v>11.3</c:v>
                </c:pt>
                <c:pt idx="71">
                  <c:v>10.1</c:v>
                </c:pt>
                <c:pt idx="74">
                  <c:v>10.2</c:v>
                </c:pt>
                <c:pt idx="77">
                  <c:v>10.43</c:v>
                </c:pt>
                <c:pt idx="80">
                  <c:v>9.06</c:v>
                </c:pt>
                <c:pt idx="83">
                  <c:v>9.64</c:v>
                </c:pt>
                <c:pt idx="86">
                  <c:v>10.52</c:v>
                </c:pt>
                <c:pt idx="89">
                  <c:v>10.43</c:v>
                </c:pt>
                <c:pt idx="92">
                  <c:v>8.84</c:v>
                </c:pt>
                <c:pt idx="95">
                  <c:v>10.88</c:v>
                </c:pt>
              </c:numCache>
            </c:numRef>
          </c:val>
          <c:smooth val="0"/>
        </c:ser>
        <c:dLbls>
          <c:showLegendKey val="0"/>
          <c:showVal val="0"/>
          <c:showCatName val="0"/>
          <c:showSerName val="0"/>
          <c:showPercent val="0"/>
          <c:showBubbleSize val="0"/>
        </c:dLbls>
        <c:marker val="1"/>
        <c:smooth val="0"/>
        <c:axId val="-2141296200"/>
        <c:axId val="2139287416"/>
      </c:lineChart>
      <c:catAx>
        <c:axId val="-2141296200"/>
        <c:scaling>
          <c:orientation val="minMax"/>
        </c:scaling>
        <c:delete val="0"/>
        <c:axPos val="b"/>
        <c:numFmt formatCode="General" sourceLinked="1"/>
        <c:majorTickMark val="out"/>
        <c:minorTickMark val="none"/>
        <c:tickLblPos val="nextTo"/>
        <c:crossAx val="2139287416"/>
        <c:crosses val="autoZero"/>
        <c:auto val="1"/>
        <c:lblAlgn val="ctr"/>
        <c:lblOffset val="100"/>
        <c:tickLblSkip val="20"/>
        <c:tickMarkSkip val="5"/>
        <c:noMultiLvlLbl val="0"/>
      </c:catAx>
      <c:valAx>
        <c:axId val="2139287416"/>
        <c:scaling>
          <c:orientation val="minMax"/>
        </c:scaling>
        <c:delete val="0"/>
        <c:axPos val="l"/>
        <c:majorGridlines/>
        <c:numFmt formatCode="General" sourceLinked="1"/>
        <c:majorTickMark val="out"/>
        <c:minorTickMark val="none"/>
        <c:tickLblPos val="nextTo"/>
        <c:crossAx val="-2141296200"/>
        <c:crosses val="autoZero"/>
        <c:crossBetween val="midCat"/>
      </c:valAx>
    </c:plotArea>
    <c:legend>
      <c:legendPos val="t"/>
      <c:layout/>
      <c:overlay val="0"/>
    </c:legend>
    <c:plotVisOnly val="1"/>
    <c:dispBlanksAs val="span"/>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01554473081311"/>
          <c:y val="0.0608187134502924"/>
          <c:w val="0.563939183875209"/>
          <c:h val="0.836773955887093"/>
        </c:manualLayout>
      </c:layout>
      <c:lineChart>
        <c:grouping val="standard"/>
        <c:varyColors val="0"/>
        <c:ser>
          <c:idx val="0"/>
          <c:order val="0"/>
          <c:tx>
            <c:strRef>
              <c:f>Sheet1!$B$1</c:f>
              <c:strCache>
                <c:ptCount val="1"/>
                <c:pt idx="0">
                  <c:v>Meðaltekjur í 2000 ¥</c:v>
                </c:pt>
              </c:strCache>
            </c:strRef>
          </c:tx>
          <c:marker>
            <c:symbol val="none"/>
          </c:marker>
          <c:cat>
            <c:numRef>
              <c:f>Sheet1!$A$2:$A$19</c:f>
              <c:numCache>
                <c:formatCode>General</c:formatCode>
                <c:ptCount val="18"/>
                <c:pt idx="0">
                  <c:v>1986.0</c:v>
                </c:pt>
                <c:pt idx="1">
                  <c:v>1987.0</c:v>
                </c:pt>
                <c:pt idx="2">
                  <c:v>1988.0</c:v>
                </c:pt>
                <c:pt idx="3">
                  <c:v>1989.0</c:v>
                </c:pt>
                <c:pt idx="4">
                  <c:v>1990.0</c:v>
                </c:pt>
                <c:pt idx="5">
                  <c:v>1991.0</c:v>
                </c:pt>
                <c:pt idx="6">
                  <c:v>1992.0</c:v>
                </c:pt>
                <c:pt idx="7">
                  <c:v>1993.0</c:v>
                </c:pt>
                <c:pt idx="8">
                  <c:v>1994.0</c:v>
                </c:pt>
                <c:pt idx="9">
                  <c:v>1995.0</c:v>
                </c:pt>
                <c:pt idx="10">
                  <c:v>1996.0</c:v>
                </c:pt>
                <c:pt idx="11">
                  <c:v>1997.0</c:v>
                </c:pt>
                <c:pt idx="12">
                  <c:v>1998.0</c:v>
                </c:pt>
                <c:pt idx="13">
                  <c:v>1999.0</c:v>
                </c:pt>
                <c:pt idx="14">
                  <c:v>2000.0</c:v>
                </c:pt>
                <c:pt idx="15">
                  <c:v>2001.0</c:v>
                </c:pt>
                <c:pt idx="16">
                  <c:v>2002.0</c:v>
                </c:pt>
                <c:pt idx="17">
                  <c:v>2003.0</c:v>
                </c:pt>
              </c:numCache>
            </c:numRef>
          </c:cat>
          <c:val>
            <c:numRef>
              <c:f>Sheet1!$B$2:$B$19</c:f>
              <c:numCache>
                <c:formatCode>General</c:formatCode>
                <c:ptCount val="18"/>
                <c:pt idx="0">
                  <c:v>4046.51</c:v>
                </c:pt>
                <c:pt idx="1">
                  <c:v>3943.59</c:v>
                </c:pt>
                <c:pt idx="2">
                  <c:v>4376.91</c:v>
                </c:pt>
                <c:pt idx="3">
                  <c:v>4175.57</c:v>
                </c:pt>
                <c:pt idx="4">
                  <c:v>4451.5</c:v>
                </c:pt>
                <c:pt idx="5">
                  <c:v>4729.96</c:v>
                </c:pt>
                <c:pt idx="6">
                  <c:v>5143.13</c:v>
                </c:pt>
                <c:pt idx="7">
                  <c:v>5558.68</c:v>
                </c:pt>
                <c:pt idx="8">
                  <c:v>6027.52</c:v>
                </c:pt>
                <c:pt idx="9">
                  <c:v>6265.58</c:v>
                </c:pt>
                <c:pt idx="10">
                  <c:v>6421.35</c:v>
                </c:pt>
                <c:pt idx="11">
                  <c:v>6691.14</c:v>
                </c:pt>
                <c:pt idx="12">
                  <c:v>6967.49</c:v>
                </c:pt>
                <c:pt idx="13">
                  <c:v>7625.75</c:v>
                </c:pt>
                <c:pt idx="14">
                  <c:v>8226.79</c:v>
                </c:pt>
                <c:pt idx="15">
                  <c:v>8880.04</c:v>
                </c:pt>
                <c:pt idx="16">
                  <c:v>9767.809999999999</c:v>
                </c:pt>
                <c:pt idx="17">
                  <c:v>10537.25</c:v>
                </c:pt>
              </c:numCache>
            </c:numRef>
          </c:val>
          <c:smooth val="0"/>
        </c:ser>
        <c:dLbls>
          <c:showLegendKey val="0"/>
          <c:showVal val="0"/>
          <c:showCatName val="0"/>
          <c:showSerName val="0"/>
          <c:showPercent val="0"/>
          <c:showBubbleSize val="0"/>
        </c:dLbls>
        <c:marker val="1"/>
        <c:smooth val="0"/>
        <c:axId val="2140703752"/>
        <c:axId val="2140701896"/>
      </c:lineChart>
      <c:catAx>
        <c:axId val="2140703752"/>
        <c:scaling>
          <c:orientation val="minMax"/>
        </c:scaling>
        <c:delete val="0"/>
        <c:axPos val="b"/>
        <c:numFmt formatCode="General" sourceLinked="1"/>
        <c:majorTickMark val="out"/>
        <c:minorTickMark val="none"/>
        <c:tickLblPos val="nextTo"/>
        <c:crossAx val="2140701896"/>
        <c:crosses val="autoZero"/>
        <c:auto val="1"/>
        <c:lblAlgn val="ctr"/>
        <c:lblOffset val="100"/>
        <c:tickLblSkip val="3"/>
        <c:noMultiLvlLbl val="0"/>
      </c:catAx>
      <c:valAx>
        <c:axId val="2140701896"/>
        <c:scaling>
          <c:orientation val="minMax"/>
        </c:scaling>
        <c:delete val="0"/>
        <c:axPos val="l"/>
        <c:majorGridlines/>
        <c:numFmt formatCode="General" sourceLinked="1"/>
        <c:majorTickMark val="out"/>
        <c:minorTickMark val="none"/>
        <c:tickLblPos val="nextTo"/>
        <c:crossAx val="2140703752"/>
        <c:crosses val="autoZero"/>
        <c:crossBetween val="midCat"/>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err="1" smtClean="0"/>
              <a:t>Hlutur</a:t>
            </a:r>
            <a:r>
              <a:rPr lang="en-US" baseline="0" dirty="0" smtClean="0"/>
              <a:t> </a:t>
            </a:r>
            <a:r>
              <a:rPr lang="en-US" baseline="0" dirty="0" err="1" smtClean="0"/>
              <a:t>í</a:t>
            </a:r>
            <a:r>
              <a:rPr lang="en-US" baseline="0" dirty="0" smtClean="0"/>
              <a:t> </a:t>
            </a:r>
            <a:r>
              <a:rPr lang="en-US" baseline="0" dirty="0" err="1" smtClean="0"/>
              <a:t>heildarskattgreiðslum</a:t>
            </a:r>
            <a:r>
              <a:rPr lang="en-US" baseline="0" dirty="0" smtClean="0"/>
              <a:t> </a:t>
            </a:r>
            <a:r>
              <a:rPr lang="en-US" baseline="0" dirty="0" err="1" smtClean="0"/>
              <a:t>í</a:t>
            </a:r>
            <a:r>
              <a:rPr lang="en-US" baseline="0" dirty="0" smtClean="0"/>
              <a:t> BNA </a:t>
            </a:r>
            <a:r>
              <a:rPr lang="en-US" baseline="0" dirty="0" smtClean="0"/>
              <a:t>2000</a:t>
            </a:r>
            <a:endParaRPr lang="en-US" dirty="0"/>
          </a:p>
        </c:rich>
      </c:tx>
      <c:layout/>
      <c:overlay val="0"/>
    </c:title>
    <c:autoTitleDeleted val="0"/>
    <c:plotArea>
      <c:layout/>
      <c:barChart>
        <c:barDir val="bar"/>
        <c:grouping val="clustered"/>
        <c:varyColors val="0"/>
        <c:ser>
          <c:idx val="0"/>
          <c:order val="0"/>
          <c:tx>
            <c:strRef>
              <c:f>Sheet1!$B$1</c:f>
              <c:strCache>
                <c:ptCount val="1"/>
                <c:pt idx="0">
                  <c:v>Hlutur í heildarskattgreiðslum</c:v>
                </c:pt>
              </c:strCache>
            </c:strRef>
          </c:tx>
          <c:invertIfNegative val="0"/>
          <c:cat>
            <c:strRef>
              <c:f>Sheet1!$A$2:$A$6</c:f>
              <c:strCache>
                <c:ptCount val="5"/>
                <c:pt idx="0">
                  <c:v>Tekjulægsti fimmtungur</c:v>
                </c:pt>
                <c:pt idx="1">
                  <c:v>Næst-tekjulægsti</c:v>
                </c:pt>
                <c:pt idx="2">
                  <c:v>Mið-fimmtungur</c:v>
                </c:pt>
                <c:pt idx="3">
                  <c:v>Næst-tekjuhæsti</c:v>
                </c:pt>
                <c:pt idx="4">
                  <c:v>Tekjuhæsti fimmtungur</c:v>
                </c:pt>
              </c:strCache>
            </c:strRef>
          </c:cat>
          <c:val>
            <c:numRef>
              <c:f>Sheet1!$B$2:$B$6</c:f>
              <c:numCache>
                <c:formatCode>#,#00\ \ \ \ \ \ \ \ </c:formatCode>
                <c:ptCount val="5"/>
                <c:pt idx="0">
                  <c:v>0.7</c:v>
                </c:pt>
                <c:pt idx="1">
                  <c:v>3.9</c:v>
                </c:pt>
                <c:pt idx="2">
                  <c:v>10.2</c:v>
                </c:pt>
                <c:pt idx="3">
                  <c:v>19.9</c:v>
                </c:pt>
                <c:pt idx="4">
                  <c:v>65.1</c:v>
                </c:pt>
              </c:numCache>
            </c:numRef>
          </c:val>
        </c:ser>
        <c:dLbls>
          <c:showLegendKey val="0"/>
          <c:showVal val="0"/>
          <c:showCatName val="0"/>
          <c:showSerName val="0"/>
          <c:showPercent val="0"/>
          <c:showBubbleSize val="0"/>
        </c:dLbls>
        <c:gapWidth val="150"/>
        <c:axId val="-2142874568"/>
        <c:axId val="-2142970232"/>
      </c:barChart>
      <c:catAx>
        <c:axId val="-2142874568"/>
        <c:scaling>
          <c:orientation val="minMax"/>
        </c:scaling>
        <c:delete val="0"/>
        <c:axPos val="l"/>
        <c:majorTickMark val="out"/>
        <c:minorTickMark val="none"/>
        <c:tickLblPos val="nextTo"/>
        <c:crossAx val="-2142970232"/>
        <c:crosses val="autoZero"/>
        <c:auto val="1"/>
        <c:lblAlgn val="ctr"/>
        <c:lblOffset val="100"/>
        <c:noMultiLvlLbl val="0"/>
      </c:catAx>
      <c:valAx>
        <c:axId val="-2142970232"/>
        <c:scaling>
          <c:orientation val="minMax"/>
        </c:scaling>
        <c:delete val="0"/>
        <c:axPos val="b"/>
        <c:majorGridlines/>
        <c:numFmt formatCode="#,#00\ \ \ \ \ \ \ \ " sourceLinked="1"/>
        <c:majorTickMark val="out"/>
        <c:minorTickMark val="none"/>
        <c:tickLblPos val="nextTo"/>
        <c:crossAx val="-214287456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err="1" smtClean="0"/>
              <a:t>Hlutur</a:t>
            </a:r>
            <a:r>
              <a:rPr lang="en-US" dirty="0" smtClean="0"/>
              <a:t> </a:t>
            </a:r>
            <a:r>
              <a:rPr lang="en-US" dirty="0" err="1" smtClean="0"/>
              <a:t>í</a:t>
            </a:r>
            <a:r>
              <a:rPr lang="en-US" dirty="0" smtClean="0"/>
              <a:t> </a:t>
            </a:r>
            <a:r>
              <a:rPr lang="en-US" dirty="0" err="1" smtClean="0"/>
              <a:t>vergri</a:t>
            </a:r>
            <a:r>
              <a:rPr lang="en-US" dirty="0" smtClean="0"/>
              <a:t> </a:t>
            </a:r>
            <a:r>
              <a:rPr lang="en-US" dirty="0" err="1" smtClean="0"/>
              <a:t>heimsframleiðslu</a:t>
            </a:r>
            <a:endParaRPr lang="en-US" dirty="0"/>
          </a:p>
        </c:rich>
      </c:tx>
      <c:layout/>
      <c:overlay val="0"/>
    </c:title>
    <c:autoTitleDeleted val="0"/>
    <c:plotArea>
      <c:layout/>
      <c:lineChart>
        <c:grouping val="standard"/>
        <c:varyColors val="0"/>
        <c:ser>
          <c:idx val="0"/>
          <c:order val="0"/>
          <c:tx>
            <c:strRef>
              <c:f>Sheet1!$B$1</c:f>
              <c:strCache>
                <c:ptCount val="1"/>
                <c:pt idx="0">
                  <c:v>ESB</c:v>
                </c:pt>
              </c:strCache>
            </c:strRef>
          </c:tx>
          <c:marker>
            <c:symbol val="none"/>
          </c:marker>
          <c:cat>
            <c:numRef>
              <c:f>Sheet1!$A$2:$A$29</c:f>
              <c:numCache>
                <c:formatCode>General</c:formatCode>
                <c:ptCount val="28"/>
                <c:pt idx="0">
                  <c:v>1992.0</c:v>
                </c:pt>
                <c:pt idx="1">
                  <c:v>1993.0</c:v>
                </c:pt>
                <c:pt idx="2">
                  <c:v>1994.0</c:v>
                </c:pt>
                <c:pt idx="3">
                  <c:v>1995.0</c:v>
                </c:pt>
                <c:pt idx="4">
                  <c:v>1996.0</c:v>
                </c:pt>
                <c:pt idx="5">
                  <c:v>1997.0</c:v>
                </c:pt>
                <c:pt idx="6">
                  <c:v>1998.0</c:v>
                </c:pt>
                <c:pt idx="7">
                  <c:v>1999.0</c:v>
                </c:pt>
                <c:pt idx="8">
                  <c:v>2000.0</c:v>
                </c:pt>
                <c:pt idx="9">
                  <c:v>2001.0</c:v>
                </c:pt>
                <c:pt idx="10">
                  <c:v>2002.0</c:v>
                </c:pt>
                <c:pt idx="11">
                  <c:v>2003.0</c:v>
                </c:pt>
                <c:pt idx="12">
                  <c:v>2004.0</c:v>
                </c:pt>
                <c:pt idx="13">
                  <c:v>2005.0</c:v>
                </c:pt>
                <c:pt idx="14">
                  <c:v>2006.0</c:v>
                </c:pt>
                <c:pt idx="15">
                  <c:v>2007.0</c:v>
                </c:pt>
                <c:pt idx="16">
                  <c:v>2008.0</c:v>
                </c:pt>
                <c:pt idx="17">
                  <c:v>2009.0</c:v>
                </c:pt>
                <c:pt idx="18">
                  <c:v>2010.0</c:v>
                </c:pt>
                <c:pt idx="19">
                  <c:v>2011.0</c:v>
                </c:pt>
                <c:pt idx="20">
                  <c:v>2012.0</c:v>
                </c:pt>
                <c:pt idx="21">
                  <c:v>2013.0</c:v>
                </c:pt>
                <c:pt idx="22">
                  <c:v>2014.0</c:v>
                </c:pt>
                <c:pt idx="23">
                  <c:v>2015.0</c:v>
                </c:pt>
                <c:pt idx="24">
                  <c:v>2016.0</c:v>
                </c:pt>
                <c:pt idx="25">
                  <c:v>2017.0</c:v>
                </c:pt>
              </c:numCache>
            </c:numRef>
          </c:cat>
          <c:val>
            <c:numRef>
              <c:f>Sheet1!$B$2:$B$29</c:f>
              <c:numCache>
                <c:formatCode>General</c:formatCode>
                <c:ptCount val="28"/>
                <c:pt idx="0">
                  <c:v>25.884</c:v>
                </c:pt>
                <c:pt idx="1">
                  <c:v>25.5</c:v>
                </c:pt>
                <c:pt idx="2">
                  <c:v>25.451</c:v>
                </c:pt>
                <c:pt idx="3">
                  <c:v>25.747</c:v>
                </c:pt>
                <c:pt idx="4">
                  <c:v>25.344</c:v>
                </c:pt>
                <c:pt idx="5">
                  <c:v>25.03</c:v>
                </c:pt>
                <c:pt idx="6">
                  <c:v>25.11</c:v>
                </c:pt>
                <c:pt idx="7">
                  <c:v>24.946</c:v>
                </c:pt>
                <c:pt idx="8">
                  <c:v>24.793</c:v>
                </c:pt>
                <c:pt idx="9">
                  <c:v>24.773</c:v>
                </c:pt>
                <c:pt idx="10">
                  <c:v>24.447</c:v>
                </c:pt>
                <c:pt idx="11">
                  <c:v>23.941</c:v>
                </c:pt>
                <c:pt idx="12">
                  <c:v>23.401</c:v>
                </c:pt>
                <c:pt idx="13">
                  <c:v>22.861</c:v>
                </c:pt>
                <c:pt idx="14">
                  <c:v>22.526</c:v>
                </c:pt>
                <c:pt idx="15">
                  <c:v>22.138</c:v>
                </c:pt>
                <c:pt idx="16">
                  <c:v>21.702</c:v>
                </c:pt>
                <c:pt idx="17">
                  <c:v>20.873</c:v>
                </c:pt>
                <c:pt idx="18">
                  <c:v>20.254</c:v>
                </c:pt>
                <c:pt idx="19">
                  <c:v>19.865</c:v>
                </c:pt>
                <c:pt idx="20">
                  <c:v>19.21</c:v>
                </c:pt>
                <c:pt idx="21">
                  <c:v>18.691</c:v>
                </c:pt>
                <c:pt idx="22">
                  <c:v>18.413</c:v>
                </c:pt>
                <c:pt idx="23">
                  <c:v>18.051</c:v>
                </c:pt>
                <c:pt idx="24">
                  <c:v>17.694</c:v>
                </c:pt>
                <c:pt idx="25">
                  <c:v>17.346</c:v>
                </c:pt>
                <c:pt idx="26">
                  <c:v>17.013</c:v>
                </c:pt>
                <c:pt idx="27">
                  <c:v>16.695</c:v>
                </c:pt>
              </c:numCache>
            </c:numRef>
          </c:val>
          <c:smooth val="0"/>
        </c:ser>
        <c:ser>
          <c:idx val="1"/>
          <c:order val="1"/>
          <c:tx>
            <c:strRef>
              <c:f>Sheet1!$C$1</c:f>
              <c:strCache>
                <c:ptCount val="1"/>
                <c:pt idx="0">
                  <c:v>BNA</c:v>
                </c:pt>
              </c:strCache>
            </c:strRef>
          </c:tx>
          <c:marker>
            <c:symbol val="none"/>
          </c:marker>
          <c:cat>
            <c:numRef>
              <c:f>Sheet1!$A$2:$A$29</c:f>
              <c:numCache>
                <c:formatCode>General</c:formatCode>
                <c:ptCount val="28"/>
                <c:pt idx="0">
                  <c:v>1992.0</c:v>
                </c:pt>
                <c:pt idx="1">
                  <c:v>1993.0</c:v>
                </c:pt>
                <c:pt idx="2">
                  <c:v>1994.0</c:v>
                </c:pt>
                <c:pt idx="3">
                  <c:v>1995.0</c:v>
                </c:pt>
                <c:pt idx="4">
                  <c:v>1996.0</c:v>
                </c:pt>
                <c:pt idx="5">
                  <c:v>1997.0</c:v>
                </c:pt>
                <c:pt idx="6">
                  <c:v>1998.0</c:v>
                </c:pt>
                <c:pt idx="7">
                  <c:v>1999.0</c:v>
                </c:pt>
                <c:pt idx="8">
                  <c:v>2000.0</c:v>
                </c:pt>
                <c:pt idx="9">
                  <c:v>2001.0</c:v>
                </c:pt>
                <c:pt idx="10">
                  <c:v>2002.0</c:v>
                </c:pt>
                <c:pt idx="11">
                  <c:v>2003.0</c:v>
                </c:pt>
                <c:pt idx="12">
                  <c:v>2004.0</c:v>
                </c:pt>
                <c:pt idx="13">
                  <c:v>2005.0</c:v>
                </c:pt>
                <c:pt idx="14">
                  <c:v>2006.0</c:v>
                </c:pt>
                <c:pt idx="15">
                  <c:v>2007.0</c:v>
                </c:pt>
                <c:pt idx="16">
                  <c:v>2008.0</c:v>
                </c:pt>
                <c:pt idx="17">
                  <c:v>2009.0</c:v>
                </c:pt>
                <c:pt idx="18">
                  <c:v>2010.0</c:v>
                </c:pt>
                <c:pt idx="19">
                  <c:v>2011.0</c:v>
                </c:pt>
                <c:pt idx="20">
                  <c:v>2012.0</c:v>
                </c:pt>
                <c:pt idx="21">
                  <c:v>2013.0</c:v>
                </c:pt>
                <c:pt idx="22">
                  <c:v>2014.0</c:v>
                </c:pt>
                <c:pt idx="23">
                  <c:v>2015.0</c:v>
                </c:pt>
                <c:pt idx="24">
                  <c:v>2016.0</c:v>
                </c:pt>
                <c:pt idx="25">
                  <c:v>2017.0</c:v>
                </c:pt>
              </c:numCache>
            </c:numRef>
          </c:cat>
          <c:val>
            <c:numRef>
              <c:f>Sheet1!$C$2:$C$29</c:f>
              <c:numCache>
                <c:formatCode>General</c:formatCode>
                <c:ptCount val="28"/>
                <c:pt idx="0">
                  <c:v>23.2</c:v>
                </c:pt>
                <c:pt idx="1">
                  <c:v>23.351</c:v>
                </c:pt>
                <c:pt idx="2">
                  <c:v>23.546</c:v>
                </c:pt>
                <c:pt idx="3">
                  <c:v>23.327</c:v>
                </c:pt>
                <c:pt idx="4">
                  <c:v>23.344</c:v>
                </c:pt>
                <c:pt idx="5">
                  <c:v>23.416</c:v>
                </c:pt>
                <c:pt idx="6">
                  <c:v>23.848</c:v>
                </c:pt>
                <c:pt idx="7">
                  <c:v>24.141</c:v>
                </c:pt>
                <c:pt idx="8">
                  <c:v>23.999</c:v>
                </c:pt>
                <c:pt idx="9">
                  <c:v>23.698</c:v>
                </c:pt>
                <c:pt idx="10">
                  <c:v>23.471</c:v>
                </c:pt>
                <c:pt idx="11">
                  <c:v>23.246</c:v>
                </c:pt>
                <c:pt idx="12">
                  <c:v>22.972</c:v>
                </c:pt>
                <c:pt idx="13">
                  <c:v>22.715</c:v>
                </c:pt>
                <c:pt idx="14">
                  <c:v>22.182</c:v>
                </c:pt>
                <c:pt idx="15">
                  <c:v>21.463</c:v>
                </c:pt>
                <c:pt idx="16">
                  <c:v>20.863</c:v>
                </c:pt>
                <c:pt idx="17">
                  <c:v>20.414</c:v>
                </c:pt>
                <c:pt idx="18">
                  <c:v>19.918</c:v>
                </c:pt>
                <c:pt idx="19">
                  <c:v>19.569</c:v>
                </c:pt>
                <c:pt idx="20">
                  <c:v>19.511</c:v>
                </c:pt>
                <c:pt idx="21">
                  <c:v>19.311</c:v>
                </c:pt>
                <c:pt idx="22">
                  <c:v>19.242</c:v>
                </c:pt>
                <c:pt idx="23">
                  <c:v>19.08</c:v>
                </c:pt>
                <c:pt idx="24">
                  <c:v>18.92</c:v>
                </c:pt>
                <c:pt idx="25">
                  <c:v>18.738</c:v>
                </c:pt>
                <c:pt idx="26">
                  <c:v>18.505</c:v>
                </c:pt>
                <c:pt idx="27">
                  <c:v>18.216</c:v>
                </c:pt>
              </c:numCache>
            </c:numRef>
          </c:val>
          <c:smooth val="0"/>
        </c:ser>
        <c:ser>
          <c:idx val="2"/>
          <c:order val="2"/>
          <c:tx>
            <c:strRef>
              <c:f>Sheet1!$D$1</c:f>
              <c:strCache>
                <c:ptCount val="1"/>
                <c:pt idx="0">
                  <c:v>Kína og Indland</c:v>
                </c:pt>
              </c:strCache>
            </c:strRef>
          </c:tx>
          <c:marker>
            <c:symbol val="none"/>
          </c:marker>
          <c:cat>
            <c:numRef>
              <c:f>Sheet1!$A$2:$A$29</c:f>
              <c:numCache>
                <c:formatCode>General</c:formatCode>
                <c:ptCount val="28"/>
                <c:pt idx="0">
                  <c:v>1992.0</c:v>
                </c:pt>
                <c:pt idx="1">
                  <c:v>1993.0</c:v>
                </c:pt>
                <c:pt idx="2">
                  <c:v>1994.0</c:v>
                </c:pt>
                <c:pt idx="3">
                  <c:v>1995.0</c:v>
                </c:pt>
                <c:pt idx="4">
                  <c:v>1996.0</c:v>
                </c:pt>
                <c:pt idx="5">
                  <c:v>1997.0</c:v>
                </c:pt>
                <c:pt idx="6">
                  <c:v>1998.0</c:v>
                </c:pt>
                <c:pt idx="7">
                  <c:v>1999.0</c:v>
                </c:pt>
                <c:pt idx="8">
                  <c:v>2000.0</c:v>
                </c:pt>
                <c:pt idx="9">
                  <c:v>2001.0</c:v>
                </c:pt>
                <c:pt idx="10">
                  <c:v>2002.0</c:v>
                </c:pt>
                <c:pt idx="11">
                  <c:v>2003.0</c:v>
                </c:pt>
                <c:pt idx="12">
                  <c:v>2004.0</c:v>
                </c:pt>
                <c:pt idx="13">
                  <c:v>2005.0</c:v>
                </c:pt>
                <c:pt idx="14">
                  <c:v>2006.0</c:v>
                </c:pt>
                <c:pt idx="15">
                  <c:v>2007.0</c:v>
                </c:pt>
                <c:pt idx="16">
                  <c:v>2008.0</c:v>
                </c:pt>
                <c:pt idx="17">
                  <c:v>2009.0</c:v>
                </c:pt>
                <c:pt idx="18">
                  <c:v>2010.0</c:v>
                </c:pt>
                <c:pt idx="19">
                  <c:v>2011.0</c:v>
                </c:pt>
                <c:pt idx="20">
                  <c:v>2012.0</c:v>
                </c:pt>
                <c:pt idx="21">
                  <c:v>2013.0</c:v>
                </c:pt>
                <c:pt idx="22">
                  <c:v>2014.0</c:v>
                </c:pt>
                <c:pt idx="23">
                  <c:v>2015.0</c:v>
                </c:pt>
                <c:pt idx="24">
                  <c:v>2016.0</c:v>
                </c:pt>
                <c:pt idx="25">
                  <c:v>2017.0</c:v>
                </c:pt>
              </c:numCache>
            </c:numRef>
          </c:cat>
          <c:val>
            <c:numRef>
              <c:f>Sheet1!$D$2:$D$29</c:f>
              <c:numCache>
                <c:formatCode>General</c:formatCode>
                <c:ptCount val="28"/>
                <c:pt idx="0">
                  <c:v>7.318999999999999</c:v>
                </c:pt>
                <c:pt idx="1">
                  <c:v>7.895999999999999</c:v>
                </c:pt>
                <c:pt idx="2">
                  <c:v>8.459</c:v>
                </c:pt>
                <c:pt idx="3">
                  <c:v>8.945</c:v>
                </c:pt>
                <c:pt idx="4">
                  <c:v>9.408000000000001</c:v>
                </c:pt>
                <c:pt idx="5">
                  <c:v>9.697</c:v>
                </c:pt>
                <c:pt idx="6">
                  <c:v>10.14</c:v>
                </c:pt>
                <c:pt idx="7">
                  <c:v>10.579</c:v>
                </c:pt>
                <c:pt idx="8">
                  <c:v>10.79</c:v>
                </c:pt>
                <c:pt idx="9">
                  <c:v>11.302</c:v>
                </c:pt>
                <c:pt idx="10">
                  <c:v>11.801</c:v>
                </c:pt>
                <c:pt idx="11">
                  <c:v>12.429</c:v>
                </c:pt>
                <c:pt idx="12">
                  <c:v>12.983</c:v>
                </c:pt>
                <c:pt idx="13">
                  <c:v>13.672</c:v>
                </c:pt>
                <c:pt idx="14">
                  <c:v>14.511</c:v>
                </c:pt>
                <c:pt idx="15">
                  <c:v>15.56</c:v>
                </c:pt>
                <c:pt idx="16">
                  <c:v>16.364</c:v>
                </c:pt>
                <c:pt idx="17">
                  <c:v>17.957</c:v>
                </c:pt>
                <c:pt idx="18">
                  <c:v>18.868</c:v>
                </c:pt>
                <c:pt idx="19">
                  <c:v>19.752</c:v>
                </c:pt>
                <c:pt idx="20">
                  <c:v>20.468</c:v>
                </c:pt>
                <c:pt idx="21">
                  <c:v>21.225</c:v>
                </c:pt>
                <c:pt idx="22">
                  <c:v>22.011</c:v>
                </c:pt>
                <c:pt idx="23">
                  <c:v>22.69</c:v>
                </c:pt>
                <c:pt idx="24">
                  <c:v>23.331</c:v>
                </c:pt>
                <c:pt idx="25">
                  <c:v>23.965</c:v>
                </c:pt>
                <c:pt idx="26">
                  <c:v>24.605</c:v>
                </c:pt>
                <c:pt idx="27">
                  <c:v>25.256</c:v>
                </c:pt>
              </c:numCache>
            </c:numRef>
          </c:val>
          <c:smooth val="0"/>
        </c:ser>
        <c:dLbls>
          <c:showLegendKey val="0"/>
          <c:showVal val="0"/>
          <c:showCatName val="0"/>
          <c:showSerName val="0"/>
          <c:showPercent val="0"/>
          <c:showBubbleSize val="0"/>
        </c:dLbls>
        <c:marker val="1"/>
        <c:smooth val="0"/>
        <c:axId val="-2141077336"/>
        <c:axId val="-2141074360"/>
      </c:lineChart>
      <c:catAx>
        <c:axId val="-2141077336"/>
        <c:scaling>
          <c:orientation val="minMax"/>
        </c:scaling>
        <c:delete val="0"/>
        <c:axPos val="b"/>
        <c:numFmt formatCode="General" sourceLinked="1"/>
        <c:majorTickMark val="out"/>
        <c:minorTickMark val="none"/>
        <c:tickLblPos val="nextTo"/>
        <c:crossAx val="-2141074360"/>
        <c:crosses val="autoZero"/>
        <c:auto val="1"/>
        <c:lblAlgn val="ctr"/>
        <c:lblOffset val="100"/>
        <c:tickLblSkip val="4"/>
        <c:noMultiLvlLbl val="0"/>
      </c:catAx>
      <c:valAx>
        <c:axId val="-2141074360"/>
        <c:scaling>
          <c:orientation val="minMax"/>
          <c:min val="0.0"/>
        </c:scaling>
        <c:delete val="0"/>
        <c:axPos val="l"/>
        <c:majorGridlines/>
        <c:numFmt formatCode="General" sourceLinked="1"/>
        <c:majorTickMark val="out"/>
        <c:minorTickMark val="none"/>
        <c:tickLblPos val="nextTo"/>
        <c:crossAx val="-2141077336"/>
        <c:crosses val="autoZero"/>
        <c:crossBetween val="midCat"/>
      </c:valAx>
    </c:plotArea>
    <c:legend>
      <c:legendPos val="r"/>
      <c:layout/>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AFAD4D-CCE4-CB40-B376-6DDFF27B4223}" type="datetimeFigureOut">
              <a:rPr lang="en-US" smtClean="0"/>
              <a:t>20/10/14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E7E2C6-F467-7440-9180-6685281F2005}" type="slidenum">
              <a:rPr lang="en-US" smtClean="0"/>
              <a:t>‹#›</a:t>
            </a:fld>
            <a:endParaRPr lang="en-US"/>
          </a:p>
        </p:txBody>
      </p:sp>
    </p:spTree>
    <p:extLst>
      <p:ext uri="{BB962C8B-B14F-4D97-AF65-F5344CB8AC3E}">
        <p14:creationId xmlns:p14="http://schemas.microsoft.com/office/powerpoint/2010/main" val="26950616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Sources: Canadian data </a:t>
            </a:r>
            <a:r>
              <a:rPr lang="en-US" baseline="0" dirty="0" err="1" smtClean="0"/>
              <a:t>(Table A.34 gross domestic product per capita, provinces and territories, in current dollars)</a:t>
            </a:r>
            <a:r>
              <a:rPr lang="en-US" baseline="0" dirty="0" smtClean="0"/>
              <a:t> </a:t>
            </a:r>
            <a:r>
              <a:rPr lang="en-US" baseline="0" dirty="0" err="1" smtClean="0"/>
              <a:t>from </a:t>
            </a:r>
            <a:r>
              <a:rPr lang="en-US" baseline="0" dirty="0" smtClean="0"/>
              <a:t>Canada Statistics </a:t>
            </a:r>
            <a:r>
              <a:rPr lang="en-US" baseline="0" dirty="0" err="1" smtClean="0"/>
              <a:t>for </a:t>
            </a:r>
            <a:r>
              <a:rPr lang="en-US" baseline="0" dirty="0" smtClean="0"/>
              <a:t>2009–2010. </a:t>
            </a:r>
            <a:r>
              <a:rPr lang="en-US" baseline="0" dirty="0" err="1" smtClean="0"/>
              <a:t>The data are in C$ which was then almost equal to US$</a:t>
            </a:r>
            <a:r>
              <a:rPr lang="en-US" baseline="0" dirty="0" smtClean="0"/>
              <a:t>. See www.statcan.gc.ca </a:t>
            </a:r>
            <a:r>
              <a:rPr lang="en-US" baseline="0" dirty="0" err="1" smtClean="0"/>
              <a:t>Data on Nordic countries from </a:t>
            </a:r>
            <a:r>
              <a:rPr lang="en-US" baseline="0" dirty="0" smtClean="0"/>
              <a:t>CIA World </a:t>
            </a:r>
            <a:r>
              <a:rPr lang="en-US" baseline="0" dirty="0" err="1" smtClean="0"/>
              <a:t>Factbook</a:t>
            </a:r>
            <a:r>
              <a:rPr lang="en-US" baseline="0" dirty="0" smtClean="0"/>
              <a:t> (GDP per Capita, PPP, USD) 2010. </a:t>
            </a:r>
            <a:r>
              <a:rPr lang="en-US" baseline="0" dirty="0" err="1" smtClean="0"/>
              <a:t>Data on states in the </a:t>
            </a:r>
            <a:r>
              <a:rPr lang="en-US" baseline="0" dirty="0" smtClean="0"/>
              <a:t>US from Avery, J.E., Siebeneck, T.P., og Tate, R.P. 2011. Gross Domestic Product by State. Advance Statistics for 2010 and Revised Statistics for 2007–2009. Price level 2010. Bureau of Economic Analysis. See www.bea.gov</a:t>
            </a:r>
            <a:endParaRPr lang="en-US" dirty="0"/>
          </a:p>
          <a:p>
            <a:endParaRPr lang="en-US"/>
          </a:p>
        </p:txBody>
      </p:sp>
      <p:sp>
        <p:nvSpPr>
          <p:cNvPr id="4" name="Slide Number Placeholder 3"/>
          <p:cNvSpPr>
            <a:spLocks noGrp="1"/>
          </p:cNvSpPr>
          <p:nvPr>
            <p:ph type="sldNum" sz="quarter" idx="10"/>
          </p:nvPr>
        </p:nvSpPr>
        <p:spPr/>
        <p:txBody>
          <a:bodyPr/>
          <a:lstStyle/>
          <a:p>
            <a:fld id="{C56F9EFE-66E5-EA4C-AC26-3C7EAC8AFC15}" type="slidenum">
              <a:rPr lang="en-US" smtClean="0"/>
              <a:t>4</a:t>
            </a:fld>
            <a:endParaRPr lang="en-US"/>
          </a:p>
        </p:txBody>
      </p:sp>
    </p:spTree>
    <p:extLst>
      <p:ext uri="{BB962C8B-B14F-4D97-AF65-F5344CB8AC3E}">
        <p14:creationId xmlns:p14="http://schemas.microsoft.com/office/powerpoint/2010/main" val="2132977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Sources: Data on the US and Sweden, OECD 2009.</a:t>
            </a:r>
            <a:r>
              <a:rPr lang="en-US" baseline="0"/>
              <a:t> </a:t>
            </a:r>
            <a:r>
              <a:rPr lang="en-US"/>
              <a:t>GDP per capita: US$, using current PPPs, in </a:t>
            </a:r>
            <a:r>
              <a:rPr lang="en-US" i="1"/>
              <a:t>OECD in Figures</a:t>
            </a:r>
            <a:r>
              <a:rPr lang="en-US" i="0"/>
              <a:t>.</a:t>
            </a:r>
            <a:r>
              <a:rPr lang="en-US" i="0" baseline="0"/>
              <a:t> Paris:</a:t>
            </a:r>
            <a:r>
              <a:rPr lang="en-US"/>
              <a:t> OECD Publishing. Data on Swedish-Americans, Sanandaj, Nima 2012.</a:t>
            </a:r>
            <a:r>
              <a:rPr lang="en-US" baseline="0"/>
              <a:t> </a:t>
            </a:r>
            <a:r>
              <a:rPr lang="en-US" i="1" baseline="0"/>
              <a:t>The surprising ingredients of Swedish success — free markets and social cohesion</a:t>
            </a:r>
            <a:r>
              <a:rPr lang="en-US" baseline="0"/>
              <a:t>. London: Institute of Economic Affairs, 21. </a:t>
            </a:r>
            <a:endParaRPr lang="en-US"/>
          </a:p>
        </p:txBody>
      </p:sp>
      <p:sp>
        <p:nvSpPr>
          <p:cNvPr id="4" name="Slide Number Placeholder 3"/>
          <p:cNvSpPr>
            <a:spLocks noGrp="1"/>
          </p:cNvSpPr>
          <p:nvPr>
            <p:ph type="sldNum" sz="quarter" idx="10"/>
          </p:nvPr>
        </p:nvSpPr>
        <p:spPr/>
        <p:txBody>
          <a:bodyPr/>
          <a:lstStyle/>
          <a:p>
            <a:fld id="{C56F9EFE-66E5-EA4C-AC26-3C7EAC8AFC15}" type="slidenum">
              <a:rPr lang="en-US" smtClean="0"/>
              <a:t>5</a:t>
            </a:fld>
            <a:endParaRPr lang="en-US"/>
          </a:p>
        </p:txBody>
      </p:sp>
    </p:spTree>
    <p:extLst>
      <p:ext uri="{BB962C8B-B14F-4D97-AF65-F5344CB8AC3E}">
        <p14:creationId xmlns:p14="http://schemas.microsoft.com/office/powerpoint/2010/main" val="1995019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Top Income</a:t>
            </a:r>
            <a:r>
              <a:rPr lang="en-US" baseline="0" dirty="0" smtClean="0"/>
              <a:t> Data Base.</a:t>
            </a:r>
            <a:endParaRPr lang="en-US" dirty="0"/>
          </a:p>
        </p:txBody>
      </p:sp>
      <p:sp>
        <p:nvSpPr>
          <p:cNvPr id="4" name="Slide Number Placeholder 3"/>
          <p:cNvSpPr>
            <a:spLocks noGrp="1"/>
          </p:cNvSpPr>
          <p:nvPr>
            <p:ph type="sldNum" sz="quarter" idx="10"/>
          </p:nvPr>
        </p:nvSpPr>
        <p:spPr/>
        <p:txBody>
          <a:bodyPr/>
          <a:lstStyle/>
          <a:p>
            <a:fld id="{79078BA0-B433-1941-A678-63D25BEE7EC5}" type="slidenum">
              <a:rPr lang="en-US" smtClean="0"/>
              <a:t>7</a:t>
            </a:fld>
            <a:endParaRPr lang="en-US"/>
          </a:p>
        </p:txBody>
      </p:sp>
    </p:spTree>
    <p:extLst>
      <p:ext uri="{BB962C8B-B14F-4D97-AF65-F5344CB8AC3E}">
        <p14:creationId xmlns:p14="http://schemas.microsoft.com/office/powerpoint/2010/main" val="3196728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Department of the Treasury: Office of Tax Analysis Working Paper #85, "U.S. Treasury Distributional Methodology" by Julie-Anne Cronin (September 1999). See Tax Facts, http://www.taxpolicycenter.org from Brookings Institute.</a:t>
            </a:r>
          </a:p>
        </p:txBody>
      </p:sp>
      <p:sp>
        <p:nvSpPr>
          <p:cNvPr id="4" name="Slide Number Placeholder 3"/>
          <p:cNvSpPr>
            <a:spLocks noGrp="1"/>
          </p:cNvSpPr>
          <p:nvPr>
            <p:ph type="sldNum" sz="quarter" idx="10"/>
          </p:nvPr>
        </p:nvSpPr>
        <p:spPr/>
        <p:txBody>
          <a:bodyPr/>
          <a:lstStyle/>
          <a:p>
            <a:fld id="{C56F9EFE-66E5-EA4C-AC26-3C7EAC8AFC15}" type="slidenum">
              <a:rPr lang="en-US" smtClean="0"/>
              <a:t>18</a:t>
            </a:fld>
            <a:endParaRPr lang="en-US"/>
          </a:p>
        </p:txBody>
      </p:sp>
    </p:spTree>
    <p:extLst>
      <p:ext uri="{BB962C8B-B14F-4D97-AF65-F5344CB8AC3E}">
        <p14:creationId xmlns:p14="http://schemas.microsoft.com/office/powerpoint/2010/main" val="2973465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International Monetary Fund, Data and</a:t>
            </a:r>
            <a:r>
              <a:rPr lang="en-US" baseline="0"/>
              <a:t> Statistics, </a:t>
            </a:r>
            <a:r>
              <a:rPr lang="en-US"/>
              <a:t>World Economic Outlook Database, April 2014. Website: www.imf.org</a:t>
            </a:r>
          </a:p>
        </p:txBody>
      </p:sp>
      <p:sp>
        <p:nvSpPr>
          <p:cNvPr id="4" name="Slide Number Placeholder 3"/>
          <p:cNvSpPr>
            <a:spLocks noGrp="1"/>
          </p:cNvSpPr>
          <p:nvPr>
            <p:ph type="sldNum" sz="quarter" idx="10"/>
          </p:nvPr>
        </p:nvSpPr>
        <p:spPr/>
        <p:txBody>
          <a:bodyPr/>
          <a:lstStyle/>
          <a:p>
            <a:fld id="{F59574C3-3C20-46AF-9204-6F4DEDA77E37}" type="slidenum">
              <a:rPr lang="en-US"/>
              <a:pPr/>
              <a:t>21</a:t>
            </a:fld>
            <a:endParaRPr lang="en-US"/>
          </a:p>
        </p:txBody>
      </p:sp>
    </p:spTree>
    <p:extLst>
      <p:ext uri="{BB962C8B-B14F-4D97-AF65-F5344CB8AC3E}">
        <p14:creationId xmlns:p14="http://schemas.microsoft.com/office/powerpoint/2010/main" val="1715575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s-I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s-IS" smtClean="0"/>
              <a:t>Click to edit Master subtitle style</a:t>
            </a:r>
            <a:endParaRPr lang="en-US"/>
          </a:p>
        </p:txBody>
      </p:sp>
      <p:sp>
        <p:nvSpPr>
          <p:cNvPr id="4" name="Date Placeholder 3"/>
          <p:cNvSpPr>
            <a:spLocks noGrp="1"/>
          </p:cNvSpPr>
          <p:nvPr>
            <p:ph type="dt" sz="half" idx="10"/>
          </p:nvPr>
        </p:nvSpPr>
        <p:spPr/>
        <p:txBody>
          <a:bodyPr/>
          <a:lstStyle/>
          <a:p>
            <a:fld id="{CDDA5909-ED5C-F34B-93EE-F0B51124D422}" type="datetimeFigureOut">
              <a:rPr lang="en-US" smtClean="0"/>
              <a:t>20/10/14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2D1EE-2FE3-6C47-B96F-AE5D042AAAE4}" type="slidenum">
              <a:rPr lang="en-US" smtClean="0"/>
              <a:t>‹#›</a:t>
            </a:fld>
            <a:endParaRPr lang="en-US"/>
          </a:p>
        </p:txBody>
      </p:sp>
    </p:spTree>
    <p:extLst>
      <p:ext uri="{BB962C8B-B14F-4D97-AF65-F5344CB8AC3E}">
        <p14:creationId xmlns:p14="http://schemas.microsoft.com/office/powerpoint/2010/main" val="1021605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Date Placeholder 3"/>
          <p:cNvSpPr>
            <a:spLocks noGrp="1"/>
          </p:cNvSpPr>
          <p:nvPr>
            <p:ph type="dt" sz="half" idx="10"/>
          </p:nvPr>
        </p:nvSpPr>
        <p:spPr/>
        <p:txBody>
          <a:bodyPr/>
          <a:lstStyle/>
          <a:p>
            <a:fld id="{CDDA5909-ED5C-F34B-93EE-F0B51124D422}" type="datetimeFigureOut">
              <a:rPr lang="en-US" smtClean="0"/>
              <a:t>20/10/14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2D1EE-2FE3-6C47-B96F-AE5D042AAAE4}" type="slidenum">
              <a:rPr lang="en-US" smtClean="0"/>
              <a:t>‹#›</a:t>
            </a:fld>
            <a:endParaRPr lang="en-US"/>
          </a:p>
        </p:txBody>
      </p:sp>
    </p:spTree>
    <p:extLst>
      <p:ext uri="{BB962C8B-B14F-4D97-AF65-F5344CB8AC3E}">
        <p14:creationId xmlns:p14="http://schemas.microsoft.com/office/powerpoint/2010/main" val="1882641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s-I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Date Placeholder 3"/>
          <p:cNvSpPr>
            <a:spLocks noGrp="1"/>
          </p:cNvSpPr>
          <p:nvPr>
            <p:ph type="dt" sz="half" idx="10"/>
          </p:nvPr>
        </p:nvSpPr>
        <p:spPr/>
        <p:txBody>
          <a:bodyPr/>
          <a:lstStyle/>
          <a:p>
            <a:fld id="{CDDA5909-ED5C-F34B-93EE-F0B51124D422}" type="datetimeFigureOut">
              <a:rPr lang="en-US" smtClean="0"/>
              <a:t>20/10/14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2D1EE-2FE3-6C47-B96F-AE5D042AAAE4}" type="slidenum">
              <a:rPr lang="en-US" smtClean="0"/>
              <a:t>‹#›</a:t>
            </a:fld>
            <a:endParaRPr lang="en-US"/>
          </a:p>
        </p:txBody>
      </p:sp>
    </p:spTree>
    <p:extLst>
      <p:ext uri="{BB962C8B-B14F-4D97-AF65-F5344CB8AC3E}">
        <p14:creationId xmlns:p14="http://schemas.microsoft.com/office/powerpoint/2010/main" val="805134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Click to edit Master title style</a:t>
            </a:r>
            <a:endParaRPr lang="en-US"/>
          </a:p>
        </p:txBody>
      </p:sp>
      <p:sp>
        <p:nvSpPr>
          <p:cNvPr id="3" name="Content Placeholder 2"/>
          <p:cNvSpPr>
            <a:spLocks noGrp="1"/>
          </p:cNvSpPr>
          <p:nvPr>
            <p:ph idx="1"/>
          </p:nvPr>
        </p:nvSpPr>
        <p:spPr/>
        <p:txBody>
          <a:body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Date Placeholder 3"/>
          <p:cNvSpPr>
            <a:spLocks noGrp="1"/>
          </p:cNvSpPr>
          <p:nvPr>
            <p:ph type="dt" sz="half" idx="10"/>
          </p:nvPr>
        </p:nvSpPr>
        <p:spPr/>
        <p:txBody>
          <a:bodyPr/>
          <a:lstStyle/>
          <a:p>
            <a:fld id="{CDDA5909-ED5C-F34B-93EE-F0B51124D422}" type="datetimeFigureOut">
              <a:rPr lang="en-US" smtClean="0"/>
              <a:t>20/10/14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2D1EE-2FE3-6C47-B96F-AE5D042AAAE4}" type="slidenum">
              <a:rPr lang="en-US" smtClean="0"/>
              <a:t>‹#›</a:t>
            </a:fld>
            <a:endParaRPr lang="en-US"/>
          </a:p>
        </p:txBody>
      </p:sp>
    </p:spTree>
    <p:extLst>
      <p:ext uri="{BB962C8B-B14F-4D97-AF65-F5344CB8AC3E}">
        <p14:creationId xmlns:p14="http://schemas.microsoft.com/office/powerpoint/2010/main" val="2505264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s-I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s-IS" smtClean="0"/>
              <a:t>Click to edit Master text styles</a:t>
            </a:r>
          </a:p>
        </p:txBody>
      </p:sp>
      <p:sp>
        <p:nvSpPr>
          <p:cNvPr id="4" name="Date Placeholder 3"/>
          <p:cNvSpPr>
            <a:spLocks noGrp="1"/>
          </p:cNvSpPr>
          <p:nvPr>
            <p:ph type="dt" sz="half" idx="10"/>
          </p:nvPr>
        </p:nvSpPr>
        <p:spPr/>
        <p:txBody>
          <a:bodyPr/>
          <a:lstStyle/>
          <a:p>
            <a:fld id="{CDDA5909-ED5C-F34B-93EE-F0B51124D422}" type="datetimeFigureOut">
              <a:rPr lang="en-US" smtClean="0"/>
              <a:t>20/10/14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42D1EE-2FE3-6C47-B96F-AE5D042AAAE4}" type="slidenum">
              <a:rPr lang="en-US" smtClean="0"/>
              <a:t>‹#›</a:t>
            </a:fld>
            <a:endParaRPr lang="en-US"/>
          </a:p>
        </p:txBody>
      </p:sp>
    </p:spTree>
    <p:extLst>
      <p:ext uri="{BB962C8B-B14F-4D97-AF65-F5344CB8AC3E}">
        <p14:creationId xmlns:p14="http://schemas.microsoft.com/office/powerpoint/2010/main" val="651691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5" name="Date Placeholder 4"/>
          <p:cNvSpPr>
            <a:spLocks noGrp="1"/>
          </p:cNvSpPr>
          <p:nvPr>
            <p:ph type="dt" sz="half" idx="10"/>
          </p:nvPr>
        </p:nvSpPr>
        <p:spPr/>
        <p:txBody>
          <a:bodyPr/>
          <a:lstStyle/>
          <a:p>
            <a:fld id="{CDDA5909-ED5C-F34B-93EE-F0B51124D422}" type="datetimeFigureOut">
              <a:rPr lang="en-US" smtClean="0"/>
              <a:t>20/10/14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42D1EE-2FE3-6C47-B96F-AE5D042AAAE4}" type="slidenum">
              <a:rPr lang="en-US" smtClean="0"/>
              <a:t>‹#›</a:t>
            </a:fld>
            <a:endParaRPr lang="en-US"/>
          </a:p>
        </p:txBody>
      </p:sp>
    </p:spTree>
    <p:extLst>
      <p:ext uri="{BB962C8B-B14F-4D97-AF65-F5344CB8AC3E}">
        <p14:creationId xmlns:p14="http://schemas.microsoft.com/office/powerpoint/2010/main" val="3220861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s-I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s-I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7" name="Date Placeholder 6"/>
          <p:cNvSpPr>
            <a:spLocks noGrp="1"/>
          </p:cNvSpPr>
          <p:nvPr>
            <p:ph type="dt" sz="half" idx="10"/>
          </p:nvPr>
        </p:nvSpPr>
        <p:spPr/>
        <p:txBody>
          <a:bodyPr/>
          <a:lstStyle/>
          <a:p>
            <a:fld id="{CDDA5909-ED5C-F34B-93EE-F0B51124D422}" type="datetimeFigureOut">
              <a:rPr lang="en-US" smtClean="0"/>
              <a:t>20/10/14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42D1EE-2FE3-6C47-B96F-AE5D042AAAE4}" type="slidenum">
              <a:rPr lang="en-US" smtClean="0"/>
              <a:t>‹#›</a:t>
            </a:fld>
            <a:endParaRPr lang="en-US"/>
          </a:p>
        </p:txBody>
      </p:sp>
    </p:spTree>
    <p:extLst>
      <p:ext uri="{BB962C8B-B14F-4D97-AF65-F5344CB8AC3E}">
        <p14:creationId xmlns:p14="http://schemas.microsoft.com/office/powerpoint/2010/main" val="3176467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s-IS" smtClean="0"/>
              <a:t>Click to edit Master title style</a:t>
            </a:r>
            <a:endParaRPr lang="en-US"/>
          </a:p>
        </p:txBody>
      </p:sp>
      <p:sp>
        <p:nvSpPr>
          <p:cNvPr id="3" name="Date Placeholder 2"/>
          <p:cNvSpPr>
            <a:spLocks noGrp="1"/>
          </p:cNvSpPr>
          <p:nvPr>
            <p:ph type="dt" sz="half" idx="10"/>
          </p:nvPr>
        </p:nvSpPr>
        <p:spPr/>
        <p:txBody>
          <a:bodyPr/>
          <a:lstStyle/>
          <a:p>
            <a:fld id="{CDDA5909-ED5C-F34B-93EE-F0B51124D422}" type="datetimeFigureOut">
              <a:rPr lang="en-US" smtClean="0"/>
              <a:t>20/10/14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42D1EE-2FE3-6C47-B96F-AE5D042AAAE4}" type="slidenum">
              <a:rPr lang="en-US" smtClean="0"/>
              <a:t>‹#›</a:t>
            </a:fld>
            <a:endParaRPr lang="en-US"/>
          </a:p>
        </p:txBody>
      </p:sp>
    </p:spTree>
    <p:extLst>
      <p:ext uri="{BB962C8B-B14F-4D97-AF65-F5344CB8AC3E}">
        <p14:creationId xmlns:p14="http://schemas.microsoft.com/office/powerpoint/2010/main" val="1751546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DA5909-ED5C-F34B-93EE-F0B51124D422}" type="datetimeFigureOut">
              <a:rPr lang="en-US" smtClean="0"/>
              <a:t>20/10/14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42D1EE-2FE3-6C47-B96F-AE5D042AAAE4}" type="slidenum">
              <a:rPr lang="en-US" smtClean="0"/>
              <a:t>‹#›</a:t>
            </a:fld>
            <a:endParaRPr lang="en-US"/>
          </a:p>
        </p:txBody>
      </p:sp>
    </p:spTree>
    <p:extLst>
      <p:ext uri="{BB962C8B-B14F-4D97-AF65-F5344CB8AC3E}">
        <p14:creationId xmlns:p14="http://schemas.microsoft.com/office/powerpoint/2010/main" val="3871478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s-I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s-IS" smtClean="0"/>
              <a:t>Click to edit Master text styles</a:t>
            </a:r>
          </a:p>
        </p:txBody>
      </p:sp>
      <p:sp>
        <p:nvSpPr>
          <p:cNvPr id="5" name="Date Placeholder 4"/>
          <p:cNvSpPr>
            <a:spLocks noGrp="1"/>
          </p:cNvSpPr>
          <p:nvPr>
            <p:ph type="dt" sz="half" idx="10"/>
          </p:nvPr>
        </p:nvSpPr>
        <p:spPr/>
        <p:txBody>
          <a:bodyPr/>
          <a:lstStyle/>
          <a:p>
            <a:fld id="{CDDA5909-ED5C-F34B-93EE-F0B51124D422}" type="datetimeFigureOut">
              <a:rPr lang="en-US" smtClean="0"/>
              <a:t>20/10/14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42D1EE-2FE3-6C47-B96F-AE5D042AAAE4}" type="slidenum">
              <a:rPr lang="en-US" smtClean="0"/>
              <a:t>‹#›</a:t>
            </a:fld>
            <a:endParaRPr lang="en-US"/>
          </a:p>
        </p:txBody>
      </p:sp>
    </p:spTree>
    <p:extLst>
      <p:ext uri="{BB962C8B-B14F-4D97-AF65-F5344CB8AC3E}">
        <p14:creationId xmlns:p14="http://schemas.microsoft.com/office/powerpoint/2010/main" val="3350742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s-I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s-IS" smtClean="0"/>
              <a:t>Click to edit Master text styles</a:t>
            </a:r>
          </a:p>
        </p:txBody>
      </p:sp>
      <p:sp>
        <p:nvSpPr>
          <p:cNvPr id="5" name="Date Placeholder 4"/>
          <p:cNvSpPr>
            <a:spLocks noGrp="1"/>
          </p:cNvSpPr>
          <p:nvPr>
            <p:ph type="dt" sz="half" idx="10"/>
          </p:nvPr>
        </p:nvSpPr>
        <p:spPr/>
        <p:txBody>
          <a:bodyPr/>
          <a:lstStyle/>
          <a:p>
            <a:fld id="{CDDA5909-ED5C-F34B-93EE-F0B51124D422}" type="datetimeFigureOut">
              <a:rPr lang="en-US" smtClean="0"/>
              <a:t>20/10/14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42D1EE-2FE3-6C47-B96F-AE5D042AAAE4}" type="slidenum">
              <a:rPr lang="en-US" smtClean="0"/>
              <a:t>‹#›</a:t>
            </a:fld>
            <a:endParaRPr lang="en-US"/>
          </a:p>
        </p:txBody>
      </p:sp>
    </p:spTree>
    <p:extLst>
      <p:ext uri="{BB962C8B-B14F-4D97-AF65-F5344CB8AC3E}">
        <p14:creationId xmlns:p14="http://schemas.microsoft.com/office/powerpoint/2010/main" val="35328541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s-I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s-IS" smtClean="0"/>
              <a:t>Click to edit Master text styles</a:t>
            </a:r>
          </a:p>
          <a:p>
            <a:pPr lvl="1"/>
            <a:r>
              <a:rPr lang="is-IS" smtClean="0"/>
              <a:t>Second level</a:t>
            </a:r>
          </a:p>
          <a:p>
            <a:pPr lvl="2"/>
            <a:r>
              <a:rPr lang="is-IS" smtClean="0"/>
              <a:t>Third level</a:t>
            </a:r>
          </a:p>
          <a:p>
            <a:pPr lvl="3"/>
            <a:r>
              <a:rPr lang="is-IS" smtClean="0"/>
              <a:t>Fourth level</a:t>
            </a:r>
          </a:p>
          <a:p>
            <a:pPr lvl="4"/>
            <a:r>
              <a:rPr lang="is-I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DA5909-ED5C-F34B-93EE-F0B51124D422}" type="datetimeFigureOut">
              <a:rPr lang="en-US" smtClean="0"/>
              <a:t>20/10/14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42D1EE-2FE3-6C47-B96F-AE5D042AAAE4}" type="slidenum">
              <a:rPr lang="en-US" smtClean="0"/>
              <a:t>‹#›</a:t>
            </a:fld>
            <a:endParaRPr lang="en-US"/>
          </a:p>
        </p:txBody>
      </p:sp>
    </p:spTree>
    <p:extLst>
      <p:ext uri="{BB962C8B-B14F-4D97-AF65-F5344CB8AC3E}">
        <p14:creationId xmlns:p14="http://schemas.microsoft.com/office/powerpoint/2010/main" val="2278690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chart" Target="../charts/char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g"/><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chart" Target="../charts/char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chart" Target="../charts/char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chart" Target="../charts/char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chart" Target="../charts/char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3352800"/>
            <a:ext cx="7772400" cy="990600"/>
          </a:xfrm>
        </p:spPr>
        <p:txBody>
          <a:bodyPr>
            <a:normAutofit fontScale="90000"/>
          </a:bodyPr>
          <a:lstStyle/>
          <a:p>
            <a:r>
              <a:rPr lang="is-IS" altLang="ja-JP" sz="3600" dirty="0" smtClean="0">
                <a:ea typeface="ヒラギノ角ゴ Pro W3" charset="-128"/>
                <a:cs typeface="ヒラギノ角ゴ Pro W3" charset="-128"/>
              </a:rPr>
              <a:t> </a:t>
            </a:r>
            <a:r>
              <a:rPr lang="is-IS" altLang="ja-JP" sz="3600" dirty="0">
                <a:ea typeface="ヒラギノ角ゴ Pro W3" charset="-128"/>
                <a:cs typeface="ヒラギノ角ゴ Pro W3" charset="-128"/>
              </a:rPr>
              <a:t/>
            </a:r>
            <a:br>
              <a:rPr lang="is-IS" altLang="ja-JP" sz="3600" dirty="0">
                <a:ea typeface="ヒラギノ角ゴ Pro W3" charset="-128"/>
                <a:cs typeface="ヒラギノ角ゴ Pro W3" charset="-128"/>
              </a:rPr>
            </a:br>
            <a:r>
              <a:rPr lang="is-IS" altLang="ja-JP" sz="4000" dirty="0" smtClean="0">
                <a:ea typeface="ヒラギノ角ゴ Pro W3" charset="-128"/>
                <a:cs typeface="ヒラギノ角ゴ Pro W3" charset="-128"/>
              </a:rPr>
              <a:t>Boðskapur T</a:t>
            </a:r>
            <a:r>
              <a:rPr lang="is-IS" altLang="ja-JP" sz="4000" dirty="0" smtClean="0">
                <a:ea typeface="ヒラギノ角ゴ Pro W3" charset="-128"/>
                <a:cs typeface="ヒラギノ角ゴ Pro W3" charset="-128"/>
              </a:rPr>
              <a:t>ómasar Pikettys í </a:t>
            </a:r>
            <a:br>
              <a:rPr lang="is-IS" altLang="ja-JP" sz="4000" dirty="0" smtClean="0">
                <a:ea typeface="ヒラギノ角ゴ Pro W3" charset="-128"/>
                <a:cs typeface="ヒラギノ角ゴ Pro W3" charset="-128"/>
              </a:rPr>
            </a:br>
            <a:r>
              <a:rPr lang="is-IS" altLang="ja-JP" sz="4000" i="1" dirty="0" smtClean="0">
                <a:ea typeface="ヒラギノ角ゴ Pro W3" charset="-128"/>
                <a:cs typeface="ヒラギノ角ゴ Pro W3" charset="-128"/>
              </a:rPr>
              <a:t>Fjármagni fyrir 21. öldina</a:t>
            </a:r>
            <a:r>
              <a:rPr lang="is-IS" altLang="ja-JP" dirty="0">
                <a:ea typeface="ヒラギノ角ゴ Pro W3" charset="-128"/>
                <a:cs typeface="ヒラギノ角ゴ Pro W3" charset="-128"/>
              </a:rPr>
              <a:t/>
            </a:r>
            <a:br>
              <a:rPr lang="is-IS" altLang="ja-JP" dirty="0">
                <a:ea typeface="ヒラギノ角ゴ Pro W3" charset="-128"/>
                <a:cs typeface="ヒラギノ角ゴ Pro W3" charset="-128"/>
              </a:rPr>
            </a:br>
            <a:endParaRPr lang="is-IS" dirty="0"/>
          </a:p>
        </p:txBody>
      </p:sp>
      <p:sp>
        <p:nvSpPr>
          <p:cNvPr id="2051" name="Rectangle 3"/>
          <p:cNvSpPr>
            <a:spLocks noGrp="1" noChangeArrowheads="1"/>
          </p:cNvSpPr>
          <p:nvPr>
            <p:ph type="subTitle" idx="1"/>
          </p:nvPr>
        </p:nvSpPr>
        <p:spPr>
          <a:xfrm>
            <a:off x="1371600" y="4495800"/>
            <a:ext cx="6400800" cy="762000"/>
          </a:xfrm>
        </p:spPr>
        <p:txBody>
          <a:bodyPr>
            <a:normAutofit fontScale="92500" lnSpcReduction="10000"/>
          </a:bodyPr>
          <a:lstStyle/>
          <a:p>
            <a:r>
              <a:rPr lang="is-IS" sz="2400" dirty="0" smtClean="0"/>
              <a:t>Pr</a:t>
            </a:r>
            <a:r>
              <a:rPr lang="is-IS" sz="2400" dirty="0" smtClean="0"/>
              <a:t>ófessor </a:t>
            </a:r>
            <a:r>
              <a:rPr lang="is-IS" sz="2400" dirty="0" smtClean="0"/>
              <a:t>Hannes </a:t>
            </a:r>
            <a:r>
              <a:rPr lang="is-IS" sz="2400" dirty="0" smtClean="0"/>
              <a:t>H. Gissurarson</a:t>
            </a:r>
            <a:endParaRPr lang="is-IS" sz="2400" dirty="0"/>
          </a:p>
          <a:p>
            <a:r>
              <a:rPr lang="is-IS" sz="2400" dirty="0" smtClean="0"/>
              <a:t>m</a:t>
            </a:r>
            <a:r>
              <a:rPr lang="is-IS" sz="2400" dirty="0" smtClean="0"/>
              <a:t>álstofa í Reykjavík 24. nóvember 2014</a:t>
            </a:r>
            <a:endParaRPr lang="is-IS" sz="2400" dirty="0"/>
          </a:p>
        </p:txBody>
      </p:sp>
      <p:pic>
        <p:nvPicPr>
          <p:cNvPr id="2053" name="Picture 5"/>
          <p:cNvPicPr>
            <a:picLocks noChangeAspect="1" noChangeArrowheads="1"/>
          </p:cNvPicPr>
          <p:nvPr/>
        </p:nvPicPr>
        <p:blipFill>
          <a:blip r:embed="rId2"/>
          <a:srcRect/>
          <a:stretch>
            <a:fillRect/>
          </a:stretch>
        </p:blipFill>
        <p:spPr bwMode="auto">
          <a:xfrm>
            <a:off x="3276600" y="762000"/>
            <a:ext cx="2590800" cy="1790700"/>
          </a:xfrm>
          <a:prstGeom prst="rect">
            <a:avLst/>
          </a:prstGeom>
          <a:noFill/>
        </p:spPr>
      </p:pic>
    </p:spTree>
    <p:extLst>
      <p:ext uri="{BB962C8B-B14F-4D97-AF65-F5344CB8AC3E}">
        <p14:creationId xmlns:p14="http://schemas.microsoft.com/office/powerpoint/2010/main" val="26175774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Áhrif</a:t>
            </a:r>
            <a:r>
              <a:rPr lang="en-US" dirty="0" smtClean="0"/>
              <a:t> </a:t>
            </a:r>
            <a:r>
              <a:rPr lang="en-US" dirty="0" err="1" smtClean="0"/>
              <a:t>hnattvæðingar</a:t>
            </a:r>
            <a:r>
              <a:rPr lang="en-US" dirty="0" smtClean="0"/>
              <a:t> </a:t>
            </a:r>
            <a:r>
              <a:rPr lang="en-US" dirty="0" err="1" smtClean="0"/>
              <a:t>á</a:t>
            </a:r>
            <a:r>
              <a:rPr lang="en-US" dirty="0" smtClean="0"/>
              <a:t> </a:t>
            </a:r>
            <a:r>
              <a:rPr lang="en-US" dirty="0" err="1" smtClean="0"/>
              <a:t>tekjulága</a:t>
            </a:r>
            <a:endParaRPr lang="en-US" dirty="0"/>
          </a:p>
        </p:txBody>
      </p:sp>
      <p:sp>
        <p:nvSpPr>
          <p:cNvPr id="3" name="Content Placeholder 2"/>
          <p:cNvSpPr>
            <a:spLocks noGrp="1"/>
          </p:cNvSpPr>
          <p:nvPr>
            <p:ph idx="1"/>
          </p:nvPr>
        </p:nvSpPr>
        <p:spPr/>
        <p:txBody>
          <a:bodyPr>
            <a:normAutofit/>
          </a:bodyPr>
          <a:lstStyle/>
          <a:p>
            <a:r>
              <a:rPr lang="en-US" dirty="0" err="1" smtClean="0"/>
              <a:t>Hugsanlega</a:t>
            </a:r>
            <a:r>
              <a:rPr lang="en-US" dirty="0" smtClean="0"/>
              <a:t> </a:t>
            </a:r>
            <a:r>
              <a:rPr lang="en-US" dirty="0" err="1" smtClean="0"/>
              <a:t>r</a:t>
            </a:r>
            <a:r>
              <a:rPr lang="en-US" dirty="0" err="1" smtClean="0"/>
              <a:t>étt</a:t>
            </a:r>
            <a:r>
              <a:rPr lang="en-US" dirty="0" smtClean="0"/>
              <a:t> </a:t>
            </a:r>
            <a:r>
              <a:rPr lang="en-US" dirty="0" err="1" smtClean="0"/>
              <a:t>hjá</a:t>
            </a:r>
            <a:r>
              <a:rPr lang="en-US" dirty="0" smtClean="0"/>
              <a:t> </a:t>
            </a:r>
            <a:r>
              <a:rPr lang="en-US" dirty="0" err="1" smtClean="0"/>
              <a:t>Piketty</a:t>
            </a:r>
            <a:r>
              <a:rPr lang="en-US" dirty="0" smtClean="0"/>
              <a:t>, </a:t>
            </a:r>
            <a:r>
              <a:rPr lang="en-US" dirty="0" err="1" smtClean="0"/>
              <a:t>að</a:t>
            </a:r>
            <a:r>
              <a:rPr lang="en-US" dirty="0" smtClean="0"/>
              <a:t> </a:t>
            </a:r>
            <a:r>
              <a:rPr lang="en-US" dirty="0" err="1" smtClean="0"/>
              <a:t>hlutur</a:t>
            </a:r>
            <a:r>
              <a:rPr lang="en-US" dirty="0" smtClean="0"/>
              <a:t> </a:t>
            </a:r>
            <a:r>
              <a:rPr lang="en-US" dirty="0" err="1" smtClean="0"/>
              <a:t>tekjulægsta</a:t>
            </a:r>
            <a:r>
              <a:rPr lang="en-US" dirty="0" smtClean="0"/>
              <a:t> </a:t>
            </a:r>
            <a:r>
              <a:rPr lang="en-US" dirty="0" err="1" smtClean="0"/>
              <a:t>hópsins</a:t>
            </a:r>
            <a:r>
              <a:rPr lang="en-US" dirty="0" smtClean="0"/>
              <a:t> </a:t>
            </a:r>
            <a:r>
              <a:rPr lang="en-US" dirty="0" err="1" smtClean="0"/>
              <a:t>hafi</a:t>
            </a:r>
            <a:r>
              <a:rPr lang="en-US" dirty="0" smtClean="0"/>
              <a:t> sums </a:t>
            </a:r>
            <a:r>
              <a:rPr lang="en-US" dirty="0" err="1" smtClean="0"/>
              <a:t>staðar</a:t>
            </a:r>
            <a:r>
              <a:rPr lang="en-US" dirty="0" smtClean="0"/>
              <a:t> </a:t>
            </a:r>
            <a:r>
              <a:rPr lang="en-US" dirty="0" err="1" smtClean="0"/>
              <a:t>minnkað</a:t>
            </a:r>
            <a:r>
              <a:rPr lang="en-US" dirty="0" smtClean="0"/>
              <a:t>, </a:t>
            </a:r>
            <a:r>
              <a:rPr lang="en-US" dirty="0" err="1" smtClean="0"/>
              <a:t>rauntekjur</a:t>
            </a:r>
            <a:r>
              <a:rPr lang="en-US" dirty="0" smtClean="0"/>
              <a:t> </a:t>
            </a:r>
            <a:r>
              <a:rPr lang="en-US" dirty="0" err="1" smtClean="0"/>
              <a:t>haldist</a:t>
            </a:r>
            <a:r>
              <a:rPr lang="en-US" dirty="0" smtClean="0"/>
              <a:t> </a:t>
            </a:r>
            <a:r>
              <a:rPr lang="en-US" dirty="0" err="1" smtClean="0"/>
              <a:t>svipaðar</a:t>
            </a:r>
            <a:endParaRPr lang="en-US" dirty="0" smtClean="0"/>
          </a:p>
          <a:p>
            <a:r>
              <a:rPr lang="en-US" dirty="0" err="1" smtClean="0"/>
              <a:t>Hnattvæðing</a:t>
            </a:r>
            <a:r>
              <a:rPr lang="en-US" dirty="0" smtClean="0"/>
              <a:t> </a:t>
            </a:r>
            <a:r>
              <a:rPr lang="en-US" dirty="0" err="1" smtClean="0"/>
              <a:t>felur</a:t>
            </a:r>
            <a:r>
              <a:rPr lang="en-US" dirty="0" smtClean="0"/>
              <a:t> </a:t>
            </a:r>
            <a:r>
              <a:rPr lang="en-US" dirty="0" err="1" smtClean="0"/>
              <a:t>í</a:t>
            </a:r>
            <a:r>
              <a:rPr lang="en-US" dirty="0" smtClean="0"/>
              <a:t> </a:t>
            </a:r>
            <a:r>
              <a:rPr lang="en-US" dirty="0" err="1" smtClean="0"/>
              <a:t>sér</a:t>
            </a:r>
            <a:r>
              <a:rPr lang="en-US" dirty="0" smtClean="0"/>
              <a:t> </a:t>
            </a:r>
            <a:r>
              <a:rPr lang="en-US" dirty="0" err="1" smtClean="0"/>
              <a:t>samkeppni</a:t>
            </a:r>
            <a:r>
              <a:rPr lang="en-US" dirty="0" smtClean="0"/>
              <a:t> </a:t>
            </a:r>
            <a:r>
              <a:rPr lang="en-US" dirty="0" err="1" smtClean="0"/>
              <a:t>frá</a:t>
            </a:r>
            <a:r>
              <a:rPr lang="en-US" dirty="0" smtClean="0"/>
              <a:t> </a:t>
            </a:r>
            <a:r>
              <a:rPr lang="en-US" dirty="0" err="1" smtClean="0"/>
              <a:t>Kína</a:t>
            </a:r>
            <a:r>
              <a:rPr lang="en-US" dirty="0" smtClean="0"/>
              <a:t>, </a:t>
            </a:r>
            <a:r>
              <a:rPr lang="en-US" dirty="0" err="1" smtClean="0"/>
              <a:t>Indlandi</a:t>
            </a:r>
            <a:r>
              <a:rPr lang="en-US" dirty="0" smtClean="0"/>
              <a:t> </a:t>
            </a:r>
            <a:r>
              <a:rPr lang="en-US" dirty="0" err="1" smtClean="0"/>
              <a:t>o.fl</a:t>
            </a:r>
            <a:r>
              <a:rPr lang="en-US" dirty="0" smtClean="0"/>
              <a:t>. </a:t>
            </a:r>
            <a:r>
              <a:rPr lang="en-US" dirty="0" err="1" smtClean="0"/>
              <a:t>löndum</a:t>
            </a:r>
            <a:r>
              <a:rPr lang="en-US" dirty="0" smtClean="0"/>
              <a:t>: </a:t>
            </a:r>
            <a:r>
              <a:rPr lang="en-US" dirty="0" err="1" smtClean="0"/>
              <a:t>straumur</a:t>
            </a:r>
            <a:r>
              <a:rPr lang="en-US" dirty="0" smtClean="0"/>
              <a:t> inn </a:t>
            </a:r>
            <a:r>
              <a:rPr lang="en-US" dirty="0" err="1" smtClean="0"/>
              <a:t>í</a:t>
            </a:r>
            <a:r>
              <a:rPr lang="en-US" dirty="0" smtClean="0"/>
              <a:t> </a:t>
            </a:r>
            <a:r>
              <a:rPr lang="en-US" dirty="0" err="1" smtClean="0"/>
              <a:t>miðstétt</a:t>
            </a:r>
            <a:endParaRPr lang="en-US" dirty="0" smtClean="0"/>
          </a:p>
          <a:p>
            <a:r>
              <a:rPr lang="en-US" dirty="0" err="1" smtClean="0"/>
              <a:t>Tekjudreifing</a:t>
            </a:r>
            <a:r>
              <a:rPr lang="en-US" dirty="0" smtClean="0"/>
              <a:t> </a:t>
            </a:r>
            <a:r>
              <a:rPr lang="en-US" dirty="0" err="1" smtClean="0"/>
              <a:t>í</a:t>
            </a:r>
            <a:r>
              <a:rPr lang="en-US" dirty="0" smtClean="0"/>
              <a:t> </a:t>
            </a:r>
            <a:r>
              <a:rPr lang="en-US" dirty="0" err="1" smtClean="0"/>
              <a:t>heiminum</a:t>
            </a:r>
            <a:r>
              <a:rPr lang="en-US" dirty="0" smtClean="0"/>
              <a:t> </a:t>
            </a:r>
            <a:r>
              <a:rPr lang="en-US" dirty="0" err="1" smtClean="0"/>
              <a:t>sem</a:t>
            </a:r>
            <a:r>
              <a:rPr lang="en-US" dirty="0" smtClean="0"/>
              <a:t> </a:t>
            </a:r>
            <a:r>
              <a:rPr lang="en-US" dirty="0" err="1" smtClean="0"/>
              <a:t>heild</a:t>
            </a:r>
            <a:r>
              <a:rPr lang="en-US" dirty="0" smtClean="0"/>
              <a:t> </a:t>
            </a:r>
            <a:r>
              <a:rPr lang="en-US" dirty="0" err="1" smtClean="0"/>
              <a:t>jafnari</a:t>
            </a:r>
            <a:r>
              <a:rPr lang="en-US" dirty="0" smtClean="0"/>
              <a:t>, en </a:t>
            </a:r>
            <a:r>
              <a:rPr lang="en-US" dirty="0" err="1" smtClean="0"/>
              <a:t>tekjudreifing</a:t>
            </a:r>
            <a:r>
              <a:rPr lang="en-US" dirty="0" smtClean="0"/>
              <a:t> </a:t>
            </a:r>
            <a:r>
              <a:rPr lang="en-US" dirty="0" err="1" smtClean="0"/>
              <a:t>á</a:t>
            </a:r>
            <a:r>
              <a:rPr lang="en-US" dirty="0" smtClean="0"/>
              <a:t> </a:t>
            </a:r>
            <a:r>
              <a:rPr lang="en-US" dirty="0" err="1" smtClean="0"/>
              <a:t>Vesturlöndum</a:t>
            </a:r>
            <a:r>
              <a:rPr lang="en-US" dirty="0" smtClean="0"/>
              <a:t> </a:t>
            </a:r>
            <a:r>
              <a:rPr lang="en-US" dirty="0" err="1" smtClean="0"/>
              <a:t>ójafnari</a:t>
            </a:r>
            <a:r>
              <a:rPr lang="en-US" dirty="0" smtClean="0"/>
              <a:t> </a:t>
            </a:r>
          </a:p>
          <a:p>
            <a:r>
              <a:rPr lang="en-US" dirty="0" smtClean="0"/>
              <a:t>En </a:t>
            </a:r>
            <a:r>
              <a:rPr lang="en-US" dirty="0" err="1" smtClean="0"/>
              <a:t>Vesturlandabúar</a:t>
            </a:r>
            <a:r>
              <a:rPr lang="en-US" dirty="0" smtClean="0"/>
              <a:t> </a:t>
            </a:r>
            <a:r>
              <a:rPr lang="en-US" dirty="0" err="1" smtClean="0"/>
              <a:t>aðeins</a:t>
            </a:r>
            <a:r>
              <a:rPr lang="en-US" dirty="0" smtClean="0"/>
              <a:t> 1 </a:t>
            </a:r>
            <a:r>
              <a:rPr lang="en-US" dirty="0" err="1" smtClean="0"/>
              <a:t>af</a:t>
            </a:r>
            <a:r>
              <a:rPr lang="en-US" dirty="0" smtClean="0"/>
              <a:t> 7 </a:t>
            </a:r>
            <a:r>
              <a:rPr lang="en-US" dirty="0" err="1" smtClean="0"/>
              <a:t>milljörðum</a:t>
            </a:r>
            <a:endParaRPr lang="en-US" dirty="0"/>
          </a:p>
        </p:txBody>
      </p:sp>
    </p:spTree>
    <p:extLst>
      <p:ext uri="{BB962C8B-B14F-4D97-AF65-F5344CB8AC3E}">
        <p14:creationId xmlns:p14="http://schemas.microsoft.com/office/powerpoint/2010/main" val="782879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Rauntekjur</a:t>
            </a:r>
            <a:r>
              <a:rPr lang="en-US" dirty="0" smtClean="0"/>
              <a:t> 90</a:t>
            </a:r>
            <a:r>
              <a:rPr lang="en-US" dirty="0" smtClean="0"/>
              <a:t>% </a:t>
            </a:r>
            <a:r>
              <a:rPr lang="en-US" dirty="0" err="1" smtClean="0"/>
              <a:t>tekjulægstu</a:t>
            </a:r>
            <a:r>
              <a:rPr lang="en-US" dirty="0" smtClean="0"/>
              <a:t> </a:t>
            </a:r>
            <a:r>
              <a:rPr lang="en-US" dirty="0" err="1" smtClean="0"/>
              <a:t>í</a:t>
            </a:r>
            <a:r>
              <a:rPr lang="en-US" dirty="0" smtClean="0"/>
              <a:t> </a:t>
            </a:r>
            <a:r>
              <a:rPr lang="en-US" dirty="0" err="1" smtClean="0"/>
              <a:t>Kína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59980519"/>
              </p:ext>
            </p:extLst>
          </p:nvPr>
        </p:nvGraphicFramePr>
        <p:xfrm>
          <a:off x="549275" y="1600200"/>
          <a:ext cx="8042275" cy="43434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034378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2" dur="500"/>
                                        <p:tgtEl>
                                          <p:spTgt spid="4">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Mælingar</a:t>
            </a:r>
            <a:r>
              <a:rPr lang="en-US" dirty="0" smtClean="0"/>
              <a:t> </a:t>
            </a:r>
            <a:r>
              <a:rPr lang="en-US" dirty="0" err="1" smtClean="0"/>
              <a:t>og</a:t>
            </a:r>
            <a:r>
              <a:rPr lang="en-US" dirty="0" smtClean="0"/>
              <a:t> </a:t>
            </a:r>
            <a:r>
              <a:rPr lang="en-US" dirty="0" err="1" smtClean="0"/>
              <a:t>veruleiki</a:t>
            </a:r>
            <a:endParaRPr lang="en-US" dirty="0"/>
          </a:p>
        </p:txBody>
      </p:sp>
      <p:sp>
        <p:nvSpPr>
          <p:cNvPr id="3" name="Content Placeholder 2"/>
          <p:cNvSpPr>
            <a:spLocks noGrp="1"/>
          </p:cNvSpPr>
          <p:nvPr>
            <p:ph idx="1"/>
          </p:nvPr>
        </p:nvSpPr>
        <p:spPr/>
        <p:txBody>
          <a:bodyPr/>
          <a:lstStyle/>
          <a:p>
            <a:r>
              <a:rPr lang="en-US" dirty="0" err="1" smtClean="0"/>
              <a:t>R</a:t>
            </a:r>
            <a:r>
              <a:rPr lang="en-US" dirty="0" err="1" smtClean="0"/>
              <a:t>étt</a:t>
            </a:r>
            <a:r>
              <a:rPr lang="en-US" dirty="0" smtClean="0"/>
              <a:t>, </a:t>
            </a:r>
            <a:r>
              <a:rPr lang="en-US" dirty="0" err="1" smtClean="0"/>
              <a:t>að</a:t>
            </a:r>
            <a:r>
              <a:rPr lang="en-US" dirty="0" smtClean="0"/>
              <a:t> </a:t>
            </a:r>
            <a:r>
              <a:rPr lang="en-US" dirty="0" err="1" smtClean="0"/>
              <a:t>rauntekjur</a:t>
            </a:r>
            <a:r>
              <a:rPr lang="en-US" dirty="0" smtClean="0"/>
              <a:t> </a:t>
            </a:r>
            <a:r>
              <a:rPr lang="en-US" dirty="0" err="1" smtClean="0"/>
              <a:t>tekjulægsta</a:t>
            </a:r>
            <a:r>
              <a:rPr lang="en-US" dirty="0" smtClean="0"/>
              <a:t> </a:t>
            </a:r>
            <a:r>
              <a:rPr lang="en-US" dirty="0" err="1" smtClean="0"/>
              <a:t>hópsins</a:t>
            </a:r>
            <a:r>
              <a:rPr lang="en-US" dirty="0" smtClean="0"/>
              <a:t> </a:t>
            </a:r>
            <a:r>
              <a:rPr lang="en-US" dirty="0" err="1" smtClean="0"/>
              <a:t>hafa</a:t>
            </a:r>
            <a:r>
              <a:rPr lang="en-US" dirty="0" smtClean="0"/>
              <a:t> </a:t>
            </a:r>
            <a:r>
              <a:rPr lang="en-US" dirty="0" err="1" smtClean="0"/>
              <a:t>ekki</a:t>
            </a:r>
            <a:r>
              <a:rPr lang="en-US" dirty="0" smtClean="0"/>
              <a:t> </a:t>
            </a:r>
            <a:r>
              <a:rPr lang="en-US" dirty="0" err="1" smtClean="0"/>
              <a:t>hækkað</a:t>
            </a:r>
            <a:r>
              <a:rPr lang="en-US" dirty="0" smtClean="0"/>
              <a:t> </a:t>
            </a:r>
            <a:r>
              <a:rPr lang="en-US" dirty="0" err="1" smtClean="0"/>
              <a:t>alls</a:t>
            </a:r>
            <a:r>
              <a:rPr lang="en-US" dirty="0" smtClean="0"/>
              <a:t> </a:t>
            </a:r>
            <a:r>
              <a:rPr lang="en-US" dirty="0" err="1" smtClean="0"/>
              <a:t>staðar</a:t>
            </a:r>
            <a:r>
              <a:rPr lang="en-US" dirty="0" smtClean="0"/>
              <a:t> </a:t>
            </a:r>
            <a:r>
              <a:rPr lang="en-US" dirty="0" err="1" smtClean="0"/>
              <a:t>síðustu</a:t>
            </a:r>
            <a:r>
              <a:rPr lang="en-US" dirty="0" smtClean="0"/>
              <a:t> </a:t>
            </a:r>
            <a:r>
              <a:rPr lang="en-US" dirty="0" err="1" smtClean="0"/>
              <a:t>áratugi</a:t>
            </a:r>
            <a:endParaRPr lang="en-US" dirty="0" smtClean="0"/>
          </a:p>
          <a:p>
            <a:r>
              <a:rPr lang="en-US" dirty="0" smtClean="0"/>
              <a:t>En </a:t>
            </a:r>
            <a:r>
              <a:rPr lang="en-US" dirty="0" err="1" smtClean="0"/>
              <a:t>lífskjör</a:t>
            </a:r>
            <a:r>
              <a:rPr lang="en-US" dirty="0" smtClean="0"/>
              <a:t> </a:t>
            </a:r>
            <a:r>
              <a:rPr lang="en-US" dirty="0" err="1" smtClean="0"/>
              <a:t>hans</a:t>
            </a:r>
            <a:r>
              <a:rPr lang="en-US" dirty="0" smtClean="0"/>
              <a:t> (</a:t>
            </a:r>
            <a:r>
              <a:rPr lang="en-US" dirty="0" err="1" smtClean="0"/>
              <a:t>og</a:t>
            </a:r>
            <a:r>
              <a:rPr lang="en-US" dirty="0" smtClean="0"/>
              <a:t> </a:t>
            </a:r>
            <a:r>
              <a:rPr lang="en-US" dirty="0" err="1" smtClean="0"/>
              <a:t>allra</a:t>
            </a:r>
            <a:r>
              <a:rPr lang="en-US" dirty="0" smtClean="0"/>
              <a:t> </a:t>
            </a:r>
            <a:r>
              <a:rPr lang="en-US" dirty="0" err="1" smtClean="0"/>
              <a:t>annarra</a:t>
            </a:r>
            <a:r>
              <a:rPr lang="en-US" dirty="0" smtClean="0"/>
              <a:t>) </a:t>
            </a:r>
            <a:r>
              <a:rPr lang="en-US" dirty="0" err="1" smtClean="0"/>
              <a:t>hafa</a:t>
            </a:r>
            <a:r>
              <a:rPr lang="en-US" dirty="0" smtClean="0"/>
              <a:t> </a:t>
            </a:r>
            <a:r>
              <a:rPr lang="en-US" dirty="0" err="1" smtClean="0"/>
              <a:t>batnað</a:t>
            </a:r>
            <a:r>
              <a:rPr lang="en-US" dirty="0" smtClean="0"/>
              <a:t> </a:t>
            </a:r>
            <a:r>
              <a:rPr lang="en-US" dirty="0" err="1" smtClean="0"/>
              <a:t>stórkostlega</a:t>
            </a:r>
            <a:endParaRPr lang="en-US" dirty="0" smtClean="0"/>
          </a:p>
          <a:p>
            <a:r>
              <a:rPr lang="en-US" dirty="0" err="1" smtClean="0"/>
              <a:t>Tekur</a:t>
            </a:r>
            <a:r>
              <a:rPr lang="en-US" dirty="0" smtClean="0"/>
              <a:t> </a:t>
            </a:r>
            <a:r>
              <a:rPr lang="en-US" dirty="0" err="1" smtClean="0"/>
              <a:t>miklu</a:t>
            </a:r>
            <a:r>
              <a:rPr lang="en-US" dirty="0" smtClean="0"/>
              <a:t> </a:t>
            </a:r>
            <a:r>
              <a:rPr lang="en-US" dirty="0" err="1" smtClean="0"/>
              <a:t>skemmri</a:t>
            </a:r>
            <a:r>
              <a:rPr lang="en-US" dirty="0" smtClean="0"/>
              <a:t> </a:t>
            </a:r>
            <a:r>
              <a:rPr lang="en-US" dirty="0" err="1" smtClean="0"/>
              <a:t>tíma</a:t>
            </a:r>
            <a:r>
              <a:rPr lang="en-US" dirty="0" smtClean="0"/>
              <a:t> </a:t>
            </a:r>
            <a:r>
              <a:rPr lang="en-US" dirty="0" err="1" smtClean="0"/>
              <a:t>að</a:t>
            </a:r>
            <a:r>
              <a:rPr lang="en-US" dirty="0" smtClean="0"/>
              <a:t> </a:t>
            </a:r>
            <a:r>
              <a:rPr lang="en-US" dirty="0" err="1" smtClean="0"/>
              <a:t>vinna</a:t>
            </a:r>
            <a:r>
              <a:rPr lang="en-US" dirty="0" smtClean="0"/>
              <a:t> </a:t>
            </a:r>
            <a:r>
              <a:rPr lang="en-US" dirty="0" err="1" smtClean="0"/>
              <a:t>fyrir</a:t>
            </a:r>
            <a:r>
              <a:rPr lang="en-US" dirty="0" smtClean="0"/>
              <a:t> </a:t>
            </a:r>
            <a:r>
              <a:rPr lang="en-US" dirty="0" err="1" smtClean="0"/>
              <a:t>margvíslegum</a:t>
            </a:r>
            <a:r>
              <a:rPr lang="en-US" dirty="0" smtClean="0"/>
              <a:t> </a:t>
            </a:r>
            <a:r>
              <a:rPr lang="en-US" dirty="0" err="1" smtClean="0"/>
              <a:t>gæðum</a:t>
            </a:r>
            <a:r>
              <a:rPr lang="en-US" dirty="0" smtClean="0"/>
              <a:t>, </a:t>
            </a:r>
            <a:r>
              <a:rPr lang="en-US" dirty="0" err="1" smtClean="0"/>
              <a:t>ljósaperum</a:t>
            </a:r>
            <a:r>
              <a:rPr lang="en-US" dirty="0" smtClean="0"/>
              <a:t>, </a:t>
            </a:r>
            <a:r>
              <a:rPr lang="en-US" dirty="0" err="1" smtClean="0"/>
              <a:t>ryksugum</a:t>
            </a:r>
            <a:r>
              <a:rPr lang="en-US" dirty="0" smtClean="0"/>
              <a:t> </a:t>
            </a:r>
            <a:r>
              <a:rPr lang="en-US" dirty="0" err="1" smtClean="0"/>
              <a:t>og</a:t>
            </a:r>
            <a:r>
              <a:rPr lang="en-US" dirty="0" smtClean="0"/>
              <a:t> </a:t>
            </a:r>
            <a:r>
              <a:rPr lang="en-US" dirty="0" err="1" smtClean="0"/>
              <a:t>máltíðum</a:t>
            </a:r>
            <a:r>
              <a:rPr lang="en-US" dirty="0" smtClean="0"/>
              <a:t>, auk </a:t>
            </a:r>
            <a:r>
              <a:rPr lang="en-US" dirty="0" err="1" smtClean="0"/>
              <a:t>þess</a:t>
            </a:r>
            <a:r>
              <a:rPr lang="en-US" dirty="0" smtClean="0"/>
              <a:t> </a:t>
            </a:r>
            <a:r>
              <a:rPr lang="en-US" dirty="0" err="1" smtClean="0"/>
              <a:t>sem</a:t>
            </a:r>
            <a:r>
              <a:rPr lang="en-US" dirty="0" smtClean="0"/>
              <a:t> </a:t>
            </a:r>
            <a:r>
              <a:rPr lang="en-US" dirty="0" err="1" smtClean="0"/>
              <a:t>þau</a:t>
            </a:r>
            <a:r>
              <a:rPr lang="en-US" dirty="0" smtClean="0"/>
              <a:t> </a:t>
            </a:r>
            <a:r>
              <a:rPr lang="en-US" dirty="0" err="1" smtClean="0"/>
              <a:t>eru</a:t>
            </a:r>
            <a:r>
              <a:rPr lang="en-US" dirty="0" smtClean="0"/>
              <a:t> </a:t>
            </a:r>
            <a:r>
              <a:rPr lang="en-US" dirty="0" err="1" smtClean="0"/>
              <a:t>betri</a:t>
            </a:r>
            <a:endParaRPr lang="en-US" dirty="0" smtClean="0"/>
          </a:p>
          <a:p>
            <a:r>
              <a:rPr lang="en-US" dirty="0" err="1" smtClean="0"/>
              <a:t>Mælist</a:t>
            </a:r>
            <a:r>
              <a:rPr lang="en-US" dirty="0" smtClean="0"/>
              <a:t> </a:t>
            </a:r>
            <a:r>
              <a:rPr lang="en-US" dirty="0" err="1" smtClean="0"/>
              <a:t>lítt</a:t>
            </a:r>
            <a:r>
              <a:rPr lang="en-US" dirty="0" smtClean="0"/>
              <a:t> </a:t>
            </a:r>
            <a:r>
              <a:rPr lang="en-US" dirty="0" err="1" smtClean="0"/>
              <a:t>í</a:t>
            </a:r>
            <a:r>
              <a:rPr lang="en-US" dirty="0" smtClean="0"/>
              <a:t> </a:t>
            </a:r>
            <a:r>
              <a:rPr lang="en-US" dirty="0" err="1" smtClean="0"/>
              <a:t>tölum</a:t>
            </a:r>
            <a:r>
              <a:rPr lang="en-US" dirty="0" smtClean="0"/>
              <a:t> um </a:t>
            </a:r>
            <a:r>
              <a:rPr lang="en-US" dirty="0" err="1" smtClean="0"/>
              <a:t>rauntekjur</a:t>
            </a:r>
            <a:endParaRPr lang="en-US" dirty="0"/>
          </a:p>
        </p:txBody>
      </p:sp>
    </p:spTree>
    <p:extLst>
      <p:ext uri="{BB962C8B-B14F-4D97-AF65-F5344CB8AC3E}">
        <p14:creationId xmlns:p14="http://schemas.microsoft.com/office/powerpoint/2010/main" val="8621000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Áhrif</a:t>
            </a:r>
            <a:r>
              <a:rPr lang="en-US" dirty="0" smtClean="0"/>
              <a:t> </a:t>
            </a:r>
            <a:r>
              <a:rPr lang="en-US" dirty="0" err="1" smtClean="0"/>
              <a:t>hnattvæðingar</a:t>
            </a:r>
            <a:r>
              <a:rPr lang="en-US" dirty="0" smtClean="0"/>
              <a:t> </a:t>
            </a:r>
            <a:r>
              <a:rPr lang="en-US" dirty="0" err="1" smtClean="0"/>
              <a:t>á</a:t>
            </a:r>
            <a:r>
              <a:rPr lang="en-US" dirty="0" smtClean="0"/>
              <a:t> </a:t>
            </a:r>
            <a:r>
              <a:rPr lang="en-US" dirty="0" err="1" smtClean="0"/>
              <a:t>tekjuhæstu</a:t>
            </a:r>
            <a:endParaRPr lang="en-US" dirty="0"/>
          </a:p>
        </p:txBody>
      </p:sp>
      <p:sp>
        <p:nvSpPr>
          <p:cNvPr id="3" name="Content Placeholder 2"/>
          <p:cNvSpPr>
            <a:spLocks noGrp="1"/>
          </p:cNvSpPr>
          <p:nvPr>
            <p:ph idx="1"/>
          </p:nvPr>
        </p:nvSpPr>
        <p:spPr/>
        <p:txBody>
          <a:bodyPr>
            <a:normAutofit fontScale="92500" lnSpcReduction="10000"/>
          </a:bodyPr>
          <a:lstStyle/>
          <a:p>
            <a:r>
              <a:rPr lang="en-US" dirty="0" err="1" smtClean="0"/>
              <a:t>F</a:t>
            </a:r>
            <a:r>
              <a:rPr lang="en-US" dirty="0" err="1" smtClean="0"/>
              <a:t>ólk</a:t>
            </a:r>
            <a:r>
              <a:rPr lang="en-US" dirty="0" smtClean="0"/>
              <a:t> </a:t>
            </a:r>
            <a:r>
              <a:rPr lang="en-US" dirty="0" err="1" smtClean="0"/>
              <a:t>til</a:t>
            </a:r>
            <a:r>
              <a:rPr lang="en-US" dirty="0" smtClean="0"/>
              <a:t> </a:t>
            </a:r>
            <a:r>
              <a:rPr lang="en-US" dirty="0" err="1" smtClean="0"/>
              <a:t>með</a:t>
            </a:r>
            <a:r>
              <a:rPr lang="en-US" dirty="0" smtClean="0"/>
              <a:t> </a:t>
            </a:r>
            <a:r>
              <a:rPr lang="en-US" dirty="0" err="1" smtClean="0"/>
              <a:t>einstæða</a:t>
            </a:r>
            <a:r>
              <a:rPr lang="en-US" dirty="0" smtClean="0"/>
              <a:t> </a:t>
            </a:r>
            <a:r>
              <a:rPr lang="en-US" dirty="0" err="1" smtClean="0"/>
              <a:t>og</a:t>
            </a:r>
            <a:r>
              <a:rPr lang="en-US" dirty="0" smtClean="0"/>
              <a:t> </a:t>
            </a:r>
            <a:r>
              <a:rPr lang="en-US" dirty="0" err="1" smtClean="0"/>
              <a:t>óframleiðanlega</a:t>
            </a:r>
            <a:r>
              <a:rPr lang="en-US" dirty="0" smtClean="0"/>
              <a:t> </a:t>
            </a:r>
            <a:r>
              <a:rPr lang="en-US" dirty="0" err="1" smtClean="0"/>
              <a:t>hæfileika</a:t>
            </a:r>
            <a:r>
              <a:rPr lang="en-US" dirty="0" smtClean="0"/>
              <a:t>, t. d. </a:t>
            </a:r>
            <a:r>
              <a:rPr lang="en-US" dirty="0" err="1" smtClean="0"/>
              <a:t>afburðastjórnendur</a:t>
            </a:r>
            <a:r>
              <a:rPr lang="en-US" dirty="0" smtClean="0"/>
              <a:t>, </a:t>
            </a:r>
            <a:r>
              <a:rPr lang="en-US" dirty="0" err="1" smtClean="0"/>
              <a:t>uppfinningamenn</a:t>
            </a:r>
            <a:r>
              <a:rPr lang="en-US" dirty="0" smtClean="0"/>
              <a:t>, </a:t>
            </a:r>
            <a:r>
              <a:rPr lang="en-US" dirty="0" err="1" smtClean="0"/>
              <a:t>frumkvöðlar</a:t>
            </a:r>
            <a:r>
              <a:rPr lang="en-US" dirty="0" smtClean="0"/>
              <a:t>, </a:t>
            </a:r>
            <a:r>
              <a:rPr lang="en-US" dirty="0" err="1" smtClean="0"/>
              <a:t>skemmtikraftar</a:t>
            </a:r>
            <a:r>
              <a:rPr lang="en-US" dirty="0" smtClean="0"/>
              <a:t>, </a:t>
            </a:r>
            <a:r>
              <a:rPr lang="en-US" dirty="0" err="1" smtClean="0"/>
              <a:t>íþróttahetjur</a:t>
            </a:r>
            <a:r>
              <a:rPr lang="en-US" dirty="0" smtClean="0"/>
              <a:t>, </a:t>
            </a:r>
            <a:r>
              <a:rPr lang="en-US" dirty="0" err="1" smtClean="0"/>
              <a:t>kvikmyndastjörnur</a:t>
            </a:r>
            <a:r>
              <a:rPr lang="en-US" dirty="0" smtClean="0"/>
              <a:t>: Jack Welch, Warren Buffet, Steve Jobs, Oprah Winfrey, Tiger Woods, Angeline Jolie</a:t>
            </a:r>
          </a:p>
          <a:p>
            <a:r>
              <a:rPr lang="en-US" dirty="0" err="1" smtClean="0"/>
              <a:t>Tekjur</a:t>
            </a:r>
            <a:r>
              <a:rPr lang="en-US" dirty="0" smtClean="0"/>
              <a:t> </a:t>
            </a:r>
            <a:r>
              <a:rPr lang="en-US" dirty="0" err="1" smtClean="0"/>
              <a:t>ráðast</a:t>
            </a:r>
            <a:r>
              <a:rPr lang="en-US" dirty="0" smtClean="0"/>
              <a:t> </a:t>
            </a:r>
            <a:r>
              <a:rPr lang="en-US" dirty="0" err="1" smtClean="0"/>
              <a:t>af</a:t>
            </a:r>
            <a:r>
              <a:rPr lang="en-US" dirty="0" smtClean="0"/>
              <a:t> </a:t>
            </a:r>
            <a:r>
              <a:rPr lang="en-US" dirty="0" err="1" smtClean="0"/>
              <a:t>því</a:t>
            </a:r>
            <a:r>
              <a:rPr lang="en-US" dirty="0" smtClean="0"/>
              <a:t>, </a:t>
            </a:r>
            <a:r>
              <a:rPr lang="en-US" dirty="0" err="1" smtClean="0"/>
              <a:t>að</a:t>
            </a:r>
            <a:r>
              <a:rPr lang="en-US" dirty="0" smtClean="0"/>
              <a:t> </a:t>
            </a:r>
            <a:r>
              <a:rPr lang="en-US" dirty="0" err="1" smtClean="0"/>
              <a:t>framboð</a:t>
            </a:r>
            <a:r>
              <a:rPr lang="en-US" dirty="0" smtClean="0"/>
              <a:t> </a:t>
            </a:r>
            <a:r>
              <a:rPr lang="en-US" dirty="0" err="1" smtClean="0"/>
              <a:t>er</a:t>
            </a:r>
            <a:r>
              <a:rPr lang="en-US" dirty="0" smtClean="0"/>
              <a:t> fast, en </a:t>
            </a:r>
            <a:r>
              <a:rPr lang="en-US" dirty="0" err="1" smtClean="0"/>
              <a:t>eftirspurn</a:t>
            </a:r>
            <a:r>
              <a:rPr lang="en-US" dirty="0" smtClean="0"/>
              <a:t> </a:t>
            </a:r>
            <a:r>
              <a:rPr lang="en-US" dirty="0" err="1" smtClean="0"/>
              <a:t>breytileg</a:t>
            </a:r>
            <a:r>
              <a:rPr lang="en-US" dirty="0" smtClean="0"/>
              <a:t> (</a:t>
            </a:r>
            <a:r>
              <a:rPr lang="en-US" dirty="0" err="1" smtClean="0"/>
              <a:t>eins</a:t>
            </a:r>
            <a:r>
              <a:rPr lang="en-US" dirty="0" smtClean="0"/>
              <a:t> </a:t>
            </a:r>
            <a:r>
              <a:rPr lang="en-US" dirty="0" err="1" smtClean="0"/>
              <a:t>og</a:t>
            </a:r>
            <a:r>
              <a:rPr lang="en-US" dirty="0" smtClean="0"/>
              <a:t> </a:t>
            </a:r>
            <a:r>
              <a:rPr lang="en-US" dirty="0" err="1" smtClean="0"/>
              <a:t>auðlindarenta</a:t>
            </a:r>
            <a:r>
              <a:rPr lang="en-US" dirty="0" smtClean="0"/>
              <a:t>)</a:t>
            </a:r>
          </a:p>
          <a:p>
            <a:r>
              <a:rPr lang="en-US" dirty="0" err="1" smtClean="0"/>
              <a:t>Ná</a:t>
            </a:r>
            <a:r>
              <a:rPr lang="en-US" dirty="0" smtClean="0"/>
              <a:t> </a:t>
            </a:r>
            <a:r>
              <a:rPr lang="en-US" dirty="0" err="1" smtClean="0"/>
              <a:t>skyndilega</a:t>
            </a:r>
            <a:r>
              <a:rPr lang="en-US" dirty="0" smtClean="0"/>
              <a:t> </a:t>
            </a:r>
            <a:r>
              <a:rPr lang="en-US" dirty="0" err="1" smtClean="0"/>
              <a:t>til</a:t>
            </a:r>
            <a:r>
              <a:rPr lang="en-US" dirty="0" smtClean="0"/>
              <a:t> </a:t>
            </a:r>
            <a:r>
              <a:rPr lang="en-US" dirty="0" err="1" smtClean="0"/>
              <a:t>margra</a:t>
            </a:r>
            <a:r>
              <a:rPr lang="en-US" dirty="0" smtClean="0"/>
              <a:t> </a:t>
            </a:r>
            <a:r>
              <a:rPr lang="en-US" dirty="0" err="1" smtClean="0"/>
              <a:t>milljarða</a:t>
            </a:r>
            <a:r>
              <a:rPr lang="en-US" dirty="0" smtClean="0"/>
              <a:t>, </a:t>
            </a:r>
            <a:r>
              <a:rPr lang="en-US" dirty="0" err="1" smtClean="0"/>
              <a:t>ekki</a:t>
            </a:r>
            <a:r>
              <a:rPr lang="en-US" dirty="0" smtClean="0"/>
              <a:t> </a:t>
            </a:r>
            <a:r>
              <a:rPr lang="en-US" dirty="0" err="1" smtClean="0"/>
              <a:t>nokkur</a:t>
            </a:r>
            <a:r>
              <a:rPr lang="en-US" dirty="0" smtClean="0"/>
              <a:t> </a:t>
            </a:r>
            <a:r>
              <a:rPr lang="en-US" dirty="0" err="1" smtClean="0"/>
              <a:t>hundruð</a:t>
            </a:r>
            <a:r>
              <a:rPr lang="en-US" dirty="0" smtClean="0"/>
              <a:t> </a:t>
            </a:r>
            <a:r>
              <a:rPr lang="en-US" dirty="0" err="1" smtClean="0"/>
              <a:t>milljóna</a:t>
            </a:r>
            <a:endParaRPr lang="en-US" dirty="0"/>
          </a:p>
        </p:txBody>
      </p:sp>
    </p:spTree>
    <p:extLst>
      <p:ext uri="{BB962C8B-B14F-4D97-AF65-F5344CB8AC3E}">
        <p14:creationId xmlns:p14="http://schemas.microsoft.com/office/powerpoint/2010/main" val="35773877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Ójöfn</a:t>
            </a:r>
            <a:r>
              <a:rPr lang="en-US" dirty="0" smtClean="0"/>
              <a:t> </a:t>
            </a:r>
            <a:r>
              <a:rPr lang="en-US" dirty="0" err="1" smtClean="0"/>
              <a:t>tekjudreifing</a:t>
            </a:r>
            <a:r>
              <a:rPr lang="en-US" dirty="0" smtClean="0"/>
              <a:t> </a:t>
            </a:r>
            <a:r>
              <a:rPr lang="en-US" dirty="0" err="1" smtClean="0"/>
              <a:t>stundum</a:t>
            </a:r>
            <a:r>
              <a:rPr lang="en-US" dirty="0" smtClean="0"/>
              <a:t> </a:t>
            </a:r>
            <a:r>
              <a:rPr lang="en-US" dirty="0" err="1" smtClean="0"/>
              <a:t>eðlileg</a:t>
            </a:r>
            <a:endParaRPr lang="en-US" dirty="0"/>
          </a:p>
        </p:txBody>
      </p:sp>
      <p:sp>
        <p:nvSpPr>
          <p:cNvPr id="3" name="Content Placeholder 2"/>
          <p:cNvSpPr>
            <a:spLocks noGrp="1"/>
          </p:cNvSpPr>
          <p:nvPr>
            <p:ph idx="1"/>
          </p:nvPr>
        </p:nvSpPr>
        <p:spPr/>
        <p:txBody>
          <a:bodyPr>
            <a:normAutofit fontScale="92500"/>
          </a:bodyPr>
          <a:lstStyle/>
          <a:p>
            <a:r>
              <a:rPr lang="en-US" dirty="0" smtClean="0"/>
              <a:t>Land </a:t>
            </a:r>
            <a:r>
              <a:rPr lang="en-US" dirty="0" err="1" smtClean="0"/>
              <a:t>með</a:t>
            </a:r>
            <a:r>
              <a:rPr lang="en-US" dirty="0" smtClean="0"/>
              <a:t> </a:t>
            </a:r>
            <a:r>
              <a:rPr lang="en-US" dirty="0" err="1" smtClean="0"/>
              <a:t>dreifingu</a:t>
            </a:r>
            <a:r>
              <a:rPr lang="en-US" dirty="0" smtClean="0"/>
              <a:t> </a:t>
            </a:r>
            <a:r>
              <a:rPr lang="en-US" dirty="0" err="1" smtClean="0"/>
              <a:t>tekna</a:t>
            </a:r>
            <a:r>
              <a:rPr lang="en-US" dirty="0" smtClean="0"/>
              <a:t> </a:t>
            </a:r>
            <a:r>
              <a:rPr lang="en-US" dirty="0" smtClean="0"/>
              <a:t>D</a:t>
            </a:r>
            <a:r>
              <a:rPr lang="en-US" baseline="-25000" dirty="0" smtClean="0"/>
              <a:t>1</a:t>
            </a:r>
          </a:p>
          <a:p>
            <a:r>
              <a:rPr lang="en-US" dirty="0" smtClean="0"/>
              <a:t>Milton Friedman </a:t>
            </a:r>
            <a:r>
              <a:rPr lang="en-US" dirty="0" err="1" smtClean="0"/>
              <a:t>heldur</a:t>
            </a:r>
            <a:r>
              <a:rPr lang="en-US" dirty="0" smtClean="0"/>
              <a:t> </a:t>
            </a:r>
            <a:r>
              <a:rPr lang="en-US" dirty="0" err="1" smtClean="0"/>
              <a:t>fyrirlestur</a:t>
            </a:r>
            <a:endParaRPr lang="en-US" dirty="0" smtClean="0"/>
          </a:p>
          <a:p>
            <a:r>
              <a:rPr lang="en-US" dirty="0" smtClean="0"/>
              <a:t>1.000 </a:t>
            </a:r>
            <a:r>
              <a:rPr lang="en-US" dirty="0" err="1" smtClean="0"/>
              <a:t>manns</a:t>
            </a:r>
            <a:r>
              <a:rPr lang="en-US" dirty="0" smtClean="0"/>
              <a:t> </a:t>
            </a:r>
            <a:r>
              <a:rPr lang="en-US" dirty="0" err="1" smtClean="0"/>
              <a:t>gestir</a:t>
            </a:r>
            <a:r>
              <a:rPr lang="en-US" dirty="0" smtClean="0"/>
              <a:t>, </a:t>
            </a:r>
            <a:r>
              <a:rPr lang="en-US" dirty="0" err="1" smtClean="0"/>
              <a:t>hver</a:t>
            </a:r>
            <a:r>
              <a:rPr lang="en-US" dirty="0" smtClean="0"/>
              <a:t> </a:t>
            </a:r>
            <a:r>
              <a:rPr lang="en-US" dirty="0" err="1" smtClean="0"/>
              <a:t>greiðir</a:t>
            </a:r>
            <a:r>
              <a:rPr lang="en-US" dirty="0" smtClean="0"/>
              <a:t> $50</a:t>
            </a:r>
          </a:p>
          <a:p>
            <a:r>
              <a:rPr lang="en-US" dirty="0" smtClean="0"/>
              <a:t>Friedman $50.000 </a:t>
            </a:r>
            <a:r>
              <a:rPr lang="en-US" dirty="0" err="1" smtClean="0"/>
              <a:t>r</a:t>
            </a:r>
            <a:r>
              <a:rPr lang="en-US" dirty="0" err="1" smtClean="0"/>
              <a:t>íkari</a:t>
            </a:r>
            <a:r>
              <a:rPr lang="en-US" dirty="0" smtClean="0"/>
              <a:t> (sex </a:t>
            </a:r>
            <a:r>
              <a:rPr lang="en-US" dirty="0" err="1" smtClean="0"/>
              <a:t>milljónir</a:t>
            </a:r>
            <a:r>
              <a:rPr lang="en-US" dirty="0" smtClean="0"/>
              <a:t>), en 1.000 </a:t>
            </a:r>
            <a:r>
              <a:rPr lang="en-US" dirty="0" err="1" smtClean="0"/>
              <a:t>manns</a:t>
            </a:r>
            <a:r>
              <a:rPr lang="en-US" dirty="0" smtClean="0"/>
              <a:t> </a:t>
            </a:r>
            <a:r>
              <a:rPr lang="en-US" dirty="0" err="1" smtClean="0"/>
              <a:t>hver</a:t>
            </a:r>
            <a:r>
              <a:rPr lang="en-US" dirty="0" smtClean="0"/>
              <a:t> $50: </a:t>
            </a:r>
            <a:r>
              <a:rPr lang="en-US" dirty="0" err="1" smtClean="0"/>
              <a:t>ný</a:t>
            </a:r>
            <a:r>
              <a:rPr lang="en-US" dirty="0" smtClean="0"/>
              <a:t>, </a:t>
            </a:r>
            <a:r>
              <a:rPr lang="en-US" dirty="0" err="1" smtClean="0"/>
              <a:t>ójafnari</a:t>
            </a:r>
            <a:r>
              <a:rPr lang="en-US" dirty="0" smtClean="0"/>
              <a:t> </a:t>
            </a:r>
            <a:r>
              <a:rPr lang="en-US" dirty="0" err="1" smtClean="0"/>
              <a:t>dreifing</a:t>
            </a:r>
            <a:r>
              <a:rPr lang="en-US" dirty="0" smtClean="0"/>
              <a:t> </a:t>
            </a:r>
            <a:r>
              <a:rPr lang="en-US" dirty="0" smtClean="0"/>
              <a:t>D</a:t>
            </a:r>
            <a:r>
              <a:rPr lang="en-US" baseline="-25000" dirty="0" smtClean="0"/>
              <a:t>2</a:t>
            </a:r>
          </a:p>
          <a:p>
            <a:r>
              <a:rPr lang="en-US" dirty="0" err="1" smtClean="0"/>
              <a:t>Hver</a:t>
            </a:r>
            <a:r>
              <a:rPr lang="en-US" dirty="0" smtClean="0"/>
              <a:t> </a:t>
            </a:r>
            <a:r>
              <a:rPr lang="en-US" dirty="0" err="1" smtClean="0"/>
              <a:t>er</a:t>
            </a:r>
            <a:r>
              <a:rPr lang="en-US" dirty="0" smtClean="0"/>
              <a:t> </a:t>
            </a:r>
            <a:r>
              <a:rPr lang="en-US" dirty="0" err="1" smtClean="0"/>
              <a:t>vandinn</a:t>
            </a:r>
            <a:r>
              <a:rPr lang="en-US" dirty="0" smtClean="0"/>
              <a:t>? </a:t>
            </a:r>
            <a:r>
              <a:rPr lang="en-US" dirty="0" err="1" smtClean="0"/>
              <a:t>Allir</a:t>
            </a:r>
            <a:r>
              <a:rPr lang="en-US" dirty="0" smtClean="0"/>
              <a:t> </a:t>
            </a:r>
            <a:r>
              <a:rPr lang="en-US" dirty="0" err="1" smtClean="0"/>
              <a:t>ánægðir</a:t>
            </a:r>
            <a:r>
              <a:rPr lang="en-US" dirty="0" smtClean="0"/>
              <a:t>!</a:t>
            </a:r>
          </a:p>
          <a:p>
            <a:r>
              <a:rPr lang="en-US" dirty="0" err="1" smtClean="0"/>
              <a:t>Tekjudreifing</a:t>
            </a:r>
            <a:r>
              <a:rPr lang="en-US" dirty="0" smtClean="0"/>
              <a:t> </a:t>
            </a:r>
            <a:r>
              <a:rPr lang="en-US" dirty="0" err="1" smtClean="0"/>
              <a:t>samkvæmt</a:t>
            </a:r>
            <a:r>
              <a:rPr lang="en-US" dirty="0" smtClean="0"/>
              <a:t> </a:t>
            </a:r>
            <a:r>
              <a:rPr lang="en-US" dirty="0" err="1" smtClean="0"/>
              <a:t>frjálsu</a:t>
            </a:r>
            <a:r>
              <a:rPr lang="en-US" dirty="0" smtClean="0"/>
              <a:t> </a:t>
            </a:r>
            <a:r>
              <a:rPr lang="en-US" dirty="0" err="1" smtClean="0"/>
              <a:t>vali</a:t>
            </a:r>
            <a:r>
              <a:rPr lang="en-US" dirty="0" smtClean="0"/>
              <a:t>: </a:t>
            </a:r>
            <a:r>
              <a:rPr lang="en-US" dirty="0" err="1" smtClean="0"/>
              <a:t>frá</a:t>
            </a:r>
            <a:r>
              <a:rPr lang="en-US" dirty="0" smtClean="0"/>
              <a:t> </a:t>
            </a:r>
            <a:r>
              <a:rPr lang="en-US" dirty="0" err="1" smtClean="0"/>
              <a:t>hverjum</a:t>
            </a:r>
            <a:r>
              <a:rPr lang="en-US" dirty="0" smtClean="0"/>
              <a:t> </a:t>
            </a:r>
            <a:r>
              <a:rPr lang="en-US" dirty="0" err="1" smtClean="0"/>
              <a:t>eins</a:t>
            </a:r>
            <a:r>
              <a:rPr lang="en-US" dirty="0" smtClean="0"/>
              <a:t> </a:t>
            </a:r>
            <a:r>
              <a:rPr lang="en-US" dirty="0" err="1" smtClean="0"/>
              <a:t>og</a:t>
            </a:r>
            <a:r>
              <a:rPr lang="en-US" dirty="0" smtClean="0"/>
              <a:t> </a:t>
            </a:r>
            <a:r>
              <a:rPr lang="en-US" dirty="0" err="1" smtClean="0"/>
              <a:t>hún</a:t>
            </a:r>
            <a:r>
              <a:rPr lang="en-US" dirty="0" smtClean="0"/>
              <a:t> </a:t>
            </a:r>
            <a:r>
              <a:rPr lang="en-US" dirty="0" err="1" smtClean="0"/>
              <a:t>velur</a:t>
            </a:r>
            <a:r>
              <a:rPr lang="en-US" dirty="0" smtClean="0"/>
              <a:t>, </a:t>
            </a:r>
            <a:r>
              <a:rPr lang="en-US" dirty="0" err="1" smtClean="0"/>
              <a:t>til</a:t>
            </a:r>
            <a:r>
              <a:rPr lang="en-US" dirty="0" smtClean="0"/>
              <a:t> </a:t>
            </a:r>
            <a:r>
              <a:rPr lang="en-US" dirty="0" err="1" smtClean="0"/>
              <a:t>hvers</a:t>
            </a:r>
            <a:r>
              <a:rPr lang="en-US" dirty="0" smtClean="0"/>
              <a:t> </a:t>
            </a:r>
            <a:r>
              <a:rPr lang="en-US" dirty="0" err="1" smtClean="0"/>
              <a:t>eins</a:t>
            </a:r>
            <a:r>
              <a:rPr lang="en-US" dirty="0" smtClean="0"/>
              <a:t> </a:t>
            </a:r>
            <a:r>
              <a:rPr lang="en-US" dirty="0" err="1" smtClean="0"/>
              <a:t>og</a:t>
            </a:r>
            <a:r>
              <a:rPr lang="en-US" dirty="0" smtClean="0"/>
              <a:t> </a:t>
            </a:r>
            <a:r>
              <a:rPr lang="en-US" dirty="0" err="1" smtClean="0"/>
              <a:t>hún</a:t>
            </a:r>
            <a:r>
              <a:rPr lang="en-US" dirty="0" smtClean="0"/>
              <a:t> </a:t>
            </a:r>
            <a:r>
              <a:rPr lang="en-US" dirty="0" err="1" smtClean="0"/>
              <a:t>er</a:t>
            </a:r>
            <a:r>
              <a:rPr lang="en-US" dirty="0" smtClean="0"/>
              <a:t> </a:t>
            </a:r>
            <a:r>
              <a:rPr lang="en-US" dirty="0" err="1" smtClean="0"/>
              <a:t>valin</a:t>
            </a:r>
            <a:endParaRPr lang="en-US" dirty="0" smtClean="0"/>
          </a:p>
          <a:p>
            <a:endParaRPr lang="en-US" baseline="-25000" dirty="0" smtClean="0"/>
          </a:p>
        </p:txBody>
      </p:sp>
    </p:spTree>
    <p:extLst>
      <p:ext uri="{BB962C8B-B14F-4D97-AF65-F5344CB8AC3E}">
        <p14:creationId xmlns:p14="http://schemas.microsoft.com/office/powerpoint/2010/main" val="7437783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Hæpnar</a:t>
            </a:r>
            <a:r>
              <a:rPr lang="en-US" dirty="0" smtClean="0"/>
              <a:t> </a:t>
            </a:r>
            <a:r>
              <a:rPr lang="en-US" dirty="0" err="1" smtClean="0"/>
              <a:t>hugmyndir</a:t>
            </a:r>
            <a:r>
              <a:rPr lang="en-US" dirty="0" smtClean="0"/>
              <a:t> um </a:t>
            </a:r>
            <a:r>
              <a:rPr lang="en-US" dirty="0" err="1" smtClean="0"/>
              <a:t>fj</a:t>
            </a:r>
            <a:r>
              <a:rPr lang="en-US" dirty="0" err="1" smtClean="0"/>
              <a:t>ármagn</a:t>
            </a:r>
            <a:endParaRPr lang="en-US" dirty="0"/>
          </a:p>
        </p:txBody>
      </p:sp>
      <p:sp>
        <p:nvSpPr>
          <p:cNvPr id="3" name="Content Placeholder 2"/>
          <p:cNvSpPr>
            <a:spLocks noGrp="1"/>
          </p:cNvSpPr>
          <p:nvPr>
            <p:ph idx="1"/>
          </p:nvPr>
        </p:nvSpPr>
        <p:spPr/>
        <p:txBody>
          <a:bodyPr>
            <a:normAutofit lnSpcReduction="10000"/>
          </a:bodyPr>
          <a:lstStyle/>
          <a:p>
            <a:r>
              <a:rPr lang="en-US" dirty="0" err="1" smtClean="0"/>
              <a:t>Ávöxtun</a:t>
            </a:r>
            <a:r>
              <a:rPr lang="en-US" dirty="0" smtClean="0"/>
              <a:t> </a:t>
            </a:r>
            <a:r>
              <a:rPr lang="en-US" dirty="0" err="1" smtClean="0"/>
              <a:t>fjármagns</a:t>
            </a:r>
            <a:r>
              <a:rPr lang="en-US" dirty="0" smtClean="0"/>
              <a:t> </a:t>
            </a:r>
            <a:r>
              <a:rPr lang="en-US" dirty="0" err="1" smtClean="0"/>
              <a:t>ekki</a:t>
            </a:r>
            <a:r>
              <a:rPr lang="en-US" dirty="0" smtClean="0"/>
              <a:t> </a:t>
            </a:r>
            <a:r>
              <a:rPr lang="en-US" dirty="0" err="1" smtClean="0"/>
              <a:t>alltaf</a:t>
            </a:r>
            <a:r>
              <a:rPr lang="en-US" dirty="0" smtClean="0"/>
              <a:t> </a:t>
            </a:r>
            <a:r>
              <a:rPr lang="en-US" dirty="0" err="1" smtClean="0"/>
              <a:t>hraðari</a:t>
            </a:r>
            <a:r>
              <a:rPr lang="en-US" dirty="0" smtClean="0"/>
              <a:t> en </a:t>
            </a:r>
            <a:r>
              <a:rPr lang="en-US" dirty="0" err="1" smtClean="0"/>
              <a:t>hagvöxtur</a:t>
            </a:r>
            <a:r>
              <a:rPr lang="en-US" dirty="0" smtClean="0"/>
              <a:t>, </a:t>
            </a:r>
            <a:r>
              <a:rPr lang="en-US" dirty="0" err="1" smtClean="0"/>
              <a:t>ekki</a:t>
            </a:r>
            <a:r>
              <a:rPr lang="en-US" dirty="0" smtClean="0"/>
              <a:t> </a:t>
            </a:r>
            <a:r>
              <a:rPr lang="en-US" dirty="0" err="1" smtClean="0"/>
              <a:t>gildir</a:t>
            </a:r>
            <a:r>
              <a:rPr lang="en-US" dirty="0" smtClean="0"/>
              <a:t> </a:t>
            </a:r>
            <a:r>
              <a:rPr lang="en-US" dirty="0" err="1" smtClean="0"/>
              <a:t>alltaf</a:t>
            </a:r>
            <a:r>
              <a:rPr lang="en-US" dirty="0" smtClean="0"/>
              <a:t>, </a:t>
            </a:r>
            <a:r>
              <a:rPr lang="en-US" dirty="0" err="1" smtClean="0"/>
              <a:t>að</a:t>
            </a:r>
            <a:r>
              <a:rPr lang="en-US" dirty="0" smtClean="0"/>
              <a:t> </a:t>
            </a:r>
            <a:r>
              <a:rPr lang="en-US" i="1" dirty="0" smtClean="0"/>
              <a:t>r</a:t>
            </a:r>
            <a:r>
              <a:rPr lang="en-US" dirty="0" smtClean="0"/>
              <a:t> &gt; </a:t>
            </a:r>
            <a:r>
              <a:rPr lang="en-US" i="1" dirty="0" smtClean="0"/>
              <a:t>g</a:t>
            </a:r>
            <a:r>
              <a:rPr lang="en-US" dirty="0" smtClean="0"/>
              <a:t> </a:t>
            </a:r>
            <a:endParaRPr lang="en-US" dirty="0" smtClean="0"/>
          </a:p>
          <a:p>
            <a:r>
              <a:rPr lang="en-US" dirty="0" err="1" smtClean="0"/>
              <a:t>Fj</a:t>
            </a:r>
            <a:r>
              <a:rPr lang="en-US" dirty="0" err="1" smtClean="0"/>
              <a:t>ármagn</a:t>
            </a:r>
            <a:r>
              <a:rPr lang="en-US" dirty="0" smtClean="0"/>
              <a:t> </a:t>
            </a:r>
            <a:r>
              <a:rPr lang="en-US" dirty="0" err="1" smtClean="0"/>
              <a:t>ekki</a:t>
            </a:r>
            <a:r>
              <a:rPr lang="en-US" dirty="0" smtClean="0"/>
              <a:t> </a:t>
            </a:r>
            <a:r>
              <a:rPr lang="en-US" dirty="0" err="1" smtClean="0"/>
              <a:t>óbifanlegt</a:t>
            </a:r>
            <a:r>
              <a:rPr lang="en-US" dirty="0" smtClean="0"/>
              <a:t> </a:t>
            </a:r>
            <a:r>
              <a:rPr lang="en-US" dirty="0" err="1" smtClean="0"/>
              <a:t>og</a:t>
            </a:r>
            <a:r>
              <a:rPr lang="en-US" dirty="0" smtClean="0"/>
              <a:t> </a:t>
            </a:r>
            <a:r>
              <a:rPr lang="en-US" dirty="0" err="1" smtClean="0"/>
              <a:t>þétt</a:t>
            </a:r>
            <a:endParaRPr lang="en-US" dirty="0" smtClean="0"/>
          </a:p>
          <a:p>
            <a:r>
              <a:rPr lang="en-US" dirty="0" err="1" smtClean="0"/>
              <a:t>Fj</a:t>
            </a:r>
            <a:r>
              <a:rPr lang="en-US" dirty="0" err="1" smtClean="0"/>
              <a:t>ármagn</a:t>
            </a:r>
            <a:r>
              <a:rPr lang="en-US" dirty="0" smtClean="0"/>
              <a:t> </a:t>
            </a:r>
            <a:r>
              <a:rPr lang="en-US" dirty="0" err="1" smtClean="0"/>
              <a:t>ekki</a:t>
            </a:r>
            <a:r>
              <a:rPr lang="en-US" dirty="0" smtClean="0"/>
              <a:t> </a:t>
            </a:r>
            <a:r>
              <a:rPr lang="en-US" dirty="0" err="1" smtClean="0"/>
              <a:t>aðeins</a:t>
            </a:r>
            <a:r>
              <a:rPr lang="en-US" dirty="0" smtClean="0"/>
              <a:t> </a:t>
            </a:r>
            <a:r>
              <a:rPr lang="en-US" dirty="0" err="1" smtClean="0"/>
              <a:t>í</a:t>
            </a:r>
            <a:r>
              <a:rPr lang="en-US" dirty="0" smtClean="0"/>
              <a:t> </a:t>
            </a:r>
            <a:r>
              <a:rPr lang="en-US" dirty="0" err="1" smtClean="0"/>
              <a:t>höndum</a:t>
            </a:r>
            <a:r>
              <a:rPr lang="en-US" dirty="0" smtClean="0"/>
              <a:t> </a:t>
            </a:r>
            <a:r>
              <a:rPr lang="en-US" dirty="0" err="1" smtClean="0"/>
              <a:t>eigenda</a:t>
            </a:r>
            <a:r>
              <a:rPr lang="en-US" dirty="0" smtClean="0"/>
              <a:t> </a:t>
            </a:r>
            <a:r>
              <a:rPr lang="en-US" dirty="0" err="1" smtClean="0"/>
              <a:t>hlutafjár</a:t>
            </a:r>
            <a:r>
              <a:rPr lang="en-US" dirty="0" smtClean="0"/>
              <a:t>, lands </a:t>
            </a:r>
            <a:r>
              <a:rPr lang="en-US" dirty="0" err="1" smtClean="0"/>
              <a:t>eða</a:t>
            </a:r>
            <a:r>
              <a:rPr lang="en-US" dirty="0" smtClean="0"/>
              <a:t> </a:t>
            </a:r>
            <a:r>
              <a:rPr lang="en-US" dirty="0" err="1" smtClean="0"/>
              <a:t>verðbréfa</a:t>
            </a:r>
            <a:r>
              <a:rPr lang="en-US" dirty="0" smtClean="0"/>
              <a:t>, </a:t>
            </a:r>
            <a:r>
              <a:rPr lang="en-US" dirty="0" err="1" smtClean="0"/>
              <a:t>heldur</a:t>
            </a:r>
            <a:r>
              <a:rPr lang="en-US" dirty="0" smtClean="0"/>
              <a:t> </a:t>
            </a:r>
            <a:r>
              <a:rPr lang="en-US" dirty="0" err="1" smtClean="0"/>
              <a:t>líka</a:t>
            </a:r>
            <a:r>
              <a:rPr lang="en-US" dirty="0" smtClean="0"/>
              <a:t> </a:t>
            </a:r>
            <a:r>
              <a:rPr lang="en-US" dirty="0" err="1" smtClean="0"/>
              <a:t>frumkvöðla</a:t>
            </a:r>
            <a:r>
              <a:rPr lang="en-US" dirty="0" smtClean="0"/>
              <a:t>, </a:t>
            </a:r>
            <a:r>
              <a:rPr lang="en-US" dirty="0" err="1" smtClean="0"/>
              <a:t>fjárfesta</a:t>
            </a:r>
            <a:r>
              <a:rPr lang="en-US" dirty="0" smtClean="0"/>
              <a:t>, </a:t>
            </a:r>
            <a:r>
              <a:rPr lang="en-US" dirty="0" err="1" smtClean="0"/>
              <a:t>lífeyrissjóða</a:t>
            </a:r>
            <a:r>
              <a:rPr lang="en-US" dirty="0" smtClean="0"/>
              <a:t> </a:t>
            </a:r>
            <a:r>
              <a:rPr lang="en-US" dirty="0" err="1" smtClean="0"/>
              <a:t>og</a:t>
            </a:r>
            <a:r>
              <a:rPr lang="en-US" dirty="0" smtClean="0"/>
              <a:t> </a:t>
            </a:r>
            <a:r>
              <a:rPr lang="en-US" dirty="0" err="1" smtClean="0"/>
              <a:t>stofnana</a:t>
            </a:r>
            <a:r>
              <a:rPr lang="en-US" dirty="0" smtClean="0"/>
              <a:t> </a:t>
            </a:r>
            <a:r>
              <a:rPr lang="en-US" dirty="0" err="1" smtClean="0"/>
              <a:t>í</a:t>
            </a:r>
            <a:r>
              <a:rPr lang="en-US" dirty="0" smtClean="0"/>
              <a:t> </a:t>
            </a:r>
            <a:r>
              <a:rPr lang="en-US" dirty="0" err="1" smtClean="0"/>
              <a:t>þriðja</a:t>
            </a:r>
            <a:r>
              <a:rPr lang="en-US" dirty="0" smtClean="0"/>
              <a:t> </a:t>
            </a:r>
            <a:r>
              <a:rPr lang="en-US" dirty="0" err="1" smtClean="0"/>
              <a:t>geiranum</a:t>
            </a:r>
            <a:r>
              <a:rPr lang="en-US" dirty="0" smtClean="0"/>
              <a:t> (</a:t>
            </a:r>
            <a:r>
              <a:rPr lang="en-US" dirty="0" err="1" smtClean="0"/>
              <a:t>t.d</a:t>
            </a:r>
            <a:r>
              <a:rPr lang="en-US" dirty="0" smtClean="0"/>
              <a:t>. </a:t>
            </a:r>
            <a:r>
              <a:rPr lang="en-US" dirty="0" err="1" smtClean="0"/>
              <a:t>háskóla</a:t>
            </a:r>
            <a:r>
              <a:rPr lang="en-US" dirty="0" smtClean="0"/>
              <a:t>) </a:t>
            </a:r>
          </a:p>
          <a:p>
            <a:r>
              <a:rPr lang="en-US" dirty="0" err="1" smtClean="0"/>
              <a:t>Fj</a:t>
            </a:r>
            <a:r>
              <a:rPr lang="en-US" dirty="0" err="1" smtClean="0"/>
              <a:t>ármagn</a:t>
            </a:r>
            <a:r>
              <a:rPr lang="en-US" dirty="0" smtClean="0"/>
              <a:t> </a:t>
            </a:r>
            <a:r>
              <a:rPr lang="en-US" dirty="0" err="1" smtClean="0"/>
              <a:t>dreifist</a:t>
            </a:r>
            <a:r>
              <a:rPr lang="en-US" dirty="0" smtClean="0"/>
              <a:t> </a:t>
            </a:r>
            <a:r>
              <a:rPr lang="en-US" dirty="0" err="1" smtClean="0"/>
              <a:t>til</a:t>
            </a:r>
            <a:r>
              <a:rPr lang="en-US" dirty="0" smtClean="0"/>
              <a:t> </a:t>
            </a:r>
            <a:r>
              <a:rPr lang="en-US" dirty="0" err="1" smtClean="0"/>
              <a:t>barna</a:t>
            </a:r>
            <a:r>
              <a:rPr lang="en-US" dirty="0" smtClean="0"/>
              <a:t>, </a:t>
            </a:r>
            <a:r>
              <a:rPr lang="en-US" dirty="0" err="1" smtClean="0"/>
              <a:t>við</a:t>
            </a:r>
            <a:r>
              <a:rPr lang="en-US" dirty="0" smtClean="0"/>
              <a:t> </a:t>
            </a:r>
            <a:r>
              <a:rPr lang="en-US" dirty="0" err="1" smtClean="0"/>
              <a:t>hjónaskilnað</a:t>
            </a:r>
            <a:r>
              <a:rPr lang="en-US" dirty="0" smtClean="0"/>
              <a:t>, </a:t>
            </a:r>
            <a:r>
              <a:rPr lang="en-US" dirty="0" err="1" smtClean="0"/>
              <a:t>vegna</a:t>
            </a:r>
            <a:r>
              <a:rPr lang="en-US" dirty="0" smtClean="0"/>
              <a:t> </a:t>
            </a:r>
            <a:r>
              <a:rPr lang="en-US" dirty="0" err="1" smtClean="0"/>
              <a:t>óvissu</a:t>
            </a:r>
            <a:r>
              <a:rPr lang="en-US" dirty="0" smtClean="0"/>
              <a:t> (</a:t>
            </a:r>
            <a:r>
              <a:rPr lang="en-US" dirty="0" err="1" smtClean="0"/>
              <a:t>ekki</a:t>
            </a:r>
            <a:r>
              <a:rPr lang="en-US" dirty="0" smtClean="0"/>
              <a:t> </a:t>
            </a:r>
            <a:r>
              <a:rPr lang="en-US" dirty="0" err="1" smtClean="0"/>
              <a:t>sama</a:t>
            </a:r>
            <a:r>
              <a:rPr lang="en-US" dirty="0" smtClean="0"/>
              <a:t> </a:t>
            </a:r>
            <a:r>
              <a:rPr lang="en-US" dirty="0" err="1" smtClean="0"/>
              <a:t>og</a:t>
            </a:r>
            <a:r>
              <a:rPr lang="en-US" dirty="0" smtClean="0"/>
              <a:t> </a:t>
            </a:r>
            <a:r>
              <a:rPr lang="en-US" dirty="0" err="1" smtClean="0"/>
              <a:t>áhætta</a:t>
            </a:r>
            <a:r>
              <a:rPr lang="en-US" dirty="0"/>
              <a:t>)</a:t>
            </a:r>
            <a:endParaRPr lang="en-US" dirty="0"/>
          </a:p>
        </p:txBody>
      </p:sp>
    </p:spTree>
    <p:extLst>
      <p:ext uri="{BB962C8B-B14F-4D97-AF65-F5344CB8AC3E}">
        <p14:creationId xmlns:p14="http://schemas.microsoft.com/office/powerpoint/2010/main" val="37014327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Lesum</a:t>
            </a:r>
            <a:r>
              <a:rPr lang="en-US" dirty="0" smtClean="0"/>
              <a:t> Balzac</a:t>
            </a:r>
            <a:endParaRPr lang="en-US" dirty="0"/>
          </a:p>
        </p:txBody>
      </p:sp>
      <p:pic>
        <p:nvPicPr>
          <p:cNvPr id="5" name="Content Placeholder 4" descr="Balzac.jpg"/>
          <p:cNvPicPr>
            <a:picLocks noGrp="1" noChangeAspect="1"/>
          </p:cNvPicPr>
          <p:nvPr>
            <p:ph sz="half" idx="1"/>
          </p:nvPr>
        </p:nvPicPr>
        <p:blipFill>
          <a:blip r:embed="rId2">
            <a:extLst>
              <a:ext uri="{28A0092B-C50C-407E-A947-70E740481C1C}">
                <a14:useLocalDpi xmlns:a14="http://schemas.microsoft.com/office/drawing/2010/main" val="0"/>
              </a:ext>
            </a:extLst>
          </a:blip>
          <a:srcRect l="2577" r="2577"/>
          <a:stretch>
            <a:fillRect/>
          </a:stretch>
        </p:blipFill>
        <p:spPr/>
      </p:pic>
      <p:sp>
        <p:nvSpPr>
          <p:cNvPr id="4" name="Content Placeholder 3"/>
          <p:cNvSpPr>
            <a:spLocks noGrp="1"/>
          </p:cNvSpPr>
          <p:nvPr>
            <p:ph sz="half" idx="2"/>
          </p:nvPr>
        </p:nvSpPr>
        <p:spPr/>
        <p:txBody>
          <a:bodyPr>
            <a:normAutofit/>
          </a:bodyPr>
          <a:lstStyle/>
          <a:p>
            <a:r>
              <a:rPr lang="en-US" dirty="0" err="1"/>
              <a:t>Piketty</a:t>
            </a:r>
            <a:r>
              <a:rPr lang="en-US" dirty="0"/>
              <a:t> </a:t>
            </a:r>
            <a:r>
              <a:rPr lang="en-US" dirty="0" err="1" smtClean="0"/>
              <a:t>vitnar</a:t>
            </a:r>
            <a:r>
              <a:rPr lang="en-US" dirty="0" smtClean="0"/>
              <a:t> (oft) </a:t>
            </a:r>
            <a:r>
              <a:rPr lang="en-US" dirty="0" err="1" smtClean="0"/>
              <a:t>í</a:t>
            </a:r>
            <a:r>
              <a:rPr lang="en-US" dirty="0" smtClean="0"/>
              <a:t> </a:t>
            </a:r>
            <a:r>
              <a:rPr lang="en-US" i="1" dirty="0" err="1" smtClean="0"/>
              <a:t>Père</a:t>
            </a:r>
            <a:r>
              <a:rPr lang="en-US" i="1" dirty="0" smtClean="0"/>
              <a:t> </a:t>
            </a:r>
            <a:r>
              <a:rPr lang="en-US" i="1" dirty="0" err="1" smtClean="0"/>
              <a:t>Goriot</a:t>
            </a:r>
            <a:r>
              <a:rPr lang="en-US" i="1" dirty="0" smtClean="0"/>
              <a:t> </a:t>
            </a:r>
          </a:p>
          <a:p>
            <a:r>
              <a:rPr lang="en-US" dirty="0" smtClean="0"/>
              <a:t>Saga um </a:t>
            </a:r>
            <a:r>
              <a:rPr lang="en-US" dirty="0" err="1" smtClean="0"/>
              <a:t>fallvaltan</a:t>
            </a:r>
            <a:r>
              <a:rPr lang="en-US" dirty="0" smtClean="0"/>
              <a:t> </a:t>
            </a:r>
            <a:r>
              <a:rPr lang="en-US" dirty="0" err="1" smtClean="0"/>
              <a:t>auð</a:t>
            </a:r>
            <a:endParaRPr lang="en-US" dirty="0" smtClean="0"/>
          </a:p>
          <a:p>
            <a:r>
              <a:rPr lang="en-US" dirty="0" err="1" smtClean="0"/>
              <a:t>Goriot</a:t>
            </a:r>
            <a:r>
              <a:rPr lang="en-US" dirty="0" smtClean="0"/>
              <a:t> </a:t>
            </a:r>
            <a:r>
              <a:rPr lang="en-US" dirty="0" err="1" smtClean="0"/>
              <a:t>missti</a:t>
            </a:r>
            <a:r>
              <a:rPr lang="en-US" dirty="0" smtClean="0"/>
              <a:t> </a:t>
            </a:r>
            <a:r>
              <a:rPr lang="en-US" dirty="0" err="1" smtClean="0"/>
              <a:t>allt</a:t>
            </a:r>
            <a:r>
              <a:rPr lang="en-US" dirty="0" smtClean="0"/>
              <a:t> </a:t>
            </a:r>
            <a:r>
              <a:rPr lang="en-US" dirty="0" err="1" smtClean="0"/>
              <a:t>sitt</a:t>
            </a:r>
            <a:endParaRPr lang="en-US" dirty="0" smtClean="0"/>
          </a:p>
          <a:p>
            <a:r>
              <a:rPr lang="en-US" dirty="0" err="1" smtClean="0"/>
              <a:t>Anastasie</a:t>
            </a:r>
            <a:r>
              <a:rPr lang="en-US" dirty="0" smtClean="0"/>
              <a:t> </a:t>
            </a:r>
            <a:r>
              <a:rPr lang="en-US" dirty="0" err="1" smtClean="0"/>
              <a:t>greiðir</a:t>
            </a:r>
            <a:r>
              <a:rPr lang="en-US" dirty="0" smtClean="0"/>
              <a:t> </a:t>
            </a:r>
            <a:r>
              <a:rPr lang="en-US" dirty="0" err="1" smtClean="0"/>
              <a:t>spilaskuldir</a:t>
            </a:r>
            <a:r>
              <a:rPr lang="en-US" dirty="0" smtClean="0"/>
              <a:t> </a:t>
            </a:r>
            <a:r>
              <a:rPr lang="en-US" dirty="0" err="1" smtClean="0"/>
              <a:t>elskhuga</a:t>
            </a:r>
            <a:endParaRPr lang="en-US" dirty="0"/>
          </a:p>
          <a:p>
            <a:r>
              <a:rPr lang="en-US" dirty="0" err="1" smtClean="0"/>
              <a:t>Eigimaður</a:t>
            </a:r>
            <a:r>
              <a:rPr lang="en-US" dirty="0" smtClean="0"/>
              <a:t> </a:t>
            </a:r>
            <a:r>
              <a:rPr lang="en-US" dirty="0" err="1" smtClean="0"/>
              <a:t>Delphine</a:t>
            </a:r>
            <a:r>
              <a:rPr lang="en-US" dirty="0" smtClean="0"/>
              <a:t> </a:t>
            </a:r>
            <a:r>
              <a:rPr lang="en-US" dirty="0" err="1" smtClean="0"/>
              <a:t>tapar</a:t>
            </a:r>
            <a:r>
              <a:rPr lang="en-US" dirty="0" smtClean="0"/>
              <a:t> </a:t>
            </a:r>
            <a:r>
              <a:rPr lang="en-US" dirty="0" err="1" smtClean="0"/>
              <a:t>heimanmundi</a:t>
            </a:r>
            <a:r>
              <a:rPr lang="en-US" dirty="0" smtClean="0"/>
              <a:t> </a:t>
            </a:r>
            <a:r>
              <a:rPr lang="en-US" dirty="0" err="1" smtClean="0"/>
              <a:t>í</a:t>
            </a:r>
            <a:r>
              <a:rPr lang="en-US" dirty="0" smtClean="0"/>
              <a:t> </a:t>
            </a:r>
            <a:r>
              <a:rPr lang="en-US" dirty="0" err="1" smtClean="0"/>
              <a:t>brask</a:t>
            </a:r>
            <a:endParaRPr lang="en-US" dirty="0"/>
          </a:p>
          <a:p>
            <a:endParaRPr lang="en-US" dirty="0"/>
          </a:p>
        </p:txBody>
      </p:sp>
    </p:spTree>
    <p:extLst>
      <p:ext uri="{BB962C8B-B14F-4D97-AF65-F5344CB8AC3E}">
        <p14:creationId xmlns:p14="http://schemas.microsoft.com/office/powerpoint/2010/main" val="12093955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Kosturinn</a:t>
            </a:r>
            <a:r>
              <a:rPr lang="en-US" dirty="0" smtClean="0"/>
              <a:t> </a:t>
            </a:r>
            <a:r>
              <a:rPr lang="en-US" dirty="0" err="1" smtClean="0"/>
              <a:t>á</a:t>
            </a:r>
            <a:r>
              <a:rPr lang="en-US" dirty="0" smtClean="0"/>
              <a:t> </a:t>
            </a:r>
            <a:r>
              <a:rPr lang="en-US" dirty="0" err="1" smtClean="0"/>
              <a:t>hagvexti</a:t>
            </a:r>
            <a:endParaRPr lang="en-US" dirty="0"/>
          </a:p>
        </p:txBody>
      </p:sp>
      <p:sp>
        <p:nvSpPr>
          <p:cNvPr id="6" name="Content Placeholder 5"/>
          <p:cNvSpPr>
            <a:spLocks noGrp="1"/>
          </p:cNvSpPr>
          <p:nvPr>
            <p:ph idx="1"/>
          </p:nvPr>
        </p:nvSpPr>
        <p:spPr/>
        <p:txBody>
          <a:bodyPr>
            <a:normAutofit/>
          </a:bodyPr>
          <a:lstStyle/>
          <a:p>
            <a:r>
              <a:rPr lang="en-US" dirty="0" err="1" smtClean="0"/>
              <a:t>Ofurskattar</a:t>
            </a:r>
            <a:r>
              <a:rPr lang="en-US" dirty="0" smtClean="0"/>
              <a:t> </a:t>
            </a:r>
            <a:r>
              <a:rPr lang="en-US" dirty="0" err="1" smtClean="0"/>
              <a:t>Pikettys</a:t>
            </a:r>
            <a:r>
              <a:rPr lang="en-US" dirty="0" smtClean="0"/>
              <a:t> </a:t>
            </a:r>
            <a:r>
              <a:rPr lang="en-US" dirty="0" err="1" smtClean="0"/>
              <a:t>yrðu</a:t>
            </a:r>
            <a:r>
              <a:rPr lang="en-US" dirty="0" smtClean="0"/>
              <a:t> </a:t>
            </a:r>
            <a:r>
              <a:rPr lang="en-US" dirty="0" err="1" smtClean="0"/>
              <a:t>sp</a:t>
            </a:r>
            <a:r>
              <a:rPr lang="en-US" dirty="0" err="1" smtClean="0"/>
              <a:t>ádómur</a:t>
            </a:r>
            <a:r>
              <a:rPr lang="en-US" dirty="0" smtClean="0"/>
              <a:t>, </a:t>
            </a:r>
            <a:r>
              <a:rPr lang="en-US" dirty="0" err="1" smtClean="0"/>
              <a:t>sem</a:t>
            </a:r>
            <a:r>
              <a:rPr lang="en-US" dirty="0" smtClean="0"/>
              <a:t> </a:t>
            </a:r>
            <a:r>
              <a:rPr lang="en-US" dirty="0" err="1" smtClean="0"/>
              <a:t>rættist</a:t>
            </a:r>
            <a:r>
              <a:rPr lang="en-US" dirty="0" smtClean="0"/>
              <a:t> </a:t>
            </a:r>
            <a:r>
              <a:rPr lang="en-US" dirty="0" err="1" smtClean="0"/>
              <a:t>af</a:t>
            </a:r>
            <a:r>
              <a:rPr lang="en-US" dirty="0" smtClean="0"/>
              <a:t> </a:t>
            </a:r>
            <a:r>
              <a:rPr lang="en-US" dirty="0" err="1" smtClean="0"/>
              <a:t>sjálfum</a:t>
            </a:r>
            <a:r>
              <a:rPr lang="en-US" dirty="0" smtClean="0"/>
              <a:t> </a:t>
            </a:r>
            <a:r>
              <a:rPr lang="en-US" dirty="0" err="1" smtClean="0"/>
              <a:t>sér</a:t>
            </a:r>
            <a:r>
              <a:rPr lang="en-US" dirty="0" smtClean="0"/>
              <a:t> </a:t>
            </a:r>
          </a:p>
          <a:p>
            <a:r>
              <a:rPr lang="en-US" dirty="0" err="1" smtClean="0"/>
              <a:t>Nær</a:t>
            </a:r>
            <a:r>
              <a:rPr lang="en-US" dirty="0" smtClean="0"/>
              <a:t> </a:t>
            </a:r>
            <a:r>
              <a:rPr lang="en-US" dirty="0" err="1" smtClean="0"/>
              <a:t>ótakmarkaður</a:t>
            </a:r>
            <a:r>
              <a:rPr lang="en-US" dirty="0" smtClean="0"/>
              <a:t> </a:t>
            </a:r>
            <a:r>
              <a:rPr lang="en-US" dirty="0" err="1" smtClean="0"/>
              <a:t>sköpunarmáttur</a:t>
            </a:r>
            <a:r>
              <a:rPr lang="en-US" dirty="0" smtClean="0"/>
              <a:t> </a:t>
            </a:r>
            <a:r>
              <a:rPr lang="en-US" dirty="0" err="1" smtClean="0"/>
              <a:t>kapítalismans</a:t>
            </a:r>
            <a:endParaRPr lang="en-US" dirty="0" smtClean="0"/>
          </a:p>
          <a:p>
            <a:r>
              <a:rPr lang="en-US" dirty="0" smtClean="0"/>
              <a:t>En </a:t>
            </a:r>
            <a:r>
              <a:rPr lang="en-US" dirty="0" err="1" smtClean="0"/>
              <a:t>kap</a:t>
            </a:r>
            <a:r>
              <a:rPr lang="en-US" dirty="0" err="1" smtClean="0"/>
              <a:t>ítalismi</a:t>
            </a:r>
            <a:r>
              <a:rPr lang="en-US" dirty="0" smtClean="0"/>
              <a:t> </a:t>
            </a:r>
            <a:r>
              <a:rPr lang="en-US" dirty="0" err="1" smtClean="0"/>
              <a:t>krefst</a:t>
            </a:r>
            <a:r>
              <a:rPr lang="en-US" dirty="0" smtClean="0"/>
              <a:t> </a:t>
            </a:r>
            <a:r>
              <a:rPr lang="en-US" dirty="0" err="1" smtClean="0"/>
              <a:t>uppfinningamanna</a:t>
            </a:r>
            <a:r>
              <a:rPr lang="en-US" dirty="0" smtClean="0"/>
              <a:t>, </a:t>
            </a:r>
            <a:r>
              <a:rPr lang="en-US" dirty="0" err="1" smtClean="0"/>
              <a:t>frumkvöðla</a:t>
            </a:r>
            <a:r>
              <a:rPr lang="en-US" dirty="0" smtClean="0"/>
              <a:t> </a:t>
            </a:r>
            <a:r>
              <a:rPr lang="en-US" dirty="0" err="1" smtClean="0"/>
              <a:t>og</a:t>
            </a:r>
            <a:r>
              <a:rPr lang="en-US" dirty="0" smtClean="0"/>
              <a:t> </a:t>
            </a:r>
            <a:r>
              <a:rPr lang="en-US" dirty="0" err="1" smtClean="0"/>
              <a:t>fjárfesta</a:t>
            </a:r>
            <a:r>
              <a:rPr lang="en-US" dirty="0" smtClean="0"/>
              <a:t> </a:t>
            </a:r>
          </a:p>
          <a:p>
            <a:r>
              <a:rPr lang="en-US" dirty="0" err="1" smtClean="0"/>
              <a:t>Og</a:t>
            </a:r>
            <a:r>
              <a:rPr lang="en-US" dirty="0" smtClean="0"/>
              <a:t> </a:t>
            </a:r>
            <a:r>
              <a:rPr lang="en-US" dirty="0" err="1" smtClean="0"/>
              <a:t>velferðarríkið</a:t>
            </a:r>
            <a:r>
              <a:rPr lang="en-US" dirty="0" smtClean="0"/>
              <a:t> </a:t>
            </a:r>
            <a:r>
              <a:rPr lang="en-US" dirty="0" err="1" smtClean="0"/>
              <a:t>þarf</a:t>
            </a:r>
            <a:r>
              <a:rPr lang="en-US" dirty="0" smtClean="0"/>
              <a:t> </a:t>
            </a:r>
            <a:r>
              <a:rPr lang="en-US" dirty="0" err="1" smtClean="0"/>
              <a:t>skattgreiðendur</a:t>
            </a:r>
            <a:endParaRPr lang="en-US" dirty="0"/>
          </a:p>
        </p:txBody>
      </p:sp>
    </p:spTree>
    <p:extLst>
      <p:ext uri="{BB962C8B-B14F-4D97-AF65-F5344CB8AC3E}">
        <p14:creationId xmlns:p14="http://schemas.microsoft.com/office/powerpoint/2010/main" val="26682368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Hverjir</a:t>
            </a:r>
            <a:r>
              <a:rPr lang="en-US" dirty="0" smtClean="0"/>
              <a:t> </a:t>
            </a:r>
            <a:r>
              <a:rPr lang="en-US" dirty="0" err="1" smtClean="0"/>
              <a:t>greiða</a:t>
            </a:r>
            <a:r>
              <a:rPr lang="en-US" dirty="0" smtClean="0"/>
              <a:t> </a:t>
            </a:r>
            <a:r>
              <a:rPr lang="en-US" dirty="0" err="1" smtClean="0"/>
              <a:t>fyrir</a:t>
            </a:r>
            <a:r>
              <a:rPr lang="en-US" dirty="0" smtClean="0"/>
              <a:t> </a:t>
            </a:r>
            <a:r>
              <a:rPr lang="en-US" dirty="0" err="1" smtClean="0"/>
              <a:t>þj</a:t>
            </a:r>
            <a:r>
              <a:rPr lang="en-US" dirty="0" err="1" smtClean="0"/>
              <a:t>ónustu</a:t>
            </a:r>
            <a:r>
              <a:rPr lang="en-US" dirty="0" smtClean="0"/>
              <a:t> </a:t>
            </a:r>
            <a:r>
              <a:rPr lang="en-US" dirty="0" err="1" smtClean="0"/>
              <a:t>ríkisins</a:t>
            </a:r>
            <a:r>
              <a:rPr lang="en-US" dirty="0" smtClean="0"/>
              <a: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15813568"/>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5550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0" bldStep="ptInSeries"/>
                                            </p:graphicEl>
                                          </p:spTgt>
                                        </p:tgtEl>
                                        <p:attrNameLst>
                                          <p:attrName>style.visibility</p:attrName>
                                        </p:attrNameLst>
                                      </p:cBhvr>
                                      <p:to>
                                        <p:strVal val="visible"/>
                                      </p:to>
                                    </p:set>
                                    <p:animEffect transition="in" filter="wipe(left)">
                                      <p:cBhvr>
                                        <p:cTn id="12" dur="500"/>
                                        <p:tgtEl>
                                          <p:spTgt spid="4">
                                            <p:graphicEl>
                                              <a:chart seriesIdx="0" categoryIdx="0" bldStep="ptIn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graphicEl>
                                              <a:chart seriesIdx="0" categoryIdx="1" bldStep="ptInSeries"/>
                                            </p:graphicEl>
                                          </p:spTgt>
                                        </p:tgtEl>
                                        <p:attrNameLst>
                                          <p:attrName>style.visibility</p:attrName>
                                        </p:attrNameLst>
                                      </p:cBhvr>
                                      <p:to>
                                        <p:strVal val="visible"/>
                                      </p:to>
                                    </p:set>
                                    <p:animEffect transition="in" filter="wipe(left)">
                                      <p:cBhvr>
                                        <p:cTn id="17" dur="500"/>
                                        <p:tgtEl>
                                          <p:spTgt spid="4">
                                            <p:graphicEl>
                                              <a:chart seriesIdx="0" categoryIdx="1" bldStep="ptIn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graphicEl>
                                              <a:chart seriesIdx="0" categoryIdx="2" bldStep="ptInSeries"/>
                                            </p:graphicEl>
                                          </p:spTgt>
                                        </p:tgtEl>
                                        <p:attrNameLst>
                                          <p:attrName>style.visibility</p:attrName>
                                        </p:attrNameLst>
                                      </p:cBhvr>
                                      <p:to>
                                        <p:strVal val="visible"/>
                                      </p:to>
                                    </p:set>
                                    <p:animEffect transition="in" filter="wipe(left)">
                                      <p:cBhvr>
                                        <p:cTn id="22" dur="500"/>
                                        <p:tgtEl>
                                          <p:spTgt spid="4">
                                            <p:graphicEl>
                                              <a:chart seriesIdx="0" categoryIdx="2" bldStep="ptIn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graphicEl>
                                              <a:chart seriesIdx="0" categoryIdx="3" bldStep="ptInSeries"/>
                                            </p:graphicEl>
                                          </p:spTgt>
                                        </p:tgtEl>
                                        <p:attrNameLst>
                                          <p:attrName>style.visibility</p:attrName>
                                        </p:attrNameLst>
                                      </p:cBhvr>
                                      <p:to>
                                        <p:strVal val="visible"/>
                                      </p:to>
                                    </p:set>
                                    <p:animEffect transition="in" filter="wipe(left)">
                                      <p:cBhvr>
                                        <p:cTn id="27" dur="500"/>
                                        <p:tgtEl>
                                          <p:spTgt spid="4">
                                            <p:graphicEl>
                                              <a:chart seriesIdx="0" categoryIdx="3" bldStep="ptIn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graphicEl>
                                              <a:chart seriesIdx="0" categoryIdx="4" bldStep="ptInSeries"/>
                                            </p:graphicEl>
                                          </p:spTgt>
                                        </p:tgtEl>
                                        <p:attrNameLst>
                                          <p:attrName>style.visibility</p:attrName>
                                        </p:attrNameLst>
                                      </p:cBhvr>
                                      <p:to>
                                        <p:strVal val="visible"/>
                                      </p:to>
                                    </p:set>
                                    <p:animEffect transition="in" filter="wipe(left)">
                                      <p:cBhvr>
                                        <p:cTn id="32" dur="500"/>
                                        <p:tgtEl>
                                          <p:spTgt spid="4">
                                            <p:graphicEl>
                                              <a:chart seriesIdx="0" categoryIdx="4"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El"/>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Þraut</a:t>
            </a:r>
            <a:r>
              <a:rPr lang="en-US" dirty="0" smtClean="0"/>
              <a:t> </a:t>
            </a:r>
            <a:r>
              <a:rPr lang="en-US" dirty="0" err="1" smtClean="0"/>
              <a:t>Ayns</a:t>
            </a:r>
            <a:r>
              <a:rPr lang="en-US" dirty="0" smtClean="0"/>
              <a:t> </a:t>
            </a:r>
            <a:r>
              <a:rPr lang="en-US" dirty="0" err="1" smtClean="0"/>
              <a:t>Rands</a:t>
            </a:r>
            <a:endParaRPr lang="en-US" dirty="0"/>
          </a:p>
        </p:txBody>
      </p:sp>
      <p:sp>
        <p:nvSpPr>
          <p:cNvPr id="3" name="Content Placeholder 2"/>
          <p:cNvSpPr>
            <a:spLocks noGrp="1"/>
          </p:cNvSpPr>
          <p:nvPr>
            <p:ph sz="half" idx="1"/>
          </p:nvPr>
        </p:nvSpPr>
        <p:spPr/>
        <p:txBody>
          <a:bodyPr>
            <a:normAutofit/>
          </a:bodyPr>
          <a:lstStyle/>
          <a:p>
            <a:r>
              <a:rPr lang="en-US" dirty="0" err="1" smtClean="0"/>
              <a:t>Tekjuhæstu</a:t>
            </a:r>
            <a:r>
              <a:rPr lang="en-US" dirty="0" smtClean="0"/>
              <a:t> </a:t>
            </a:r>
            <a:r>
              <a:rPr lang="en-US" dirty="0" err="1" smtClean="0"/>
              <a:t>h</a:t>
            </a:r>
            <a:r>
              <a:rPr lang="en-US" dirty="0" err="1" smtClean="0"/>
              <a:t>óparnir</a:t>
            </a:r>
            <a:r>
              <a:rPr lang="en-US" dirty="0" smtClean="0"/>
              <a:t> </a:t>
            </a:r>
            <a:r>
              <a:rPr lang="en-US" dirty="0" err="1" smtClean="0"/>
              <a:t>greiða</a:t>
            </a:r>
            <a:r>
              <a:rPr lang="en-US" dirty="0" smtClean="0"/>
              <a:t> </a:t>
            </a:r>
            <a:r>
              <a:rPr lang="en-US" dirty="0" err="1" smtClean="0"/>
              <a:t>mestalla</a:t>
            </a:r>
            <a:r>
              <a:rPr lang="en-US" dirty="0" smtClean="0"/>
              <a:t> </a:t>
            </a:r>
            <a:r>
              <a:rPr lang="en-US" dirty="0" err="1" smtClean="0"/>
              <a:t>skatta</a:t>
            </a:r>
            <a:endParaRPr lang="en-US" dirty="0"/>
          </a:p>
          <a:p>
            <a:r>
              <a:rPr lang="en-US" dirty="0" err="1" smtClean="0"/>
              <a:t>Hvað</a:t>
            </a:r>
            <a:r>
              <a:rPr lang="en-US" dirty="0" smtClean="0"/>
              <a:t> </a:t>
            </a:r>
            <a:r>
              <a:rPr lang="en-US" dirty="0" err="1" smtClean="0"/>
              <a:t>gerist</a:t>
            </a:r>
            <a:r>
              <a:rPr lang="en-US" dirty="0" smtClean="0"/>
              <a:t>, </a:t>
            </a:r>
            <a:r>
              <a:rPr lang="en-US" dirty="0" err="1" smtClean="0"/>
              <a:t>ef</a:t>
            </a:r>
            <a:r>
              <a:rPr lang="en-US" dirty="0" smtClean="0"/>
              <a:t> </a:t>
            </a:r>
            <a:r>
              <a:rPr lang="en-US" dirty="0" err="1" smtClean="0"/>
              <a:t>þeir</a:t>
            </a:r>
            <a:r>
              <a:rPr lang="en-US" dirty="0" smtClean="0"/>
              <a:t> </a:t>
            </a:r>
            <a:r>
              <a:rPr lang="en-US" dirty="0" err="1" smtClean="0"/>
              <a:t>flytjast</a:t>
            </a:r>
            <a:r>
              <a:rPr lang="en-US" dirty="0" smtClean="0"/>
              <a:t> </a:t>
            </a:r>
            <a:r>
              <a:rPr lang="en-US" dirty="0" err="1" smtClean="0"/>
              <a:t>brott</a:t>
            </a:r>
            <a:r>
              <a:rPr lang="en-US" dirty="0" smtClean="0"/>
              <a:t> (</a:t>
            </a:r>
            <a:r>
              <a:rPr lang="en-US" dirty="0" err="1" smtClean="0"/>
              <a:t>eins</a:t>
            </a:r>
            <a:r>
              <a:rPr lang="en-US" dirty="0" smtClean="0"/>
              <a:t> </a:t>
            </a:r>
            <a:r>
              <a:rPr lang="en-US" dirty="0" err="1" smtClean="0"/>
              <a:t>og</a:t>
            </a:r>
            <a:r>
              <a:rPr lang="en-US" dirty="0" smtClean="0"/>
              <a:t> </a:t>
            </a:r>
            <a:r>
              <a:rPr lang="en-US" dirty="0" err="1" smtClean="0"/>
              <a:t>þeir</a:t>
            </a:r>
            <a:r>
              <a:rPr lang="en-US" dirty="0" smtClean="0"/>
              <a:t> </a:t>
            </a:r>
            <a:r>
              <a:rPr lang="en-US" dirty="0" err="1" smtClean="0"/>
              <a:t>gera</a:t>
            </a:r>
            <a:r>
              <a:rPr lang="en-US" dirty="0" smtClean="0"/>
              <a:t> </a:t>
            </a:r>
            <a:r>
              <a:rPr lang="en-US" dirty="0" err="1" smtClean="0"/>
              <a:t>stundum</a:t>
            </a:r>
            <a:r>
              <a:rPr lang="en-US" dirty="0" smtClean="0"/>
              <a:t>)?</a:t>
            </a:r>
            <a:endParaRPr lang="en-US" dirty="0"/>
          </a:p>
          <a:p>
            <a:r>
              <a:rPr lang="en-US" dirty="0" err="1" smtClean="0"/>
              <a:t>Hvað</a:t>
            </a:r>
            <a:r>
              <a:rPr lang="en-US" dirty="0" smtClean="0"/>
              <a:t> </a:t>
            </a:r>
            <a:r>
              <a:rPr lang="en-US" dirty="0" err="1" smtClean="0"/>
              <a:t>gerist</a:t>
            </a:r>
            <a:r>
              <a:rPr lang="en-US" dirty="0" smtClean="0"/>
              <a:t>, </a:t>
            </a:r>
            <a:r>
              <a:rPr lang="en-US" dirty="0" err="1" smtClean="0"/>
              <a:t>ef</a:t>
            </a:r>
            <a:r>
              <a:rPr lang="en-US" dirty="0" smtClean="0"/>
              <a:t> </a:t>
            </a:r>
            <a:r>
              <a:rPr lang="en-US" dirty="0" err="1" smtClean="0"/>
              <a:t>þeir</a:t>
            </a:r>
            <a:r>
              <a:rPr lang="en-US" dirty="0" smtClean="0"/>
              <a:t> </a:t>
            </a:r>
            <a:r>
              <a:rPr lang="en-US" dirty="0" err="1" smtClean="0"/>
              <a:t>ákveða</a:t>
            </a:r>
            <a:r>
              <a:rPr lang="en-US" dirty="0" smtClean="0"/>
              <a:t> </a:t>
            </a:r>
            <a:r>
              <a:rPr lang="en-US" dirty="0" err="1" smtClean="0"/>
              <a:t>að</a:t>
            </a:r>
            <a:r>
              <a:rPr lang="en-US" dirty="0" smtClean="0"/>
              <a:t> </a:t>
            </a:r>
            <a:r>
              <a:rPr lang="en-US" dirty="0" err="1" smtClean="0"/>
              <a:t>hverfa</a:t>
            </a:r>
            <a:r>
              <a:rPr lang="en-US" dirty="0" smtClean="0"/>
              <a:t>? </a:t>
            </a:r>
            <a:r>
              <a:rPr lang="en-US" dirty="0" err="1" smtClean="0"/>
              <a:t>Stefið</a:t>
            </a:r>
            <a:r>
              <a:rPr lang="en-US" dirty="0" smtClean="0"/>
              <a:t> </a:t>
            </a:r>
            <a:r>
              <a:rPr lang="en-US" dirty="0" err="1" smtClean="0"/>
              <a:t>í</a:t>
            </a:r>
            <a:r>
              <a:rPr lang="en-US" dirty="0" smtClean="0"/>
              <a:t> </a:t>
            </a:r>
            <a:r>
              <a:rPr lang="en-US" i="1" dirty="0" err="1" smtClean="0"/>
              <a:t>Undirstöðunni</a:t>
            </a:r>
            <a:r>
              <a:rPr lang="en-US" dirty="0" smtClean="0"/>
              <a:t> e. Rand</a:t>
            </a:r>
            <a:endParaRPr lang="en-US" i="1" dirty="0"/>
          </a:p>
        </p:txBody>
      </p:sp>
      <p:pic>
        <p:nvPicPr>
          <p:cNvPr id="5" name="Content Placeholder 4" descr="Ayn.Rand.jpg"/>
          <p:cNvPicPr>
            <a:picLocks noGrp="1" noChangeAspect="1"/>
          </p:cNvPicPr>
          <p:nvPr>
            <p:ph sz="half" idx="2"/>
          </p:nvPr>
        </p:nvPicPr>
        <p:blipFill>
          <a:blip r:embed="rId2">
            <a:extLst>
              <a:ext uri="{28A0092B-C50C-407E-A947-70E740481C1C}">
                <a14:useLocalDpi xmlns:a14="http://schemas.microsoft.com/office/drawing/2010/main" val="0"/>
              </a:ext>
            </a:extLst>
          </a:blip>
          <a:srcRect l="-15425" r="-15425"/>
          <a:stretch>
            <a:fillRect/>
          </a:stretch>
        </p:blipFill>
        <p:spPr/>
      </p:pic>
    </p:spTree>
    <p:extLst>
      <p:ext uri="{BB962C8B-B14F-4D97-AF65-F5344CB8AC3E}">
        <p14:creationId xmlns:p14="http://schemas.microsoft.com/office/powerpoint/2010/main" val="34691010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3"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
                                        <p:tgtEl>
                                          <p:spTgt spid="5"/>
                                        </p:tgtEl>
                                      </p:cBhvr>
                                    </p:animEffect>
                                    <p:anim calcmode="lin" valueType="num">
                                      <p:cBhvr>
                                        <p:cTn id="20" dur="400" fill="hold"/>
                                        <p:tgtEl>
                                          <p:spTgt spid="5"/>
                                        </p:tgtEl>
                                        <p:attrNameLst>
                                          <p:attrName>ppt_x</p:attrName>
                                        </p:attrNameLst>
                                      </p:cBhvr>
                                      <p:tavLst>
                                        <p:tav tm="0">
                                          <p:val>
                                            <p:strVal val="#ppt_x"/>
                                          </p:val>
                                        </p:tav>
                                        <p:tav tm="100000">
                                          <p:val>
                                            <p:strVal val="#ppt_x"/>
                                          </p:val>
                                        </p:tav>
                                      </p:tavLst>
                                    </p:anim>
                                    <p:anim calcmode="lin" valueType="num">
                                      <p:cBhvr>
                                        <p:cTn id="21" dur="400" fill="hold"/>
                                        <p:tgtEl>
                                          <p:spTgt spid="5"/>
                                        </p:tgtEl>
                                        <p:attrNameLst>
                                          <p:attrName>ppt_y</p:attrName>
                                        </p:attrNameLst>
                                      </p:cBhvr>
                                      <p:tavLst>
                                        <p:tav tm="0">
                                          <p:val>
                                            <p:strVal val="#ppt_y+0.31"/>
                                          </p:val>
                                        </p:tav>
                                        <p:tav tm="100000">
                                          <p:val>
                                            <p:strVal val="#ppt_y+0.31"/>
                                          </p:val>
                                        </p:tav>
                                      </p:tavLst>
                                    </p:anim>
                                    <p:anim calcmode="lin" valueType="num">
                                      <p:cBhvr>
                                        <p:cTn id="22"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3"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Piketty</a:t>
            </a:r>
            <a:r>
              <a:rPr lang="en-US" dirty="0" smtClean="0"/>
              <a:t> </a:t>
            </a:r>
            <a:r>
              <a:rPr lang="en-US" dirty="0" err="1" smtClean="0"/>
              <a:t>n</a:t>
            </a:r>
            <a:r>
              <a:rPr lang="en-US" dirty="0" err="1" smtClean="0"/>
              <a:t>ýr</a:t>
            </a:r>
            <a:r>
              <a:rPr lang="en-US" dirty="0" smtClean="0"/>
              <a:t> </a:t>
            </a:r>
            <a:r>
              <a:rPr lang="en-US" dirty="0" err="1" smtClean="0"/>
              <a:t>sp</a:t>
            </a:r>
            <a:r>
              <a:rPr lang="en-US" dirty="0" err="1" smtClean="0"/>
              <a:t>ámaður</a:t>
            </a:r>
            <a:r>
              <a:rPr lang="en-US" dirty="0" smtClean="0"/>
              <a:t> </a:t>
            </a:r>
            <a:r>
              <a:rPr lang="en-US" dirty="0" err="1" smtClean="0"/>
              <a:t>í</a:t>
            </a:r>
            <a:r>
              <a:rPr lang="en-US" dirty="0" smtClean="0"/>
              <a:t> </a:t>
            </a:r>
            <a:r>
              <a:rPr lang="en-US" dirty="0" err="1" smtClean="0"/>
              <a:t>stað</a:t>
            </a:r>
            <a:r>
              <a:rPr lang="en-US" dirty="0" smtClean="0"/>
              <a:t> Rawls</a:t>
            </a:r>
            <a:endParaRPr lang="en-US" dirty="0"/>
          </a:p>
        </p:txBody>
      </p:sp>
      <p:pic>
        <p:nvPicPr>
          <p:cNvPr id="6" name="Content Placeholder 5" descr="JohnRawls.jpg"/>
          <p:cNvPicPr>
            <a:picLocks noGrp="1" noChangeAspect="1"/>
          </p:cNvPicPr>
          <p:nvPr>
            <p:ph sz="half" idx="1"/>
          </p:nvPr>
        </p:nvPicPr>
        <p:blipFill>
          <a:blip r:embed="rId2">
            <a:extLst>
              <a:ext uri="{28A0092B-C50C-407E-A947-70E740481C1C}">
                <a14:useLocalDpi xmlns:a14="http://schemas.microsoft.com/office/drawing/2010/main" val="0"/>
              </a:ext>
            </a:extLst>
          </a:blip>
          <a:srcRect l="3394" r="3394"/>
          <a:stretch>
            <a:fillRect/>
          </a:stretch>
        </p:blipFill>
        <p:spPr/>
      </p:pic>
      <p:pic>
        <p:nvPicPr>
          <p:cNvPr id="10" name="Content Placeholder 9" descr="ThomasPiketty.jpg"/>
          <p:cNvPicPr>
            <a:picLocks noGrp="1" noChangeAspect="1"/>
          </p:cNvPicPr>
          <p:nvPr>
            <p:ph sz="half" idx="2"/>
          </p:nvPr>
        </p:nvPicPr>
        <p:blipFill>
          <a:blip r:embed="rId3">
            <a:extLst>
              <a:ext uri="{28A0092B-C50C-407E-A947-70E740481C1C}">
                <a14:useLocalDpi xmlns:a14="http://schemas.microsoft.com/office/drawing/2010/main" val="0"/>
              </a:ext>
            </a:extLst>
          </a:blip>
          <a:srcRect l="3232" r="3232"/>
          <a:stretch>
            <a:fillRect/>
          </a:stretch>
        </p:blipFill>
        <p:spPr/>
      </p:pic>
    </p:spTree>
    <p:extLst>
      <p:ext uri="{BB962C8B-B14F-4D97-AF65-F5344CB8AC3E}">
        <p14:creationId xmlns:p14="http://schemas.microsoft.com/office/powerpoint/2010/main" val="26949154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normAutofit fontScale="90000"/>
          </a:bodyPr>
          <a:lstStyle/>
          <a:p>
            <a:r>
              <a:rPr lang="en-US" dirty="0" err="1" smtClean="0">
                <a:ea typeface="ＭＳ Ｐゴシック" charset="0"/>
                <a:cs typeface="ＭＳ Ｐゴシック" charset="0"/>
              </a:rPr>
              <a:t>Ósjálfráður</a:t>
            </a:r>
            <a:r>
              <a:rPr lang="en-US" dirty="0" smtClean="0">
                <a:ea typeface="ＭＳ Ｐゴシック" charset="0"/>
                <a:cs typeface="ＭＳ Ｐゴシック" charset="0"/>
              </a:rPr>
              <a:t> </a:t>
            </a:r>
            <a:r>
              <a:rPr lang="en-US" dirty="0" err="1" smtClean="0">
                <a:ea typeface="ＭＳ Ｐゴシック" charset="0"/>
                <a:cs typeface="ＭＳ Ｐゴシック" charset="0"/>
              </a:rPr>
              <a:t>þokki</a:t>
            </a:r>
            <a:r>
              <a:rPr lang="en-US" dirty="0" smtClean="0">
                <a:ea typeface="ＭＳ Ｐゴシック" charset="0"/>
                <a:cs typeface="ＭＳ Ｐゴシック" charset="0"/>
              </a:rPr>
              <a:t> </a:t>
            </a:r>
            <a:r>
              <a:rPr lang="en-US" dirty="0" err="1" smtClean="0">
                <a:ea typeface="ＭＳ Ｐゴシック" charset="0"/>
                <a:cs typeface="ＭＳ Ｐゴシック" charset="0"/>
              </a:rPr>
              <a:t>borgarastéttarinnar</a:t>
            </a:r>
            <a:endParaRPr lang="en-US" dirty="0">
              <a:ea typeface="ＭＳ Ｐゴシック" charset="0"/>
              <a:cs typeface="ＭＳ Ｐゴシック" charset="0"/>
            </a:endParaRPr>
          </a:p>
        </p:txBody>
      </p:sp>
      <p:sp>
        <p:nvSpPr>
          <p:cNvPr id="39938" name="Content Placeholder 2"/>
          <p:cNvSpPr>
            <a:spLocks noGrp="1"/>
          </p:cNvSpPr>
          <p:nvPr>
            <p:ph sz="half" idx="1"/>
          </p:nvPr>
        </p:nvSpPr>
        <p:spPr>
          <a:xfrm>
            <a:off x="457200" y="1600200"/>
            <a:ext cx="4762938" cy="4525963"/>
          </a:xfrm>
        </p:spPr>
        <p:txBody>
          <a:bodyPr>
            <a:normAutofit lnSpcReduction="10000"/>
          </a:bodyPr>
          <a:lstStyle/>
          <a:p>
            <a:r>
              <a:rPr lang="en-US" dirty="0" err="1" smtClean="0">
                <a:ea typeface="ＭＳ Ｐゴシック" charset="0"/>
                <a:cs typeface="ＭＳ Ｐゴシック" charset="0"/>
              </a:rPr>
              <a:t>Tekjuhæstu</a:t>
            </a:r>
            <a:r>
              <a:rPr lang="en-US" dirty="0" smtClean="0">
                <a:ea typeface="ＭＳ Ｐゴシック" charset="0"/>
                <a:cs typeface="ＭＳ Ｐゴシック" charset="0"/>
              </a:rPr>
              <a:t> </a:t>
            </a:r>
            <a:r>
              <a:rPr lang="en-US" dirty="0" err="1" smtClean="0">
                <a:ea typeface="ＭＳ Ｐゴシック" charset="0"/>
                <a:cs typeface="ＭＳ Ｐゴシック" charset="0"/>
              </a:rPr>
              <a:t>greiða</a:t>
            </a:r>
            <a:r>
              <a:rPr lang="en-US" dirty="0" smtClean="0">
                <a:ea typeface="ＭＳ Ｐゴシック" charset="0"/>
                <a:cs typeface="ＭＳ Ｐゴシック" charset="0"/>
              </a:rPr>
              <a:t> </a:t>
            </a:r>
            <a:r>
              <a:rPr lang="en-US" dirty="0" err="1" smtClean="0">
                <a:ea typeface="ＭＳ Ｐゴシック" charset="0"/>
                <a:cs typeface="ＭＳ Ｐゴシック" charset="0"/>
              </a:rPr>
              <a:t>fyrir</a:t>
            </a:r>
            <a:r>
              <a:rPr lang="en-US" dirty="0" smtClean="0">
                <a:ea typeface="ＭＳ Ｐゴシック" charset="0"/>
                <a:cs typeface="ＭＳ Ｐゴシック" charset="0"/>
              </a:rPr>
              <a:t> </a:t>
            </a:r>
            <a:r>
              <a:rPr lang="en-US" dirty="0" err="1" smtClean="0">
                <a:ea typeface="ＭＳ Ｐゴシック" charset="0"/>
                <a:cs typeface="ＭＳ Ｐゴシック" charset="0"/>
              </a:rPr>
              <a:t>vöruþr</a:t>
            </a:r>
            <a:r>
              <a:rPr lang="en-US" dirty="0" err="1" smtClean="0">
                <a:ea typeface="ＭＳ Ｐゴシック" charset="0"/>
                <a:cs typeface="ＭＳ Ｐゴシック" charset="0"/>
              </a:rPr>
              <a:t>óun</a:t>
            </a:r>
            <a:r>
              <a:rPr lang="en-US" dirty="0" smtClean="0">
                <a:ea typeface="ＭＳ Ｐゴシック" charset="0"/>
                <a:cs typeface="ＭＳ Ｐゴシック" charset="0"/>
              </a:rPr>
              <a:t>, </a:t>
            </a:r>
            <a:r>
              <a:rPr lang="en-US" dirty="0" err="1" smtClean="0">
                <a:ea typeface="ＭＳ Ｐゴシック" charset="0"/>
                <a:cs typeface="ＭＳ Ｐゴシック" charset="0"/>
              </a:rPr>
              <a:t>þegar</a:t>
            </a:r>
            <a:r>
              <a:rPr lang="en-US" dirty="0" smtClean="0">
                <a:ea typeface="ＭＳ Ｐゴシック" charset="0"/>
                <a:cs typeface="ＭＳ Ｐゴシック" charset="0"/>
              </a:rPr>
              <a:t> </a:t>
            </a:r>
            <a:r>
              <a:rPr lang="en-US" dirty="0" err="1" smtClean="0">
                <a:ea typeface="ＭＳ Ｐゴシック" charset="0"/>
                <a:cs typeface="ＭＳ Ｐゴシック" charset="0"/>
              </a:rPr>
              <a:t>munaður</a:t>
            </a:r>
            <a:r>
              <a:rPr lang="en-US" dirty="0" smtClean="0">
                <a:ea typeface="ＭＳ Ｐゴシック" charset="0"/>
                <a:cs typeface="ＭＳ Ｐゴシック" charset="0"/>
              </a:rPr>
              <a:t> </a:t>
            </a:r>
            <a:r>
              <a:rPr lang="en-US" dirty="0" err="1" smtClean="0">
                <a:ea typeface="ＭＳ Ｐゴシック" charset="0"/>
                <a:cs typeface="ＭＳ Ｐゴシック" charset="0"/>
              </a:rPr>
              <a:t>breytist</a:t>
            </a:r>
            <a:r>
              <a:rPr lang="en-US" dirty="0" smtClean="0">
                <a:ea typeface="ＭＳ Ｐゴシック" charset="0"/>
                <a:cs typeface="ＭＳ Ｐゴシック" charset="0"/>
              </a:rPr>
              <a:t> </a:t>
            </a:r>
            <a:r>
              <a:rPr lang="en-US" dirty="0" err="1" smtClean="0">
                <a:ea typeface="ＭＳ Ｐゴシック" charset="0"/>
                <a:cs typeface="ＭＳ Ｐゴシック" charset="0"/>
              </a:rPr>
              <a:t>í</a:t>
            </a:r>
            <a:r>
              <a:rPr lang="en-US" dirty="0" smtClean="0">
                <a:ea typeface="ＭＳ Ｐゴシック" charset="0"/>
                <a:cs typeface="ＭＳ Ｐゴシック" charset="0"/>
              </a:rPr>
              <a:t> </a:t>
            </a:r>
            <a:r>
              <a:rPr lang="en-US" dirty="0" err="1" smtClean="0">
                <a:ea typeface="ＭＳ Ｐゴシック" charset="0"/>
                <a:cs typeface="ＭＳ Ｐゴシック" charset="0"/>
              </a:rPr>
              <a:t>nauðsynjar</a:t>
            </a:r>
            <a:r>
              <a:rPr lang="en-US" dirty="0" smtClean="0">
                <a:ea typeface="ＭＳ Ｐゴシック" charset="0"/>
                <a:cs typeface="ＭＳ Ｐゴシック" charset="0"/>
              </a:rPr>
              <a:t> (</a:t>
            </a:r>
            <a:r>
              <a:rPr lang="en-US" dirty="0" err="1" smtClean="0">
                <a:ea typeface="ＭＳ Ｐゴシック" charset="0"/>
                <a:cs typeface="ＭＳ Ｐゴシック" charset="0"/>
              </a:rPr>
              <a:t>flugfar</a:t>
            </a:r>
            <a:r>
              <a:rPr lang="en-US" dirty="0" smtClean="0">
                <a:ea typeface="ＭＳ Ｐゴシック" charset="0"/>
                <a:cs typeface="ＭＳ Ｐゴシック" charset="0"/>
              </a:rPr>
              <a:t>, </a:t>
            </a:r>
            <a:r>
              <a:rPr lang="en-US" dirty="0" err="1" smtClean="0">
                <a:ea typeface="ＭＳ Ｐゴシック" charset="0"/>
                <a:cs typeface="ＭＳ Ｐゴシック" charset="0"/>
              </a:rPr>
              <a:t>bíll</a:t>
            </a:r>
            <a:r>
              <a:rPr lang="en-US" dirty="0" smtClean="0">
                <a:ea typeface="ＭＳ Ｐゴシック" charset="0"/>
                <a:cs typeface="ＭＳ Ｐゴシック" charset="0"/>
              </a:rPr>
              <a:t>, </a:t>
            </a:r>
            <a:r>
              <a:rPr lang="en-US" dirty="0" err="1" smtClean="0">
                <a:ea typeface="ＭＳ Ｐゴシック" charset="0"/>
                <a:cs typeface="ＭＳ Ｐゴシック" charset="0"/>
              </a:rPr>
              <a:t>tölva</a:t>
            </a:r>
            <a:r>
              <a:rPr lang="en-US" dirty="0" smtClean="0">
                <a:ea typeface="ＭＳ Ｐゴシック" charset="0"/>
                <a:cs typeface="ＭＳ Ｐゴシック" charset="0"/>
              </a:rPr>
              <a:t>) </a:t>
            </a:r>
          </a:p>
          <a:p>
            <a:r>
              <a:rPr lang="en-US" dirty="0" err="1">
                <a:ea typeface="ＭＳ Ｐゴシック" charset="0"/>
                <a:cs typeface="ＭＳ Ｐゴシック" charset="0"/>
              </a:rPr>
              <a:t>L</a:t>
            </a:r>
            <a:r>
              <a:rPr lang="en-US" dirty="0" err="1" smtClean="0">
                <a:ea typeface="ＭＳ Ｐゴシック" charset="0"/>
                <a:cs typeface="ＭＳ Ｐゴシック" charset="0"/>
              </a:rPr>
              <a:t>eggja</a:t>
            </a:r>
            <a:r>
              <a:rPr lang="en-US" dirty="0" smtClean="0">
                <a:ea typeface="ＭＳ Ｐゴシック" charset="0"/>
                <a:cs typeface="ＭＳ Ｐゴシック" charset="0"/>
              </a:rPr>
              <a:t> </a:t>
            </a:r>
            <a:r>
              <a:rPr lang="en-US" dirty="0" err="1" smtClean="0">
                <a:ea typeface="ＭＳ Ｐゴシック" charset="0"/>
                <a:cs typeface="ＭＳ Ｐゴシック" charset="0"/>
              </a:rPr>
              <a:t>í</a:t>
            </a:r>
            <a:r>
              <a:rPr lang="en-US" dirty="0" smtClean="0">
                <a:ea typeface="ＭＳ Ｐゴシック" charset="0"/>
                <a:cs typeface="ＭＳ Ｐゴシック" charset="0"/>
              </a:rPr>
              <a:t> </a:t>
            </a:r>
            <a:r>
              <a:rPr lang="en-US" dirty="0" err="1" smtClean="0">
                <a:ea typeface="ＭＳ Ｐゴシック" charset="0"/>
                <a:cs typeface="ＭＳ Ｐゴシック" charset="0"/>
              </a:rPr>
              <a:t>áhættufjárfestingar</a:t>
            </a:r>
            <a:r>
              <a:rPr lang="en-US" dirty="0" smtClean="0">
                <a:ea typeface="ＭＳ Ｐゴシック" charset="0"/>
                <a:cs typeface="ＭＳ Ｐゴシック" charset="0"/>
              </a:rPr>
              <a:t>: 1.000 </a:t>
            </a:r>
            <a:r>
              <a:rPr lang="en-US" dirty="0" err="1" smtClean="0">
                <a:ea typeface="ＭＳ Ｐゴシック" charset="0"/>
                <a:cs typeface="ＭＳ Ｐゴシック" charset="0"/>
              </a:rPr>
              <a:t>tilraunir</a:t>
            </a:r>
            <a:r>
              <a:rPr lang="en-US" dirty="0" smtClean="0">
                <a:ea typeface="ＭＳ Ｐゴシック" charset="0"/>
                <a:cs typeface="ＭＳ Ｐゴシック" charset="0"/>
              </a:rPr>
              <a:t> </a:t>
            </a:r>
            <a:r>
              <a:rPr lang="en-US" dirty="0" err="1" smtClean="0">
                <a:ea typeface="ＭＳ Ｐゴシック" charset="0"/>
                <a:cs typeface="ＭＳ Ｐゴシック" charset="0"/>
              </a:rPr>
              <a:t>gerðar</a:t>
            </a:r>
            <a:r>
              <a:rPr lang="en-US" dirty="0" smtClean="0">
                <a:ea typeface="ＭＳ Ｐゴシック" charset="0"/>
                <a:cs typeface="ＭＳ Ｐゴシック" charset="0"/>
              </a:rPr>
              <a:t> </a:t>
            </a:r>
            <a:r>
              <a:rPr lang="en-US" dirty="0" err="1" smtClean="0">
                <a:ea typeface="ＭＳ Ｐゴシック" charset="0"/>
                <a:cs typeface="ＭＳ Ｐゴシック" charset="0"/>
              </a:rPr>
              <a:t>í</a:t>
            </a:r>
            <a:r>
              <a:rPr lang="en-US" dirty="0" smtClean="0">
                <a:ea typeface="ＭＳ Ｐゴシック" charset="0"/>
                <a:cs typeface="ＭＳ Ｐゴシック" charset="0"/>
              </a:rPr>
              <a:t> </a:t>
            </a:r>
            <a:r>
              <a:rPr lang="en-US" dirty="0" err="1" smtClean="0">
                <a:ea typeface="ＭＳ Ｐゴシック" charset="0"/>
                <a:cs typeface="ＭＳ Ｐゴシック" charset="0"/>
              </a:rPr>
              <a:t>stað</a:t>
            </a:r>
            <a:r>
              <a:rPr lang="en-US" dirty="0" smtClean="0">
                <a:ea typeface="ＭＳ Ｐゴシック" charset="0"/>
                <a:cs typeface="ＭＳ Ｐゴシック" charset="0"/>
              </a:rPr>
              <a:t> 10 (</a:t>
            </a:r>
            <a:r>
              <a:rPr lang="en-US" dirty="0" err="1" smtClean="0">
                <a:ea typeface="ＭＳ Ｐゴシック" charset="0"/>
                <a:cs typeface="ＭＳ Ｐゴシック" charset="0"/>
              </a:rPr>
              <a:t>einstaklingar</a:t>
            </a:r>
            <a:r>
              <a:rPr lang="en-US" dirty="0" smtClean="0">
                <a:ea typeface="ＭＳ Ｐゴシック" charset="0"/>
                <a:cs typeface="ＭＳ Ｐゴシック" charset="0"/>
              </a:rPr>
              <a:t> </a:t>
            </a:r>
            <a:r>
              <a:rPr lang="en-US" dirty="0" err="1" smtClean="0">
                <a:ea typeface="ＭＳ Ｐゴシック" charset="0"/>
                <a:cs typeface="ＭＳ Ｐゴシック" charset="0"/>
              </a:rPr>
              <a:t>í</a:t>
            </a:r>
            <a:r>
              <a:rPr lang="en-US" dirty="0" smtClean="0">
                <a:ea typeface="ＭＳ Ｐゴシック" charset="0"/>
                <a:cs typeface="ＭＳ Ｐゴシック" charset="0"/>
              </a:rPr>
              <a:t> </a:t>
            </a:r>
            <a:r>
              <a:rPr lang="en-US" dirty="0" err="1" smtClean="0">
                <a:ea typeface="ＭＳ Ｐゴシック" charset="0"/>
                <a:cs typeface="ＭＳ Ｐゴシック" charset="0"/>
              </a:rPr>
              <a:t>stað</a:t>
            </a:r>
            <a:r>
              <a:rPr lang="en-US" dirty="0" smtClean="0">
                <a:ea typeface="ＭＳ Ｐゴシック" charset="0"/>
                <a:cs typeface="ＭＳ Ｐゴシック" charset="0"/>
              </a:rPr>
              <a:t> </a:t>
            </a:r>
            <a:r>
              <a:rPr lang="en-US" dirty="0" err="1" smtClean="0">
                <a:ea typeface="ＭＳ Ｐゴシック" charset="0"/>
                <a:cs typeface="ＭＳ Ｐゴシック" charset="0"/>
              </a:rPr>
              <a:t>sjóða</a:t>
            </a:r>
            <a:r>
              <a:rPr lang="en-US" dirty="0" smtClean="0">
                <a:ea typeface="ＭＳ Ｐゴシック" charset="0"/>
                <a:cs typeface="ＭＳ Ｐゴシック" charset="0"/>
              </a:rPr>
              <a:t>) </a:t>
            </a:r>
          </a:p>
          <a:p>
            <a:r>
              <a:rPr lang="en-US" dirty="0" err="1" smtClean="0">
                <a:ea typeface="ＭＳ Ｐゴシック" charset="0"/>
                <a:cs typeface="ＭＳ Ｐゴシック" charset="0"/>
              </a:rPr>
              <a:t>Hafa</a:t>
            </a:r>
            <a:r>
              <a:rPr lang="en-US" dirty="0" smtClean="0">
                <a:ea typeface="ＭＳ Ｐゴシック" charset="0"/>
                <a:cs typeface="ＭＳ Ｐゴシック" charset="0"/>
              </a:rPr>
              <a:t> </a:t>
            </a:r>
            <a:r>
              <a:rPr lang="en-US" dirty="0" err="1" smtClean="0">
                <a:ea typeface="ＭＳ Ｐゴシック" charset="0"/>
                <a:cs typeface="ＭＳ Ｐゴシック" charset="0"/>
              </a:rPr>
              <a:t>burði</a:t>
            </a:r>
            <a:r>
              <a:rPr lang="en-US" dirty="0" smtClean="0">
                <a:ea typeface="ＭＳ Ｐゴシック" charset="0"/>
                <a:cs typeface="ＭＳ Ｐゴシック" charset="0"/>
              </a:rPr>
              <a:t> </a:t>
            </a:r>
            <a:r>
              <a:rPr lang="en-US" dirty="0" err="1" smtClean="0">
                <a:ea typeface="ＭＳ Ｐゴシック" charset="0"/>
                <a:cs typeface="ＭＳ Ｐゴシック" charset="0"/>
              </a:rPr>
              <a:t>til</a:t>
            </a:r>
            <a:r>
              <a:rPr lang="en-US" dirty="0" smtClean="0">
                <a:ea typeface="ＭＳ Ｐゴシック" charset="0"/>
                <a:cs typeface="ＭＳ Ｐゴシック" charset="0"/>
              </a:rPr>
              <a:t> </a:t>
            </a:r>
            <a:r>
              <a:rPr lang="en-US" dirty="0" err="1" smtClean="0">
                <a:ea typeface="ＭＳ Ｐゴシック" charset="0"/>
                <a:cs typeface="ＭＳ Ｐゴシック" charset="0"/>
              </a:rPr>
              <a:t>að</a:t>
            </a:r>
            <a:r>
              <a:rPr lang="en-US" dirty="0" smtClean="0">
                <a:ea typeface="ＭＳ Ｐゴシック" charset="0"/>
                <a:cs typeface="ＭＳ Ｐゴシック" charset="0"/>
              </a:rPr>
              <a:t> </a:t>
            </a:r>
            <a:r>
              <a:rPr lang="en-US" dirty="0" err="1" smtClean="0">
                <a:ea typeface="ＭＳ Ｐゴシック" charset="0"/>
                <a:cs typeface="ＭＳ Ｐゴシック" charset="0"/>
              </a:rPr>
              <a:t>berjast</a:t>
            </a:r>
            <a:r>
              <a:rPr lang="en-US" dirty="0" smtClean="0">
                <a:ea typeface="ＭＳ Ｐゴシック" charset="0"/>
                <a:cs typeface="ＭＳ Ｐゴシック" charset="0"/>
              </a:rPr>
              <a:t> </a:t>
            </a:r>
            <a:r>
              <a:rPr lang="en-US" dirty="0" err="1" smtClean="0">
                <a:ea typeface="ＭＳ Ｐゴシック" charset="0"/>
                <a:cs typeface="ＭＳ Ｐゴシック" charset="0"/>
              </a:rPr>
              <a:t>gegn</a:t>
            </a:r>
            <a:r>
              <a:rPr lang="en-US" dirty="0" smtClean="0">
                <a:ea typeface="ＭＳ Ｐゴシック" charset="0"/>
                <a:cs typeface="ＭＳ Ｐゴシック" charset="0"/>
              </a:rPr>
              <a:t> </a:t>
            </a:r>
            <a:r>
              <a:rPr lang="en-US" dirty="0" err="1" smtClean="0">
                <a:ea typeface="ＭＳ Ｐゴシック" charset="0"/>
                <a:cs typeface="ＭＳ Ｐゴシック" charset="0"/>
              </a:rPr>
              <a:t>ofr</a:t>
            </a:r>
            <a:r>
              <a:rPr lang="en-US" dirty="0" err="1" smtClean="0">
                <a:ea typeface="ＭＳ Ｐゴシック" charset="0"/>
                <a:cs typeface="ＭＳ Ｐゴシック" charset="0"/>
              </a:rPr>
              <a:t>íki</a:t>
            </a:r>
            <a:r>
              <a:rPr lang="en-US" dirty="0" smtClean="0">
                <a:ea typeface="ＭＳ Ｐゴシック" charset="0"/>
                <a:cs typeface="ＭＳ Ｐゴシック" charset="0"/>
              </a:rPr>
              <a:t> </a:t>
            </a:r>
            <a:r>
              <a:rPr lang="en-US" dirty="0" err="1" smtClean="0">
                <a:ea typeface="ＭＳ Ｐゴシック" charset="0"/>
                <a:cs typeface="ＭＳ Ｐゴシック" charset="0"/>
              </a:rPr>
              <a:t>skriffinna</a:t>
            </a:r>
            <a:r>
              <a:rPr lang="en-US" dirty="0" smtClean="0">
                <a:ea typeface="ＭＳ Ｐゴシック" charset="0"/>
                <a:cs typeface="ＭＳ Ｐゴシック" charset="0"/>
              </a:rPr>
              <a:t> </a:t>
            </a:r>
            <a:r>
              <a:rPr lang="en-US" dirty="0" err="1" smtClean="0">
                <a:ea typeface="ＭＳ Ｐゴシック" charset="0"/>
                <a:cs typeface="ＭＳ Ｐゴシック" charset="0"/>
              </a:rPr>
              <a:t>og</a:t>
            </a:r>
            <a:r>
              <a:rPr lang="en-US" dirty="0" smtClean="0">
                <a:ea typeface="ＭＳ Ｐゴシック" charset="0"/>
                <a:cs typeface="ＭＳ Ｐゴシック" charset="0"/>
              </a:rPr>
              <a:t> </a:t>
            </a:r>
            <a:r>
              <a:rPr lang="en-US" dirty="0" err="1" smtClean="0">
                <a:ea typeface="ＭＳ Ｐゴシック" charset="0"/>
                <a:cs typeface="ＭＳ Ｐゴシック" charset="0"/>
              </a:rPr>
              <a:t>valdníðslu</a:t>
            </a:r>
            <a:r>
              <a:rPr lang="en-US" dirty="0" smtClean="0">
                <a:ea typeface="ＭＳ Ｐゴシック" charset="0"/>
                <a:cs typeface="ＭＳ Ｐゴシック" charset="0"/>
              </a:rPr>
              <a:t> </a:t>
            </a:r>
            <a:r>
              <a:rPr lang="en-US" dirty="0" err="1" smtClean="0">
                <a:ea typeface="ＭＳ Ｐゴシック" charset="0"/>
                <a:cs typeface="ＭＳ Ｐゴシック" charset="0"/>
              </a:rPr>
              <a:t>opinberra</a:t>
            </a:r>
            <a:r>
              <a:rPr lang="en-US" dirty="0" smtClean="0">
                <a:ea typeface="ＭＳ Ｐゴシック" charset="0"/>
                <a:cs typeface="ＭＳ Ｐゴシック" charset="0"/>
              </a:rPr>
              <a:t> </a:t>
            </a:r>
            <a:r>
              <a:rPr lang="en-US" dirty="0" err="1" smtClean="0">
                <a:ea typeface="ＭＳ Ｐゴシック" charset="0"/>
                <a:cs typeface="ＭＳ Ｐゴシック" charset="0"/>
              </a:rPr>
              <a:t>aðila</a:t>
            </a:r>
            <a:endParaRPr lang="en-US" dirty="0">
              <a:ea typeface="ＭＳ Ｐゴシック" charset="0"/>
              <a:cs typeface="ＭＳ Ｐゴシック" charset="0"/>
            </a:endParaRPr>
          </a:p>
        </p:txBody>
      </p:sp>
      <p:pic>
        <p:nvPicPr>
          <p:cNvPr id="39939" name="Content Placeholder 2" descr="BillGates.jpg"/>
          <p:cNvPicPr>
            <a:picLocks noGrp="1" noChangeAspect="1"/>
          </p:cNvPicPr>
          <p:nvPr>
            <p:ph sz="half" idx="2"/>
          </p:nvPr>
        </p:nvPicPr>
        <p:blipFill>
          <a:blip r:embed="rId2">
            <a:extLst>
              <a:ext uri="{28A0092B-C50C-407E-A947-70E740481C1C}">
                <a14:useLocalDpi xmlns:a14="http://schemas.microsoft.com/office/drawing/2010/main" val="0"/>
              </a:ext>
            </a:extLst>
          </a:blip>
          <a:srcRect l="-12462" r="-12462"/>
          <a:stretch>
            <a:fillRect/>
          </a:stretch>
        </p:blipFill>
        <p:spPr>
          <a:xfrm>
            <a:off x="5042338" y="1600200"/>
            <a:ext cx="4038600" cy="4525963"/>
          </a:xfrm>
        </p:spPr>
      </p:pic>
    </p:spTree>
    <p:extLst>
      <p:ext uri="{BB962C8B-B14F-4D97-AF65-F5344CB8AC3E}">
        <p14:creationId xmlns:p14="http://schemas.microsoft.com/office/powerpoint/2010/main" val="11582381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fade">
                                      <p:cBhvr>
                                        <p:cTn id="7" dur="1000"/>
                                        <p:tgtEl>
                                          <p:spTgt spid="39939"/>
                                        </p:tgtEl>
                                      </p:cBhvr>
                                    </p:animEffect>
                                    <p:anim calcmode="lin" valueType="num">
                                      <p:cBhvr>
                                        <p:cTn id="8" dur="1000" fill="hold"/>
                                        <p:tgtEl>
                                          <p:spTgt spid="39939"/>
                                        </p:tgtEl>
                                        <p:attrNameLst>
                                          <p:attrName>ppt_x</p:attrName>
                                        </p:attrNameLst>
                                      </p:cBhvr>
                                      <p:tavLst>
                                        <p:tav tm="0">
                                          <p:val>
                                            <p:strVal val="#ppt_x"/>
                                          </p:val>
                                        </p:tav>
                                        <p:tav tm="100000">
                                          <p:val>
                                            <p:strVal val="#ppt_x"/>
                                          </p:val>
                                        </p:tav>
                                      </p:tavLst>
                                    </p:anim>
                                    <p:anim calcmode="lin" valueType="num">
                                      <p:cBhvr>
                                        <p:cTn id="9" dur="1000" fill="hold"/>
                                        <p:tgtEl>
                                          <p:spTgt spid="399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9938">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9938">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993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Þraut</a:t>
            </a:r>
            <a:r>
              <a:rPr lang="en-US" dirty="0" smtClean="0"/>
              <a:t> </a:t>
            </a:r>
            <a:r>
              <a:rPr lang="en-US" dirty="0" err="1" smtClean="0"/>
              <a:t>Rauðu</a:t>
            </a:r>
            <a:r>
              <a:rPr lang="en-US" dirty="0" smtClean="0"/>
              <a:t> </a:t>
            </a:r>
            <a:r>
              <a:rPr lang="en-US" dirty="0" err="1" smtClean="0"/>
              <a:t>drottningarinnar</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8614618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748805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left)">
                                      <p:cBhvr>
                                        <p:cTn id="7" dur="500"/>
                                        <p:tgtEl>
                                          <p:spTgt spid="6">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left)">
                                      <p:cBhvr>
                                        <p:cTn id="12" dur="500"/>
                                        <p:tgtEl>
                                          <p:spTgt spid="6">
                                            <p:graphicEl>
                                              <a:chart seriesIdx="0" categoryIdx="-4" bldStep="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left)">
                                      <p:cBhvr>
                                        <p:cTn id="17" dur="500"/>
                                        <p:tgtEl>
                                          <p:spTgt spid="6">
                                            <p:graphicEl>
                                              <a:chart seriesIdx="1" categoryIdx="-4" bldStep="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graphicEl>
                                              <a:chart seriesIdx="2" categoryIdx="-4" bldStep="series"/>
                                            </p:graphicEl>
                                          </p:spTgt>
                                        </p:tgtEl>
                                        <p:attrNameLst>
                                          <p:attrName>style.visibility</p:attrName>
                                        </p:attrNameLst>
                                      </p:cBhvr>
                                      <p:to>
                                        <p:strVal val="visible"/>
                                      </p:to>
                                    </p:set>
                                    <p:animEffect transition="in" filter="wipe(left)">
                                      <p:cBhvr>
                                        <p:cTn id="22" dur="500"/>
                                        <p:tgtEl>
                                          <p:spTgt spid="6">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Chart bld="series"/>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lum bright="-20000"/>
          </a:blip>
          <a:srcRect/>
          <a:stretch>
            <a:fillRect/>
          </a:stretch>
        </p:blipFill>
        <p:spPr bwMode="auto">
          <a:xfrm>
            <a:off x="2782888" y="2873375"/>
            <a:ext cx="3581400" cy="911225"/>
          </a:xfrm>
          <a:prstGeom prst="rect">
            <a:avLst/>
          </a:prstGeom>
          <a:noFill/>
        </p:spPr>
      </p:pic>
    </p:spTree>
    <p:extLst>
      <p:ext uri="{BB962C8B-B14F-4D97-AF65-F5344CB8AC3E}">
        <p14:creationId xmlns:p14="http://schemas.microsoft.com/office/powerpoint/2010/main" val="246613264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Rawls </a:t>
            </a:r>
            <a:r>
              <a:rPr lang="en-US" dirty="0" err="1" smtClean="0"/>
              <a:t>hafði</a:t>
            </a:r>
            <a:r>
              <a:rPr lang="en-US" dirty="0" smtClean="0"/>
              <a:t> </a:t>
            </a:r>
            <a:r>
              <a:rPr lang="en-US" dirty="0" err="1" smtClean="0"/>
              <a:t>áhyggjur</a:t>
            </a:r>
            <a:r>
              <a:rPr lang="en-US" dirty="0" smtClean="0"/>
              <a:t> </a:t>
            </a:r>
            <a:r>
              <a:rPr lang="en-US" dirty="0" err="1" smtClean="0"/>
              <a:t>af</a:t>
            </a:r>
            <a:r>
              <a:rPr lang="en-US" dirty="0" smtClean="0"/>
              <a:t> </a:t>
            </a:r>
            <a:r>
              <a:rPr lang="en-US" dirty="0" err="1" smtClean="0"/>
              <a:t>fátækt</a:t>
            </a:r>
            <a:endParaRPr lang="en-US" dirty="0"/>
          </a:p>
        </p:txBody>
      </p:sp>
      <p:sp>
        <p:nvSpPr>
          <p:cNvPr id="3" name="Content Placeholder 2"/>
          <p:cNvSpPr>
            <a:spLocks noGrp="1"/>
          </p:cNvSpPr>
          <p:nvPr>
            <p:ph sz="half" idx="1"/>
          </p:nvPr>
        </p:nvSpPr>
        <p:spPr>
          <a:xfrm>
            <a:off x="457199" y="1600200"/>
            <a:ext cx="4462517" cy="4525963"/>
          </a:xfrm>
        </p:spPr>
        <p:txBody>
          <a:bodyPr>
            <a:normAutofit/>
          </a:bodyPr>
          <a:lstStyle/>
          <a:p>
            <a:r>
              <a:rPr lang="en-US" dirty="0" smtClean="0"/>
              <a:t>Rawls: </a:t>
            </a:r>
            <a:r>
              <a:rPr lang="en-US" dirty="0" err="1" smtClean="0"/>
              <a:t>Tekjudreifing</a:t>
            </a:r>
            <a:r>
              <a:rPr lang="en-US" dirty="0" smtClean="0"/>
              <a:t> </a:t>
            </a:r>
            <a:r>
              <a:rPr lang="en-US" dirty="0" err="1" smtClean="0"/>
              <a:t>r</a:t>
            </a:r>
            <a:r>
              <a:rPr lang="en-US" dirty="0" err="1" smtClean="0"/>
              <a:t>éttlát</a:t>
            </a:r>
            <a:r>
              <a:rPr lang="en-US" dirty="0" smtClean="0"/>
              <a:t>, </a:t>
            </a:r>
            <a:r>
              <a:rPr lang="en-US" dirty="0" err="1" smtClean="0"/>
              <a:t>ef</a:t>
            </a:r>
            <a:r>
              <a:rPr lang="en-US" dirty="0" smtClean="0"/>
              <a:t> </a:t>
            </a:r>
            <a:r>
              <a:rPr lang="en-US" dirty="0" err="1" smtClean="0"/>
              <a:t>hagur</a:t>
            </a:r>
            <a:r>
              <a:rPr lang="en-US" dirty="0" smtClean="0"/>
              <a:t> </a:t>
            </a:r>
            <a:r>
              <a:rPr lang="en-US" dirty="0" err="1" smtClean="0"/>
              <a:t>verst</a:t>
            </a:r>
            <a:r>
              <a:rPr lang="en-US" dirty="0" smtClean="0"/>
              <a:t> </a:t>
            </a:r>
            <a:r>
              <a:rPr lang="en-US" dirty="0" err="1" smtClean="0"/>
              <a:t>settu</a:t>
            </a:r>
            <a:r>
              <a:rPr lang="en-US" dirty="0" smtClean="0"/>
              <a:t> </a:t>
            </a:r>
            <a:r>
              <a:rPr lang="en-US" dirty="0" err="1" smtClean="0"/>
              <a:t>eins</a:t>
            </a:r>
            <a:r>
              <a:rPr lang="en-US" dirty="0" smtClean="0"/>
              <a:t> </a:t>
            </a:r>
            <a:r>
              <a:rPr lang="en-US" dirty="0" err="1" smtClean="0"/>
              <a:t>góður</a:t>
            </a:r>
            <a:r>
              <a:rPr lang="en-US" dirty="0" smtClean="0"/>
              <a:t> </a:t>
            </a:r>
            <a:r>
              <a:rPr lang="en-US" dirty="0" err="1" smtClean="0"/>
              <a:t>og</a:t>
            </a:r>
            <a:r>
              <a:rPr lang="en-US" dirty="0" smtClean="0"/>
              <a:t> </a:t>
            </a:r>
            <a:r>
              <a:rPr lang="en-US" dirty="0" err="1" smtClean="0"/>
              <a:t>framast</a:t>
            </a:r>
            <a:r>
              <a:rPr lang="en-US" dirty="0" smtClean="0"/>
              <a:t> </a:t>
            </a:r>
            <a:r>
              <a:rPr lang="en-US" dirty="0" err="1" smtClean="0"/>
              <a:t>getur</a:t>
            </a:r>
            <a:r>
              <a:rPr lang="en-US" dirty="0" smtClean="0"/>
              <a:t> </a:t>
            </a:r>
            <a:r>
              <a:rPr lang="en-US" dirty="0" err="1" smtClean="0"/>
              <a:t>orðið</a:t>
            </a:r>
            <a:r>
              <a:rPr lang="en-US" dirty="0" smtClean="0"/>
              <a:t> (</a:t>
            </a:r>
            <a:r>
              <a:rPr lang="en-US" dirty="0" err="1" smtClean="0"/>
              <a:t>hámörkun</a:t>
            </a:r>
            <a:r>
              <a:rPr lang="en-US" dirty="0" smtClean="0"/>
              <a:t> </a:t>
            </a:r>
            <a:r>
              <a:rPr lang="en-US" dirty="0" err="1" smtClean="0"/>
              <a:t>lágmarks</a:t>
            </a:r>
            <a:r>
              <a:rPr lang="en-US" dirty="0" smtClean="0"/>
              <a:t>)</a:t>
            </a:r>
            <a:endParaRPr lang="en-US" dirty="0"/>
          </a:p>
          <a:p>
            <a:r>
              <a:rPr lang="en-US" dirty="0" err="1" smtClean="0"/>
              <a:t>Mælingar</a:t>
            </a:r>
            <a:r>
              <a:rPr lang="en-US" dirty="0" smtClean="0"/>
              <a:t> (</a:t>
            </a:r>
            <a:r>
              <a:rPr lang="en-US" dirty="0" err="1" smtClean="0"/>
              <a:t>frelsisv</a:t>
            </a:r>
            <a:r>
              <a:rPr lang="en-US" dirty="0" err="1" smtClean="0"/>
              <a:t>ísitalan</a:t>
            </a:r>
            <a:r>
              <a:rPr lang="en-US" dirty="0" smtClean="0"/>
              <a:t>) </a:t>
            </a:r>
            <a:r>
              <a:rPr lang="en-US" dirty="0" err="1" smtClean="0"/>
              <a:t>sýna</a:t>
            </a:r>
            <a:r>
              <a:rPr lang="en-US" dirty="0" smtClean="0"/>
              <a:t>, </a:t>
            </a:r>
            <a:r>
              <a:rPr lang="en-US" dirty="0" err="1" smtClean="0"/>
              <a:t>að</a:t>
            </a:r>
            <a:r>
              <a:rPr lang="en-US" dirty="0" smtClean="0"/>
              <a:t> </a:t>
            </a:r>
            <a:r>
              <a:rPr lang="en-US" dirty="0" err="1" smtClean="0"/>
              <a:t>kapítalismi</a:t>
            </a:r>
            <a:r>
              <a:rPr lang="en-US" dirty="0" smtClean="0"/>
              <a:t> </a:t>
            </a:r>
            <a:r>
              <a:rPr lang="en-US" dirty="0" err="1" smtClean="0"/>
              <a:t>fullnægir</a:t>
            </a:r>
            <a:r>
              <a:rPr lang="en-US" dirty="0" smtClean="0"/>
              <a:t> best </a:t>
            </a:r>
            <a:r>
              <a:rPr lang="en-US" dirty="0" err="1" smtClean="0"/>
              <a:t>því</a:t>
            </a:r>
            <a:r>
              <a:rPr lang="en-US" dirty="0" smtClean="0"/>
              <a:t> </a:t>
            </a:r>
            <a:r>
              <a:rPr lang="en-US" dirty="0" err="1" smtClean="0"/>
              <a:t>skilyrði</a:t>
            </a:r>
            <a:r>
              <a:rPr lang="en-US" dirty="0" smtClean="0"/>
              <a:t>: </a:t>
            </a:r>
            <a:r>
              <a:rPr lang="en-US" dirty="0" err="1" smtClean="0"/>
              <a:t>Hagur</a:t>
            </a:r>
            <a:r>
              <a:rPr lang="en-US" dirty="0"/>
              <a:t> </a:t>
            </a:r>
            <a:r>
              <a:rPr lang="en-US" dirty="0" err="1" smtClean="0"/>
              <a:t>fátækra</a:t>
            </a:r>
            <a:r>
              <a:rPr lang="en-US" dirty="0" smtClean="0"/>
              <a:t> </a:t>
            </a:r>
            <a:r>
              <a:rPr lang="en-US" dirty="0" err="1" smtClean="0"/>
              <a:t>bestur</a:t>
            </a:r>
            <a:r>
              <a:rPr lang="en-US" dirty="0" smtClean="0"/>
              <a:t> </a:t>
            </a:r>
            <a:r>
              <a:rPr lang="en-US" dirty="0" err="1" smtClean="0"/>
              <a:t>í</a:t>
            </a:r>
            <a:r>
              <a:rPr lang="en-US" dirty="0" smtClean="0"/>
              <a:t> </a:t>
            </a:r>
            <a:r>
              <a:rPr lang="en-US" dirty="0" err="1" smtClean="0"/>
              <a:t>frjálsustu</a:t>
            </a:r>
            <a:r>
              <a:rPr lang="en-US" dirty="0" smtClean="0"/>
              <a:t> </a:t>
            </a:r>
            <a:r>
              <a:rPr lang="en-US" dirty="0" err="1" smtClean="0"/>
              <a:t>hagkerfunum</a:t>
            </a:r>
            <a:endParaRPr lang="en-US" dirty="0"/>
          </a:p>
        </p:txBody>
      </p:sp>
      <p:pic>
        <p:nvPicPr>
          <p:cNvPr id="5" name="Content Placeholder 4" descr="Lange-MigrantMother02.1.jpg"/>
          <p:cNvPicPr>
            <a:picLocks noGrp="1" noChangeAspect="1"/>
          </p:cNvPicPr>
          <p:nvPr>
            <p:ph sz="half" idx="2"/>
          </p:nvPr>
        </p:nvPicPr>
        <p:blipFill>
          <a:blip r:embed="rId2">
            <a:extLst>
              <a:ext uri="{28A0092B-C50C-407E-A947-70E740481C1C}">
                <a14:useLocalDpi xmlns:a14="http://schemas.microsoft.com/office/drawing/2010/main" val="0"/>
              </a:ext>
            </a:extLst>
          </a:blip>
          <a:srcRect l="-7997" r="-7997"/>
          <a:stretch>
            <a:fillRect/>
          </a:stretch>
        </p:blipFill>
        <p:spPr>
          <a:xfrm>
            <a:off x="4919717" y="1600200"/>
            <a:ext cx="4038600" cy="4525963"/>
          </a:xfrm>
        </p:spPr>
      </p:pic>
    </p:spTree>
    <p:extLst>
      <p:ext uri="{BB962C8B-B14F-4D97-AF65-F5344CB8AC3E}">
        <p14:creationId xmlns:p14="http://schemas.microsoft.com/office/powerpoint/2010/main" val="42204247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Sjö</a:t>
            </a:r>
            <a:r>
              <a:rPr lang="en-US" dirty="0" smtClean="0"/>
              <a:t> </a:t>
            </a:r>
            <a:r>
              <a:rPr lang="en-US" dirty="0" err="1" smtClean="0"/>
              <a:t>norræn</a:t>
            </a:r>
            <a:r>
              <a:rPr lang="en-US" dirty="0" smtClean="0"/>
              <a:t> </a:t>
            </a:r>
            <a:r>
              <a:rPr lang="en-US" dirty="0" err="1" smtClean="0"/>
              <a:t>hagkerfi</a:t>
            </a:r>
            <a:r>
              <a:rPr lang="en-US" dirty="0" smtClean="0"/>
              <a:t> 2010</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81249167"/>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485410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0" bldStep="ptInSeries"/>
                                            </p:graphicEl>
                                          </p:spTgt>
                                        </p:tgtEl>
                                        <p:attrNameLst>
                                          <p:attrName>style.visibility</p:attrName>
                                        </p:attrNameLst>
                                      </p:cBhvr>
                                      <p:to>
                                        <p:strVal val="visible"/>
                                      </p:to>
                                    </p:set>
                                    <p:animEffect transition="in" filter="wipe(left)">
                                      <p:cBhvr>
                                        <p:cTn id="12" dur="500"/>
                                        <p:tgtEl>
                                          <p:spTgt spid="4">
                                            <p:graphicEl>
                                              <a:chart seriesIdx="0" categoryIdx="0" bldStep="ptIn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graphicEl>
                                              <a:chart seriesIdx="0" categoryIdx="1" bldStep="ptInSeries"/>
                                            </p:graphicEl>
                                          </p:spTgt>
                                        </p:tgtEl>
                                        <p:attrNameLst>
                                          <p:attrName>style.visibility</p:attrName>
                                        </p:attrNameLst>
                                      </p:cBhvr>
                                      <p:to>
                                        <p:strVal val="visible"/>
                                      </p:to>
                                    </p:set>
                                    <p:animEffect transition="in" filter="wipe(left)">
                                      <p:cBhvr>
                                        <p:cTn id="17" dur="500"/>
                                        <p:tgtEl>
                                          <p:spTgt spid="4">
                                            <p:graphicEl>
                                              <a:chart seriesIdx="0" categoryIdx="1" bldStep="ptIn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graphicEl>
                                              <a:chart seriesIdx="0" categoryIdx="2" bldStep="ptInSeries"/>
                                            </p:graphicEl>
                                          </p:spTgt>
                                        </p:tgtEl>
                                        <p:attrNameLst>
                                          <p:attrName>style.visibility</p:attrName>
                                        </p:attrNameLst>
                                      </p:cBhvr>
                                      <p:to>
                                        <p:strVal val="visible"/>
                                      </p:to>
                                    </p:set>
                                    <p:animEffect transition="in" filter="wipe(left)">
                                      <p:cBhvr>
                                        <p:cTn id="22" dur="500"/>
                                        <p:tgtEl>
                                          <p:spTgt spid="4">
                                            <p:graphicEl>
                                              <a:chart seriesIdx="0" categoryIdx="2" bldStep="ptInSeries"/>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graphicEl>
                                              <a:chart seriesIdx="0" categoryIdx="3" bldStep="ptInSeries"/>
                                            </p:graphicEl>
                                          </p:spTgt>
                                        </p:tgtEl>
                                        <p:attrNameLst>
                                          <p:attrName>style.visibility</p:attrName>
                                        </p:attrNameLst>
                                      </p:cBhvr>
                                      <p:to>
                                        <p:strVal val="visible"/>
                                      </p:to>
                                    </p:set>
                                    <p:animEffect transition="in" filter="wipe(left)">
                                      <p:cBhvr>
                                        <p:cTn id="27" dur="500"/>
                                        <p:tgtEl>
                                          <p:spTgt spid="4">
                                            <p:graphicEl>
                                              <a:chart seriesIdx="0" categoryIdx="3" bldStep="ptInSeries"/>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graphicEl>
                                              <a:chart seriesIdx="0" categoryIdx="4" bldStep="ptInSeries"/>
                                            </p:graphicEl>
                                          </p:spTgt>
                                        </p:tgtEl>
                                        <p:attrNameLst>
                                          <p:attrName>style.visibility</p:attrName>
                                        </p:attrNameLst>
                                      </p:cBhvr>
                                      <p:to>
                                        <p:strVal val="visible"/>
                                      </p:to>
                                    </p:set>
                                    <p:animEffect transition="in" filter="wipe(left)">
                                      <p:cBhvr>
                                        <p:cTn id="32" dur="500"/>
                                        <p:tgtEl>
                                          <p:spTgt spid="4">
                                            <p:graphicEl>
                                              <a:chart seriesIdx="0" categoryIdx="4" bldStep="ptInSeries"/>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graphicEl>
                                              <a:chart seriesIdx="0" categoryIdx="5" bldStep="ptInSeries"/>
                                            </p:graphicEl>
                                          </p:spTgt>
                                        </p:tgtEl>
                                        <p:attrNameLst>
                                          <p:attrName>style.visibility</p:attrName>
                                        </p:attrNameLst>
                                      </p:cBhvr>
                                      <p:to>
                                        <p:strVal val="visible"/>
                                      </p:to>
                                    </p:set>
                                    <p:animEffect transition="in" filter="wipe(left)">
                                      <p:cBhvr>
                                        <p:cTn id="37" dur="500"/>
                                        <p:tgtEl>
                                          <p:spTgt spid="4">
                                            <p:graphicEl>
                                              <a:chart seriesIdx="0" categoryIdx="5" bldStep="ptInSeries"/>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graphicEl>
                                              <a:chart seriesIdx="0" categoryIdx="6" bldStep="ptInSeries"/>
                                            </p:graphicEl>
                                          </p:spTgt>
                                        </p:tgtEl>
                                        <p:attrNameLst>
                                          <p:attrName>style.visibility</p:attrName>
                                        </p:attrNameLst>
                                      </p:cBhvr>
                                      <p:to>
                                        <p:strVal val="visible"/>
                                      </p:to>
                                    </p:set>
                                    <p:animEffect transition="in" filter="wipe(left)">
                                      <p:cBhvr>
                                        <p:cTn id="42" dur="500"/>
                                        <p:tgtEl>
                                          <p:spTgt spid="4">
                                            <p:graphicEl>
                                              <a:chart seriesIdx="0" categoryIdx="6"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El"/>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Sv</a:t>
            </a:r>
            <a:r>
              <a:rPr lang="en-US" dirty="0" err="1" smtClean="0"/>
              <a:t>íar</a:t>
            </a:r>
            <a:r>
              <a:rPr lang="en-US" dirty="0" smtClean="0"/>
              <a:t> </a:t>
            </a:r>
            <a:r>
              <a:rPr lang="en-US" dirty="0" err="1" smtClean="0"/>
              <a:t>í</a:t>
            </a:r>
            <a:r>
              <a:rPr lang="en-US" dirty="0" smtClean="0"/>
              <a:t> </a:t>
            </a:r>
            <a:r>
              <a:rPr lang="en-US" dirty="0" err="1" smtClean="0"/>
              <a:t>Norðurálfu</a:t>
            </a:r>
            <a:r>
              <a:rPr lang="en-US" dirty="0" smtClean="0"/>
              <a:t> </a:t>
            </a:r>
            <a:r>
              <a:rPr lang="en-US" dirty="0" err="1" smtClean="0"/>
              <a:t>og</a:t>
            </a:r>
            <a:r>
              <a:rPr lang="en-US" dirty="0" smtClean="0"/>
              <a:t> </a:t>
            </a:r>
            <a:r>
              <a:rPr lang="en-US" dirty="0" err="1" smtClean="0"/>
              <a:t>Vesturheimi</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87913521"/>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05790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graphicEl>
                                              <a:chart seriesIdx="0" categoryIdx="0" bldStep="ptInSeries"/>
                                            </p:graphicEl>
                                          </p:spTgt>
                                        </p:tgtEl>
                                        <p:attrNameLst>
                                          <p:attrName>style.visibility</p:attrName>
                                        </p:attrNameLst>
                                      </p:cBhvr>
                                      <p:to>
                                        <p:strVal val="visible"/>
                                      </p:to>
                                    </p:set>
                                    <p:animEffect transition="in" filter="wipe(left)">
                                      <p:cBhvr>
                                        <p:cTn id="12" dur="500"/>
                                        <p:tgtEl>
                                          <p:spTgt spid="4">
                                            <p:graphicEl>
                                              <a:chart seriesIdx="0" categoryIdx="0" bldStep="ptInSeries"/>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graphicEl>
                                              <a:chart seriesIdx="0" categoryIdx="1" bldStep="ptInSeries"/>
                                            </p:graphicEl>
                                          </p:spTgt>
                                        </p:tgtEl>
                                        <p:attrNameLst>
                                          <p:attrName>style.visibility</p:attrName>
                                        </p:attrNameLst>
                                      </p:cBhvr>
                                      <p:to>
                                        <p:strVal val="visible"/>
                                      </p:to>
                                    </p:set>
                                    <p:animEffect transition="in" filter="wipe(left)">
                                      <p:cBhvr>
                                        <p:cTn id="17" dur="500"/>
                                        <p:tgtEl>
                                          <p:spTgt spid="4">
                                            <p:graphicEl>
                                              <a:chart seriesIdx="0" categoryIdx="1" bldStep="ptInSeries"/>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graphicEl>
                                              <a:chart seriesIdx="0" categoryIdx="2" bldStep="ptInSeries"/>
                                            </p:graphicEl>
                                          </p:spTgt>
                                        </p:tgtEl>
                                        <p:attrNameLst>
                                          <p:attrName>style.visibility</p:attrName>
                                        </p:attrNameLst>
                                      </p:cBhvr>
                                      <p:to>
                                        <p:strVal val="visible"/>
                                      </p:to>
                                    </p:set>
                                    <p:animEffect transition="in" filter="wipe(left)">
                                      <p:cBhvr>
                                        <p:cTn id="22" dur="500"/>
                                        <p:tgtEl>
                                          <p:spTgt spid="4">
                                            <p:graphicEl>
                                              <a:chart seriesIdx="0" categoryIdx="2" bldStep="ptIn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El"/>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Piketty</a:t>
            </a:r>
            <a:r>
              <a:rPr lang="en-US" dirty="0" smtClean="0"/>
              <a:t> </a:t>
            </a:r>
            <a:r>
              <a:rPr lang="en-US" dirty="0" err="1" smtClean="0"/>
              <a:t>hefur</a:t>
            </a:r>
            <a:r>
              <a:rPr lang="en-US" dirty="0" smtClean="0"/>
              <a:t> </a:t>
            </a:r>
            <a:r>
              <a:rPr lang="en-US" dirty="0" err="1" smtClean="0"/>
              <a:t>áhyggjur</a:t>
            </a:r>
            <a:r>
              <a:rPr lang="en-US" dirty="0" smtClean="0"/>
              <a:t> </a:t>
            </a:r>
            <a:r>
              <a:rPr lang="en-US" dirty="0" err="1" smtClean="0"/>
              <a:t>af</a:t>
            </a:r>
            <a:r>
              <a:rPr lang="en-US" dirty="0" smtClean="0"/>
              <a:t> </a:t>
            </a:r>
            <a:r>
              <a:rPr lang="en-US" dirty="0" err="1" smtClean="0"/>
              <a:t>auði</a:t>
            </a:r>
            <a:endParaRPr lang="en-US" dirty="0"/>
          </a:p>
        </p:txBody>
      </p:sp>
      <p:sp>
        <p:nvSpPr>
          <p:cNvPr id="3" name="Content Placeholder 2"/>
          <p:cNvSpPr>
            <a:spLocks noGrp="1"/>
          </p:cNvSpPr>
          <p:nvPr>
            <p:ph sz="half" idx="1"/>
          </p:nvPr>
        </p:nvSpPr>
        <p:spPr/>
        <p:txBody>
          <a:bodyPr>
            <a:normAutofit/>
          </a:bodyPr>
          <a:lstStyle/>
          <a:p>
            <a:r>
              <a:rPr lang="en-US" dirty="0" err="1" smtClean="0"/>
              <a:t>Piketty</a:t>
            </a:r>
            <a:r>
              <a:rPr lang="en-US" dirty="0" smtClean="0"/>
              <a:t>: </a:t>
            </a:r>
            <a:r>
              <a:rPr lang="en-US" dirty="0" err="1" smtClean="0"/>
              <a:t>F</a:t>
            </a:r>
            <a:r>
              <a:rPr lang="en-US" dirty="0" err="1" smtClean="0"/>
              <a:t>átækir</a:t>
            </a:r>
            <a:r>
              <a:rPr lang="en-US" dirty="0" smtClean="0"/>
              <a:t> </a:t>
            </a:r>
            <a:r>
              <a:rPr lang="en-US" dirty="0" err="1" smtClean="0"/>
              <a:t>hagnast</a:t>
            </a:r>
            <a:r>
              <a:rPr lang="en-US" dirty="0" smtClean="0"/>
              <a:t> </a:t>
            </a:r>
            <a:r>
              <a:rPr lang="en-US" dirty="0" err="1" smtClean="0"/>
              <a:t>ekki</a:t>
            </a:r>
            <a:r>
              <a:rPr lang="en-US" dirty="0" smtClean="0"/>
              <a:t> </a:t>
            </a:r>
            <a:r>
              <a:rPr lang="en-US" dirty="0" err="1" smtClean="0"/>
              <a:t>á</a:t>
            </a:r>
            <a:r>
              <a:rPr lang="en-US" dirty="0" smtClean="0"/>
              <a:t> </a:t>
            </a:r>
            <a:r>
              <a:rPr lang="en-US" dirty="0" err="1" smtClean="0"/>
              <a:t>kapítalisma</a:t>
            </a:r>
            <a:endParaRPr lang="en-US" dirty="0" smtClean="0"/>
          </a:p>
          <a:p>
            <a:r>
              <a:rPr lang="en-US" dirty="0" err="1" smtClean="0"/>
              <a:t>Sk</a:t>
            </a:r>
            <a:r>
              <a:rPr lang="en-US" dirty="0" err="1" smtClean="0"/>
              <a:t>ýring</a:t>
            </a:r>
            <a:r>
              <a:rPr lang="en-US" dirty="0" smtClean="0"/>
              <a:t>: </a:t>
            </a:r>
            <a:r>
              <a:rPr lang="en-US" dirty="0" err="1" smtClean="0"/>
              <a:t>Fjármagn</a:t>
            </a:r>
            <a:r>
              <a:rPr lang="en-US" dirty="0" smtClean="0"/>
              <a:t> </a:t>
            </a:r>
            <a:r>
              <a:rPr lang="en-US" dirty="0" err="1" smtClean="0"/>
              <a:t>hleðst</a:t>
            </a:r>
            <a:r>
              <a:rPr lang="en-US" dirty="0" smtClean="0"/>
              <a:t> </a:t>
            </a:r>
            <a:r>
              <a:rPr lang="en-US" dirty="0" err="1" smtClean="0"/>
              <a:t>upp</a:t>
            </a:r>
            <a:r>
              <a:rPr lang="en-US" dirty="0" smtClean="0"/>
              <a:t> </a:t>
            </a:r>
            <a:r>
              <a:rPr lang="en-US" dirty="0" err="1" smtClean="0"/>
              <a:t>í</a:t>
            </a:r>
            <a:r>
              <a:rPr lang="en-US" dirty="0" smtClean="0"/>
              <a:t> </a:t>
            </a:r>
            <a:r>
              <a:rPr lang="en-US" dirty="0" err="1" smtClean="0"/>
              <a:t>höndum</a:t>
            </a:r>
            <a:r>
              <a:rPr lang="en-US" dirty="0" smtClean="0"/>
              <a:t> </a:t>
            </a:r>
            <a:r>
              <a:rPr lang="en-US" dirty="0" err="1" smtClean="0"/>
              <a:t>ríkra</a:t>
            </a:r>
            <a:r>
              <a:rPr lang="en-US" dirty="0" smtClean="0"/>
              <a:t>, </a:t>
            </a:r>
            <a:r>
              <a:rPr lang="en-US" dirty="0" err="1" smtClean="0"/>
              <a:t>þv</a:t>
            </a:r>
            <a:r>
              <a:rPr lang="en-US" dirty="0" err="1" smtClean="0"/>
              <a:t>í</a:t>
            </a:r>
            <a:r>
              <a:rPr lang="en-US" dirty="0" smtClean="0"/>
              <a:t> </a:t>
            </a:r>
            <a:r>
              <a:rPr lang="en-US" dirty="0" err="1" smtClean="0"/>
              <a:t>að</a:t>
            </a:r>
            <a:r>
              <a:rPr lang="en-US" dirty="0" smtClean="0"/>
              <a:t> </a:t>
            </a:r>
            <a:r>
              <a:rPr lang="en-US" i="1" dirty="0" smtClean="0"/>
              <a:t>r</a:t>
            </a:r>
            <a:r>
              <a:rPr lang="en-US" dirty="0" smtClean="0"/>
              <a:t> </a:t>
            </a:r>
            <a:r>
              <a:rPr lang="en-US" dirty="0"/>
              <a:t>&gt; </a:t>
            </a:r>
            <a:r>
              <a:rPr lang="en-US" i="1" dirty="0" smtClean="0"/>
              <a:t>g</a:t>
            </a:r>
            <a:r>
              <a:rPr lang="en-US" dirty="0" smtClean="0"/>
              <a:t> </a:t>
            </a:r>
            <a:endParaRPr lang="en-US" dirty="0"/>
          </a:p>
          <a:p>
            <a:r>
              <a:rPr lang="en-US" dirty="0" err="1" smtClean="0"/>
              <a:t>Lausn</a:t>
            </a:r>
            <a:r>
              <a:rPr lang="en-US" dirty="0" smtClean="0"/>
              <a:t>: </a:t>
            </a:r>
            <a:r>
              <a:rPr lang="en-US" dirty="0" err="1" smtClean="0"/>
              <a:t>Alþj</a:t>
            </a:r>
            <a:r>
              <a:rPr lang="en-US" dirty="0" err="1" smtClean="0"/>
              <a:t>óðlegir</a:t>
            </a:r>
            <a:r>
              <a:rPr lang="en-US" dirty="0" smtClean="0"/>
              <a:t> </a:t>
            </a:r>
            <a:r>
              <a:rPr lang="en-US" dirty="0" err="1" smtClean="0"/>
              <a:t>o</a:t>
            </a:r>
            <a:r>
              <a:rPr lang="en-US" dirty="0" err="1" smtClean="0"/>
              <a:t>furskattar</a:t>
            </a:r>
            <a:r>
              <a:rPr lang="en-US" dirty="0" smtClean="0"/>
              <a:t> </a:t>
            </a:r>
            <a:r>
              <a:rPr lang="en-US" dirty="0" err="1" smtClean="0"/>
              <a:t>á</a:t>
            </a:r>
            <a:r>
              <a:rPr lang="en-US" dirty="0" smtClean="0"/>
              <a:t> </a:t>
            </a:r>
            <a:r>
              <a:rPr lang="en-US" dirty="0" err="1" smtClean="0"/>
              <a:t>stóreignamenn</a:t>
            </a:r>
            <a:r>
              <a:rPr lang="en-US" dirty="0" smtClean="0"/>
              <a:t> </a:t>
            </a:r>
            <a:r>
              <a:rPr lang="en-US" dirty="0" err="1" smtClean="0"/>
              <a:t>og</a:t>
            </a:r>
            <a:r>
              <a:rPr lang="en-US" dirty="0" smtClean="0"/>
              <a:t> </a:t>
            </a:r>
            <a:r>
              <a:rPr lang="en-US" dirty="0" err="1" smtClean="0"/>
              <a:t>hátekjuhópa</a:t>
            </a:r>
            <a:endParaRPr lang="en-US" dirty="0"/>
          </a:p>
        </p:txBody>
      </p:sp>
      <p:pic>
        <p:nvPicPr>
          <p:cNvPr id="5" name="Content Placeholder 4" descr="rich-people.jpg"/>
          <p:cNvPicPr>
            <a:picLocks noGrp="1" noChangeAspect="1"/>
          </p:cNvPicPr>
          <p:nvPr>
            <p:ph sz="half" idx="2"/>
          </p:nvPr>
        </p:nvPicPr>
        <p:blipFill>
          <a:blip r:embed="rId2">
            <a:extLst>
              <a:ext uri="{28A0092B-C50C-407E-A947-70E740481C1C}">
                <a14:useLocalDpi xmlns:a14="http://schemas.microsoft.com/office/drawing/2010/main" val="0"/>
              </a:ext>
            </a:extLst>
          </a:blip>
          <a:srcRect l="5964" r="5964"/>
          <a:stretch>
            <a:fillRect/>
          </a:stretch>
        </p:blipFill>
        <p:spPr/>
      </p:pic>
    </p:spTree>
    <p:extLst>
      <p:ext uri="{BB962C8B-B14F-4D97-AF65-F5344CB8AC3E}">
        <p14:creationId xmlns:p14="http://schemas.microsoft.com/office/powerpoint/2010/main" val="15808901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anim calcmode="lin" valueType="num">
                                      <p:cBhvr>
                                        <p:cTn id="8" dur="400" fill="hold"/>
                                        <p:tgtEl>
                                          <p:spTgt spid="5"/>
                                        </p:tgtEl>
                                        <p:attrNameLst>
                                          <p:attrName>ppt_x</p:attrName>
                                        </p:attrNameLst>
                                      </p:cBhvr>
                                      <p:tavLst>
                                        <p:tav tm="0">
                                          <p:val>
                                            <p:strVal val="#ppt_x"/>
                                          </p:val>
                                        </p:tav>
                                        <p:tav tm="100000">
                                          <p:val>
                                            <p:strVal val="#ppt_x"/>
                                          </p:val>
                                        </p:tav>
                                      </p:tavLst>
                                    </p:anim>
                                    <p:anim calcmode="lin" valueType="num">
                                      <p:cBhvr>
                                        <p:cTn id="9" dur="400" fill="hold"/>
                                        <p:tgtEl>
                                          <p:spTgt spid="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Piketty</a:t>
            </a:r>
            <a:r>
              <a:rPr lang="en-US" dirty="0" smtClean="0"/>
              <a:t>: </a:t>
            </a:r>
            <a:r>
              <a:rPr lang="en-US" dirty="0" err="1" smtClean="0"/>
              <a:t>h</a:t>
            </a:r>
            <a:r>
              <a:rPr lang="en-US" dirty="0" err="1" smtClean="0"/>
              <a:t>lutur</a:t>
            </a:r>
            <a:r>
              <a:rPr lang="en-US" dirty="0" smtClean="0"/>
              <a:t> 1% </a:t>
            </a:r>
            <a:r>
              <a:rPr lang="en-US" dirty="0" err="1" smtClean="0"/>
              <a:t>tekjuhæstu</a:t>
            </a:r>
            <a:r>
              <a:rPr lang="en-US" dirty="0" smtClean="0"/>
              <a:t> </a:t>
            </a:r>
            <a:r>
              <a:rPr lang="en-US" dirty="0" err="1" smtClean="0"/>
              <a:t>af</a:t>
            </a:r>
            <a:r>
              <a:rPr lang="en-US" dirty="0" smtClean="0"/>
              <a:t> </a:t>
            </a:r>
            <a:r>
              <a:rPr lang="en-US" dirty="0" err="1" smtClean="0"/>
              <a:t>heild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08069450"/>
              </p:ext>
            </p:extLst>
          </p:nvPr>
        </p:nvGraphicFramePr>
        <p:xfrm>
          <a:off x="549275" y="1600200"/>
          <a:ext cx="8042275" cy="4343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722944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chart seriesIdx="1" categoryIdx="-4" bldStep="series"/>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chart seriesIdx="2" categoryIdx="-4" bldStep="series"/>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chart seriesIdx="3" categoryIdx="-4" bldStep="series"/>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chart seriesIdx="4" categoryIdx="-4" bldStep="series"/>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Talnameðferð</a:t>
            </a:r>
            <a:r>
              <a:rPr lang="en-US" dirty="0" smtClean="0"/>
              <a:t> </a:t>
            </a:r>
            <a:r>
              <a:rPr lang="en-US" dirty="0" err="1" smtClean="0"/>
              <a:t>Pikettys</a:t>
            </a:r>
            <a:endParaRPr lang="en-US" dirty="0"/>
          </a:p>
        </p:txBody>
      </p:sp>
      <p:sp>
        <p:nvSpPr>
          <p:cNvPr id="3" name="Content Placeholder 2"/>
          <p:cNvSpPr>
            <a:spLocks noGrp="1"/>
          </p:cNvSpPr>
          <p:nvPr>
            <p:ph idx="1"/>
          </p:nvPr>
        </p:nvSpPr>
        <p:spPr/>
        <p:txBody>
          <a:bodyPr>
            <a:normAutofit lnSpcReduction="10000"/>
          </a:bodyPr>
          <a:lstStyle/>
          <a:p>
            <a:r>
              <a:rPr lang="en-US" i="1" dirty="0" smtClean="0"/>
              <a:t>Financial Times</a:t>
            </a:r>
            <a:r>
              <a:rPr lang="en-US" dirty="0" smtClean="0"/>
              <a:t>: </a:t>
            </a:r>
            <a:r>
              <a:rPr lang="en-US" dirty="0" err="1" smtClean="0"/>
              <a:t>Villur</a:t>
            </a:r>
            <a:r>
              <a:rPr lang="en-US" dirty="0" smtClean="0"/>
              <a:t> </a:t>
            </a:r>
            <a:r>
              <a:rPr lang="en-US" dirty="0" err="1" smtClean="0"/>
              <a:t>í</a:t>
            </a:r>
            <a:r>
              <a:rPr lang="en-US" dirty="0" smtClean="0"/>
              <a:t> </a:t>
            </a:r>
            <a:r>
              <a:rPr lang="en-US" dirty="0" err="1" smtClean="0"/>
              <a:t>útreikningum</a:t>
            </a:r>
            <a:r>
              <a:rPr lang="en-US" dirty="0" smtClean="0"/>
              <a:t> </a:t>
            </a:r>
            <a:r>
              <a:rPr lang="en-US" dirty="0" err="1" smtClean="0"/>
              <a:t>á</a:t>
            </a:r>
            <a:r>
              <a:rPr lang="en-US" dirty="0" smtClean="0"/>
              <a:t> </a:t>
            </a:r>
            <a:r>
              <a:rPr lang="en-US" dirty="0" err="1" smtClean="0"/>
              <a:t>eignaskiptingu</a:t>
            </a:r>
            <a:r>
              <a:rPr lang="en-US" dirty="0" smtClean="0"/>
              <a:t> </a:t>
            </a:r>
            <a:r>
              <a:rPr lang="en-US" dirty="0" err="1" smtClean="0"/>
              <a:t>í</a:t>
            </a:r>
            <a:r>
              <a:rPr lang="en-US" dirty="0" smtClean="0"/>
              <a:t> </a:t>
            </a:r>
            <a:r>
              <a:rPr lang="en-US" dirty="0" err="1" smtClean="0"/>
              <a:t>Bretlandi</a:t>
            </a:r>
            <a:endParaRPr lang="en-US" dirty="0" smtClean="0"/>
          </a:p>
          <a:p>
            <a:r>
              <a:rPr lang="en-US" dirty="0" err="1" smtClean="0"/>
              <a:t>Franskir</a:t>
            </a:r>
            <a:r>
              <a:rPr lang="en-US" dirty="0" smtClean="0"/>
              <a:t> </a:t>
            </a:r>
            <a:r>
              <a:rPr lang="en-US" dirty="0" err="1" smtClean="0"/>
              <a:t>hagfræðingar</a:t>
            </a:r>
            <a:r>
              <a:rPr lang="en-US" dirty="0" smtClean="0"/>
              <a:t>: </a:t>
            </a:r>
            <a:r>
              <a:rPr lang="en-US" dirty="0" err="1" smtClean="0"/>
              <a:t>Ofmat</a:t>
            </a:r>
            <a:r>
              <a:rPr lang="en-US" dirty="0" smtClean="0"/>
              <a:t> </a:t>
            </a:r>
            <a:r>
              <a:rPr lang="en-US" dirty="0" err="1" smtClean="0"/>
              <a:t>á</a:t>
            </a:r>
            <a:r>
              <a:rPr lang="en-US" dirty="0" smtClean="0"/>
              <a:t> </a:t>
            </a:r>
            <a:r>
              <a:rPr lang="en-US" dirty="0" err="1" smtClean="0"/>
              <a:t>eignum</a:t>
            </a:r>
            <a:r>
              <a:rPr lang="en-US" dirty="0" smtClean="0"/>
              <a:t> </a:t>
            </a:r>
            <a:r>
              <a:rPr lang="en-US" dirty="0" err="1" smtClean="0"/>
              <a:t>vegna</a:t>
            </a:r>
            <a:r>
              <a:rPr lang="en-US" dirty="0" smtClean="0"/>
              <a:t> </a:t>
            </a:r>
            <a:r>
              <a:rPr lang="en-US" dirty="0" err="1" smtClean="0"/>
              <a:t>ofmats</a:t>
            </a:r>
            <a:r>
              <a:rPr lang="en-US" dirty="0" smtClean="0"/>
              <a:t> </a:t>
            </a:r>
            <a:r>
              <a:rPr lang="en-US" dirty="0" err="1" smtClean="0"/>
              <a:t>á</a:t>
            </a:r>
            <a:r>
              <a:rPr lang="en-US" dirty="0" smtClean="0"/>
              <a:t> </a:t>
            </a:r>
            <a:r>
              <a:rPr lang="en-US" dirty="0" err="1" smtClean="0"/>
              <a:t>virði</a:t>
            </a:r>
            <a:r>
              <a:rPr lang="en-US" dirty="0" smtClean="0"/>
              <a:t> </a:t>
            </a:r>
            <a:r>
              <a:rPr lang="en-US" dirty="0" err="1" smtClean="0"/>
              <a:t>fasteigna</a:t>
            </a:r>
            <a:r>
              <a:rPr lang="en-US" dirty="0" smtClean="0"/>
              <a:t> (</a:t>
            </a:r>
            <a:r>
              <a:rPr lang="en-US" dirty="0" err="1" smtClean="0"/>
              <a:t>eignabóla</a:t>
            </a:r>
            <a:r>
              <a:rPr lang="en-US" dirty="0" smtClean="0"/>
              <a:t>)</a:t>
            </a:r>
          </a:p>
          <a:p>
            <a:r>
              <a:rPr lang="en-US" dirty="0" err="1" smtClean="0"/>
              <a:t>Hvorugt</a:t>
            </a:r>
            <a:r>
              <a:rPr lang="en-US" dirty="0" smtClean="0"/>
              <a:t> </a:t>
            </a:r>
            <a:r>
              <a:rPr lang="en-US" dirty="0" err="1" smtClean="0"/>
              <a:t>úrslitaatriði</a:t>
            </a:r>
            <a:r>
              <a:rPr lang="en-US" dirty="0" smtClean="0"/>
              <a:t> um </a:t>
            </a:r>
            <a:r>
              <a:rPr lang="en-US" dirty="0" err="1" smtClean="0"/>
              <a:t>meginboðskap</a:t>
            </a:r>
            <a:r>
              <a:rPr lang="en-US" dirty="0" smtClean="0"/>
              <a:t> </a:t>
            </a:r>
            <a:r>
              <a:rPr lang="en-US" dirty="0" err="1" smtClean="0"/>
              <a:t>Pikettys</a:t>
            </a:r>
            <a:r>
              <a:rPr lang="en-US" dirty="0" smtClean="0"/>
              <a:t> um U-</a:t>
            </a:r>
            <a:r>
              <a:rPr lang="en-US" dirty="0" err="1" smtClean="0"/>
              <a:t>þróun</a:t>
            </a:r>
            <a:r>
              <a:rPr lang="en-US" dirty="0" smtClean="0"/>
              <a:t> </a:t>
            </a:r>
            <a:r>
              <a:rPr lang="en-US" dirty="0" err="1" smtClean="0"/>
              <a:t>tekjudreifingar</a:t>
            </a:r>
            <a:endParaRPr lang="en-US" dirty="0" smtClean="0"/>
          </a:p>
          <a:p>
            <a:r>
              <a:rPr lang="en-US" dirty="0" err="1" smtClean="0"/>
              <a:t>Hins</a:t>
            </a:r>
            <a:r>
              <a:rPr lang="en-US" dirty="0" smtClean="0"/>
              <a:t> </a:t>
            </a:r>
            <a:r>
              <a:rPr lang="en-US" dirty="0" err="1" smtClean="0"/>
              <a:t>vegar</a:t>
            </a:r>
            <a:r>
              <a:rPr lang="en-US" dirty="0" smtClean="0"/>
              <a:t> </a:t>
            </a:r>
            <a:r>
              <a:rPr lang="en-US" dirty="0" err="1" smtClean="0"/>
              <a:t>engin</a:t>
            </a:r>
            <a:r>
              <a:rPr lang="en-US" dirty="0" smtClean="0"/>
              <a:t> </a:t>
            </a:r>
            <a:r>
              <a:rPr lang="en-US" dirty="0" err="1" smtClean="0"/>
              <a:t>sjáanleg</a:t>
            </a:r>
            <a:r>
              <a:rPr lang="en-US" dirty="0" smtClean="0"/>
              <a:t> </a:t>
            </a:r>
            <a:r>
              <a:rPr lang="en-US" dirty="0" err="1" smtClean="0"/>
              <a:t>tengsl</a:t>
            </a:r>
            <a:r>
              <a:rPr lang="en-US" dirty="0" smtClean="0"/>
              <a:t> </a:t>
            </a:r>
            <a:r>
              <a:rPr lang="en-US" dirty="0" err="1" smtClean="0"/>
              <a:t>milli</a:t>
            </a:r>
            <a:r>
              <a:rPr lang="en-US" dirty="0" smtClean="0"/>
              <a:t> </a:t>
            </a:r>
            <a:r>
              <a:rPr lang="en-US" dirty="0" err="1" smtClean="0"/>
              <a:t>endurdreifingar</a:t>
            </a:r>
            <a:r>
              <a:rPr lang="en-US" dirty="0" smtClean="0"/>
              <a:t> </a:t>
            </a:r>
            <a:r>
              <a:rPr lang="en-US" dirty="0" err="1" smtClean="0"/>
              <a:t>í</a:t>
            </a:r>
            <a:r>
              <a:rPr lang="en-US" dirty="0" smtClean="0"/>
              <a:t> </a:t>
            </a:r>
            <a:r>
              <a:rPr lang="en-US" dirty="0" err="1" smtClean="0"/>
              <a:t>krafti</a:t>
            </a:r>
            <a:r>
              <a:rPr lang="en-US" dirty="0" smtClean="0"/>
              <a:t> </a:t>
            </a:r>
            <a:r>
              <a:rPr lang="en-US" dirty="0" err="1" smtClean="0"/>
              <a:t>skatta</a:t>
            </a:r>
            <a:r>
              <a:rPr lang="en-US" dirty="0" smtClean="0"/>
              <a:t> </a:t>
            </a:r>
            <a:r>
              <a:rPr lang="en-US" dirty="0" err="1" smtClean="0"/>
              <a:t>og</a:t>
            </a:r>
            <a:r>
              <a:rPr lang="en-US" dirty="0" smtClean="0"/>
              <a:t> </a:t>
            </a:r>
            <a:r>
              <a:rPr lang="en-US" dirty="0" err="1" smtClean="0"/>
              <a:t>ójafnrar</a:t>
            </a:r>
            <a:r>
              <a:rPr lang="en-US" dirty="0" smtClean="0"/>
              <a:t> </a:t>
            </a:r>
            <a:r>
              <a:rPr lang="en-US" dirty="0" err="1" smtClean="0"/>
              <a:t>tekjudreifingar</a:t>
            </a:r>
            <a:endParaRPr lang="en-US" dirty="0" smtClean="0"/>
          </a:p>
        </p:txBody>
      </p:sp>
    </p:spTree>
    <p:extLst>
      <p:ext uri="{BB962C8B-B14F-4D97-AF65-F5344CB8AC3E}">
        <p14:creationId xmlns:p14="http://schemas.microsoft.com/office/powerpoint/2010/main" val="10888085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Skekkt</a:t>
            </a:r>
            <a:r>
              <a:rPr lang="en-US" dirty="0" smtClean="0"/>
              <a:t> mat </a:t>
            </a:r>
            <a:r>
              <a:rPr lang="en-US" dirty="0" err="1" smtClean="0"/>
              <a:t>á</a:t>
            </a:r>
            <a:r>
              <a:rPr lang="en-US" dirty="0" smtClean="0"/>
              <a:t> </a:t>
            </a:r>
            <a:r>
              <a:rPr lang="en-US" dirty="0" err="1" smtClean="0"/>
              <a:t>tekjum</a:t>
            </a:r>
            <a:r>
              <a:rPr lang="en-US" dirty="0" smtClean="0"/>
              <a:t> </a:t>
            </a:r>
            <a:r>
              <a:rPr lang="en-US" dirty="0" err="1" smtClean="0"/>
              <a:t>í</a:t>
            </a:r>
            <a:r>
              <a:rPr lang="en-US" dirty="0" smtClean="0"/>
              <a:t> </a:t>
            </a:r>
            <a:r>
              <a:rPr lang="en-US" dirty="0" err="1" smtClean="0"/>
              <a:t>báða</a:t>
            </a:r>
            <a:r>
              <a:rPr lang="en-US" dirty="0" smtClean="0"/>
              <a:t> </a:t>
            </a:r>
            <a:r>
              <a:rPr lang="en-US" dirty="0" err="1" smtClean="0"/>
              <a:t>enda</a:t>
            </a:r>
            <a:endParaRPr lang="en-US" dirty="0"/>
          </a:p>
        </p:txBody>
      </p:sp>
      <p:sp>
        <p:nvSpPr>
          <p:cNvPr id="3" name="Content Placeholder 2"/>
          <p:cNvSpPr>
            <a:spLocks noGrp="1"/>
          </p:cNvSpPr>
          <p:nvPr>
            <p:ph idx="1"/>
          </p:nvPr>
        </p:nvSpPr>
        <p:spPr/>
        <p:txBody>
          <a:bodyPr/>
          <a:lstStyle/>
          <a:p>
            <a:r>
              <a:rPr lang="en-US" dirty="0" err="1" smtClean="0"/>
              <a:t>Vanmetur</a:t>
            </a:r>
            <a:r>
              <a:rPr lang="en-US" dirty="0" smtClean="0"/>
              <a:t> </a:t>
            </a:r>
            <a:r>
              <a:rPr lang="en-US" dirty="0" err="1" smtClean="0"/>
              <a:t>rauntekjur</a:t>
            </a:r>
            <a:r>
              <a:rPr lang="en-US" dirty="0" smtClean="0"/>
              <a:t> </a:t>
            </a:r>
            <a:r>
              <a:rPr lang="en-US" dirty="0" err="1" smtClean="0"/>
              <a:t>l</a:t>
            </a:r>
            <a:r>
              <a:rPr lang="en-US" dirty="0" err="1" smtClean="0"/>
              <a:t>ágtekjuhóps</a:t>
            </a:r>
            <a:r>
              <a:rPr lang="en-US" dirty="0" smtClean="0"/>
              <a:t>; </a:t>
            </a:r>
            <a:r>
              <a:rPr lang="en-US" dirty="0" err="1" smtClean="0"/>
              <a:t>reiknar</a:t>
            </a:r>
            <a:r>
              <a:rPr lang="en-US" dirty="0" smtClean="0"/>
              <a:t> </a:t>
            </a:r>
            <a:r>
              <a:rPr lang="en-US" dirty="0" err="1" smtClean="0"/>
              <a:t>ekki</a:t>
            </a:r>
            <a:r>
              <a:rPr lang="en-US" dirty="0" smtClean="0"/>
              <a:t> </a:t>
            </a:r>
            <a:r>
              <a:rPr lang="en-US" dirty="0" err="1" smtClean="0"/>
              <a:t>með</a:t>
            </a:r>
            <a:r>
              <a:rPr lang="en-US" dirty="0" smtClean="0"/>
              <a:t> </a:t>
            </a:r>
            <a:r>
              <a:rPr lang="en-US" dirty="0" err="1" smtClean="0"/>
              <a:t>millifærslum</a:t>
            </a:r>
            <a:endParaRPr lang="en-US" dirty="0" smtClean="0"/>
          </a:p>
          <a:p>
            <a:r>
              <a:rPr lang="en-US" dirty="0" err="1" smtClean="0"/>
              <a:t>Ofmetur</a:t>
            </a:r>
            <a:r>
              <a:rPr lang="en-US" dirty="0" smtClean="0"/>
              <a:t> </a:t>
            </a:r>
            <a:r>
              <a:rPr lang="en-US" dirty="0" err="1" smtClean="0"/>
              <a:t>rauntekjur</a:t>
            </a:r>
            <a:r>
              <a:rPr lang="en-US" dirty="0" smtClean="0"/>
              <a:t> </a:t>
            </a:r>
            <a:r>
              <a:rPr lang="en-US" dirty="0" err="1" smtClean="0"/>
              <a:t>hátekjuhóps</a:t>
            </a:r>
            <a:r>
              <a:rPr lang="en-US" dirty="0" smtClean="0"/>
              <a:t>; </a:t>
            </a:r>
            <a:r>
              <a:rPr lang="en-US" dirty="0" err="1" smtClean="0"/>
              <a:t>horfir</a:t>
            </a:r>
            <a:r>
              <a:rPr lang="en-US" dirty="0" smtClean="0"/>
              <a:t> </a:t>
            </a:r>
            <a:r>
              <a:rPr lang="en-US" dirty="0" err="1" smtClean="0"/>
              <a:t>fram</a:t>
            </a:r>
            <a:r>
              <a:rPr lang="en-US" dirty="0" smtClean="0"/>
              <a:t> </a:t>
            </a:r>
            <a:r>
              <a:rPr lang="en-US" dirty="0" err="1" smtClean="0"/>
              <a:t>hjá</a:t>
            </a:r>
            <a:r>
              <a:rPr lang="en-US" dirty="0" smtClean="0"/>
              <a:t> </a:t>
            </a:r>
            <a:r>
              <a:rPr lang="en-US" dirty="0" err="1" smtClean="0"/>
              <a:t>áhrifum</a:t>
            </a:r>
            <a:r>
              <a:rPr lang="en-US" dirty="0" smtClean="0"/>
              <a:t> </a:t>
            </a:r>
            <a:r>
              <a:rPr lang="en-US" dirty="0" err="1" smtClean="0"/>
              <a:t>breyttra</a:t>
            </a:r>
            <a:r>
              <a:rPr lang="en-US" dirty="0" smtClean="0"/>
              <a:t> </a:t>
            </a:r>
            <a:r>
              <a:rPr lang="en-US" dirty="0" err="1" smtClean="0"/>
              <a:t>skattareglna</a:t>
            </a:r>
            <a:endParaRPr lang="en-US" dirty="0" smtClean="0"/>
          </a:p>
          <a:p>
            <a:r>
              <a:rPr lang="en-US" dirty="0" err="1" smtClean="0"/>
              <a:t>Einnig</a:t>
            </a:r>
            <a:r>
              <a:rPr lang="en-US" dirty="0" smtClean="0"/>
              <a:t> </a:t>
            </a:r>
            <a:r>
              <a:rPr lang="en-US" dirty="0" err="1" smtClean="0"/>
              <a:t>sömu</a:t>
            </a:r>
            <a:r>
              <a:rPr lang="en-US" dirty="0" smtClean="0"/>
              <a:t> </a:t>
            </a:r>
            <a:r>
              <a:rPr lang="en-US" dirty="0" err="1" smtClean="0"/>
              <a:t>skekkjur</a:t>
            </a:r>
            <a:r>
              <a:rPr lang="en-US" dirty="0" smtClean="0"/>
              <a:t> </a:t>
            </a:r>
            <a:r>
              <a:rPr lang="en-US" dirty="0" err="1" smtClean="0"/>
              <a:t>og</a:t>
            </a:r>
            <a:r>
              <a:rPr lang="en-US" dirty="0" smtClean="0"/>
              <a:t> </a:t>
            </a:r>
            <a:r>
              <a:rPr lang="en-US" dirty="0" err="1" smtClean="0"/>
              <a:t>í</a:t>
            </a:r>
            <a:r>
              <a:rPr lang="en-US" dirty="0" smtClean="0"/>
              <a:t> </a:t>
            </a:r>
            <a:r>
              <a:rPr lang="en-US" dirty="0" err="1" smtClean="0"/>
              <a:t>útreikningi</a:t>
            </a:r>
            <a:r>
              <a:rPr lang="en-US" dirty="0" smtClean="0"/>
              <a:t> </a:t>
            </a:r>
            <a:r>
              <a:rPr lang="en-US" dirty="0" err="1" smtClean="0"/>
              <a:t>Gini-stuðuls</a:t>
            </a:r>
            <a:r>
              <a:rPr lang="en-US" dirty="0" smtClean="0"/>
              <a:t>: </a:t>
            </a:r>
            <a:r>
              <a:rPr lang="en-US" dirty="0" err="1" smtClean="0"/>
              <a:t>Hlutur</a:t>
            </a:r>
            <a:r>
              <a:rPr lang="en-US" dirty="0" smtClean="0"/>
              <a:t> 99% </a:t>
            </a:r>
            <a:r>
              <a:rPr lang="en-US" dirty="0" err="1" smtClean="0"/>
              <a:t>minnkar</a:t>
            </a:r>
            <a:r>
              <a:rPr lang="en-US" dirty="0" smtClean="0"/>
              <a:t> (</a:t>
            </a:r>
            <a:r>
              <a:rPr lang="en-US" dirty="0" err="1" smtClean="0"/>
              <a:t>og</a:t>
            </a:r>
            <a:r>
              <a:rPr lang="en-US" dirty="0" smtClean="0"/>
              <a:t> 1% </a:t>
            </a:r>
            <a:r>
              <a:rPr lang="en-US" dirty="0" err="1" smtClean="0"/>
              <a:t>eykst</a:t>
            </a:r>
            <a:r>
              <a:rPr lang="en-US" dirty="0" smtClean="0"/>
              <a:t>), </a:t>
            </a:r>
            <a:r>
              <a:rPr lang="en-US" dirty="0" err="1" smtClean="0"/>
              <a:t>ef</a:t>
            </a:r>
            <a:r>
              <a:rPr lang="en-US" dirty="0" smtClean="0"/>
              <a:t> </a:t>
            </a:r>
            <a:r>
              <a:rPr lang="en-US" dirty="0" err="1" smtClean="0"/>
              <a:t>fólk</a:t>
            </a:r>
            <a:r>
              <a:rPr lang="en-US" dirty="0" smtClean="0"/>
              <a:t> </a:t>
            </a:r>
            <a:r>
              <a:rPr lang="en-US" dirty="0" err="1" smtClean="0"/>
              <a:t>er</a:t>
            </a:r>
            <a:r>
              <a:rPr lang="en-US" dirty="0" smtClean="0"/>
              <a:t> </a:t>
            </a:r>
            <a:r>
              <a:rPr lang="en-US" dirty="0" err="1" smtClean="0"/>
              <a:t>lengur</a:t>
            </a:r>
            <a:r>
              <a:rPr lang="en-US" dirty="0" smtClean="0"/>
              <a:t> </a:t>
            </a:r>
            <a:r>
              <a:rPr lang="en-US" dirty="0" err="1" smtClean="0"/>
              <a:t>í</a:t>
            </a:r>
            <a:r>
              <a:rPr lang="en-US" dirty="0" smtClean="0"/>
              <a:t> </a:t>
            </a:r>
            <a:r>
              <a:rPr lang="en-US" dirty="0" err="1" smtClean="0"/>
              <a:t>námi</a:t>
            </a:r>
            <a:r>
              <a:rPr lang="en-US" dirty="0" smtClean="0"/>
              <a:t> </a:t>
            </a:r>
            <a:r>
              <a:rPr lang="en-US" dirty="0" err="1" smtClean="0"/>
              <a:t>eða</a:t>
            </a:r>
            <a:r>
              <a:rPr lang="en-US" dirty="0" smtClean="0"/>
              <a:t> </a:t>
            </a:r>
            <a:r>
              <a:rPr lang="en-US" dirty="0" err="1" smtClean="0"/>
              <a:t>lifir</a:t>
            </a:r>
            <a:r>
              <a:rPr lang="en-US" dirty="0" smtClean="0"/>
              <a:t> </a:t>
            </a:r>
            <a:r>
              <a:rPr lang="en-US" dirty="0" err="1" smtClean="0"/>
              <a:t>lengur</a:t>
            </a:r>
            <a:r>
              <a:rPr lang="en-US" dirty="0" smtClean="0"/>
              <a:t>, </a:t>
            </a:r>
            <a:r>
              <a:rPr lang="en-US" dirty="0" err="1" smtClean="0"/>
              <a:t>þ.e</a:t>
            </a:r>
            <a:r>
              <a:rPr lang="en-US" dirty="0" smtClean="0"/>
              <a:t>. </a:t>
            </a:r>
            <a:r>
              <a:rPr lang="en-US" dirty="0" err="1" smtClean="0"/>
              <a:t>ef</a:t>
            </a:r>
            <a:r>
              <a:rPr lang="en-US" dirty="0" smtClean="0"/>
              <a:t> </a:t>
            </a:r>
            <a:r>
              <a:rPr lang="en-US" dirty="0" err="1" smtClean="0"/>
              <a:t>tekjudreifing</a:t>
            </a:r>
            <a:r>
              <a:rPr lang="en-US" dirty="0" smtClean="0"/>
              <a:t> </a:t>
            </a:r>
            <a:r>
              <a:rPr lang="en-US" dirty="0" err="1" smtClean="0"/>
              <a:t>innan</a:t>
            </a:r>
            <a:r>
              <a:rPr lang="en-US" dirty="0" smtClean="0"/>
              <a:t> </a:t>
            </a:r>
            <a:r>
              <a:rPr lang="en-US" dirty="0" err="1" smtClean="0"/>
              <a:t>ævinnar</a:t>
            </a:r>
            <a:r>
              <a:rPr lang="en-US" dirty="0" smtClean="0"/>
              <a:t> </a:t>
            </a:r>
            <a:r>
              <a:rPr lang="en-US" dirty="0" err="1" smtClean="0"/>
              <a:t>verður</a:t>
            </a:r>
            <a:r>
              <a:rPr lang="en-US" dirty="0" smtClean="0"/>
              <a:t> </a:t>
            </a:r>
            <a:r>
              <a:rPr lang="en-US" dirty="0" err="1" smtClean="0"/>
              <a:t>ójafnari</a:t>
            </a:r>
            <a:endParaRPr lang="en-US" dirty="0"/>
          </a:p>
        </p:txBody>
      </p:sp>
    </p:spTree>
    <p:extLst>
      <p:ext uri="{BB962C8B-B14F-4D97-AF65-F5344CB8AC3E}">
        <p14:creationId xmlns:p14="http://schemas.microsoft.com/office/powerpoint/2010/main" val="42444802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TotalTime>
  <Words>938</Words>
  <Application>Microsoft Macintosh PowerPoint</Application>
  <PresentationFormat>On-screen Show (4:3)</PresentationFormat>
  <Paragraphs>85</Paragraphs>
  <Slides>22</Slides>
  <Notes>5</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  Boðskapur Tómasar Pikettys í  Fjármagni fyrir 21. öldina </vt:lpstr>
      <vt:lpstr>Piketty nýr spámaður í stað Rawls</vt:lpstr>
      <vt:lpstr>Rawls hafði áhyggjur af fátækt</vt:lpstr>
      <vt:lpstr>Sjö norræn hagkerfi 2010</vt:lpstr>
      <vt:lpstr>Svíar í Norðurálfu og Vesturheimi</vt:lpstr>
      <vt:lpstr>Piketty hefur áhyggjur af auði</vt:lpstr>
      <vt:lpstr>Piketty: hlutur 1% tekjuhæstu af heild</vt:lpstr>
      <vt:lpstr>Talnameðferð Pikettys</vt:lpstr>
      <vt:lpstr>Skekkt mat á tekjum í báða enda</vt:lpstr>
      <vt:lpstr>Áhrif hnattvæðingar á tekjulága</vt:lpstr>
      <vt:lpstr>Rauntekjur 90% tekjulægstu í Kína</vt:lpstr>
      <vt:lpstr>Mælingar og veruleiki</vt:lpstr>
      <vt:lpstr>Áhrif hnattvæðingar á tekjuhæstu</vt:lpstr>
      <vt:lpstr>Ójöfn tekjudreifing stundum eðlileg</vt:lpstr>
      <vt:lpstr>Hæpnar hugmyndir um fjármagn</vt:lpstr>
      <vt:lpstr>Lesum Balzac</vt:lpstr>
      <vt:lpstr>Kosturinn á hagvexti</vt:lpstr>
      <vt:lpstr>Hverjir greiða fyrir þjónustu ríkisins?</vt:lpstr>
      <vt:lpstr>Þraut Ayns Rands</vt:lpstr>
      <vt:lpstr>Ósjálfráður þokki borgarastéttarinnar</vt:lpstr>
      <vt:lpstr>Þraut Rauðu drottningarinnar</vt:lpstr>
      <vt:lpstr>PowerPoint Presentation</vt:lpstr>
    </vt:vector>
  </TitlesOfParts>
  <Company>University of Iceland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Boðskapur Tómasar Pikettys í  Fjármagni fyrir 21. öldina </dc:title>
  <dc:creator>Hannes H. Gissurarson</dc:creator>
  <cp:lastModifiedBy>Hannes H. Gissurarson</cp:lastModifiedBy>
  <cp:revision>21</cp:revision>
  <dcterms:created xsi:type="dcterms:W3CDTF">2014-10-20T18:39:37Z</dcterms:created>
  <dcterms:modified xsi:type="dcterms:W3CDTF">2014-10-20T19:56:29Z</dcterms:modified>
</cp:coreProperties>
</file>