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3" r:id="rId4"/>
    <p:sldId id="262" r:id="rId5"/>
    <p:sldId id="264" r:id="rId6"/>
    <p:sldId id="265" r:id="rId7"/>
    <p:sldId id="261" r:id="rId8"/>
    <p:sldId id="260" r:id="rId9"/>
    <p:sldId id="266" r:id="rId10"/>
    <p:sldId id="268" r:id="rId11"/>
    <p:sldId id="267" r:id="rId12"/>
    <p:sldId id="269" r:id="rId13"/>
    <p:sldId id="272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5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2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FE6-F34B-CC41-94FC-83863C467B92}" type="datetimeFigureOut">
              <a:rPr lang="en-US" smtClean="0"/>
              <a:t>01/11/14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190A-72FA-E148-9E02-4FF789AF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47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FE6-F34B-CC41-94FC-83863C467B92}" type="datetimeFigureOut">
              <a:rPr lang="en-US" smtClean="0"/>
              <a:t>01/11/14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190A-72FA-E148-9E02-4FF789AF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8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FE6-F34B-CC41-94FC-83863C467B92}" type="datetimeFigureOut">
              <a:rPr lang="en-US" smtClean="0"/>
              <a:t>01/11/14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190A-72FA-E148-9E02-4FF789AF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5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FE6-F34B-CC41-94FC-83863C467B92}" type="datetimeFigureOut">
              <a:rPr lang="en-US" smtClean="0"/>
              <a:t>01/11/14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190A-72FA-E148-9E02-4FF789AF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0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FE6-F34B-CC41-94FC-83863C467B92}" type="datetimeFigureOut">
              <a:rPr lang="en-US" smtClean="0"/>
              <a:t>01/11/14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190A-72FA-E148-9E02-4FF789AF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6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FE6-F34B-CC41-94FC-83863C467B92}" type="datetimeFigureOut">
              <a:rPr lang="en-US" smtClean="0"/>
              <a:t>01/11/14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190A-72FA-E148-9E02-4FF789AF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41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FE6-F34B-CC41-94FC-83863C467B92}" type="datetimeFigureOut">
              <a:rPr lang="en-US" smtClean="0"/>
              <a:t>01/11/14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190A-72FA-E148-9E02-4FF789AF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0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FE6-F34B-CC41-94FC-83863C467B92}" type="datetimeFigureOut">
              <a:rPr lang="en-US" smtClean="0"/>
              <a:t>01/11/14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190A-72FA-E148-9E02-4FF789AF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6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FE6-F34B-CC41-94FC-83863C467B92}" type="datetimeFigureOut">
              <a:rPr lang="en-US" smtClean="0"/>
              <a:t>01/11/14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190A-72FA-E148-9E02-4FF789AF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FE6-F34B-CC41-94FC-83863C467B92}" type="datetimeFigureOut">
              <a:rPr lang="en-US" smtClean="0"/>
              <a:t>01/11/14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190A-72FA-E148-9E02-4FF789AF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9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FFE6-F34B-CC41-94FC-83863C467B92}" type="datetimeFigureOut">
              <a:rPr lang="en-US" smtClean="0"/>
              <a:t>01/11/14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E190A-72FA-E148-9E02-4FF789AF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54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 smtClean="0"/>
              <a:t>Click to edit Master text styles</a:t>
            </a:r>
          </a:p>
          <a:p>
            <a:pPr lvl="1"/>
            <a:r>
              <a:rPr lang="is-IS" smtClean="0"/>
              <a:t>Second level</a:t>
            </a:r>
          </a:p>
          <a:p>
            <a:pPr lvl="2"/>
            <a:r>
              <a:rPr lang="is-IS" smtClean="0"/>
              <a:t>Third level</a:t>
            </a:r>
          </a:p>
          <a:p>
            <a:pPr lvl="3"/>
            <a:r>
              <a:rPr lang="is-IS" smtClean="0"/>
              <a:t>Fourth level</a:t>
            </a:r>
          </a:p>
          <a:p>
            <a:pPr lvl="4"/>
            <a:r>
              <a:rPr lang="is-I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5FFE6-F34B-CC41-94FC-83863C467B92}" type="datetimeFigureOut">
              <a:rPr lang="en-US" smtClean="0"/>
              <a:t>01/11/14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E190A-72FA-E148-9E02-4FF789AF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4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906889"/>
            <a:ext cx="7772400" cy="2060222"/>
          </a:xfrm>
        </p:spPr>
        <p:txBody>
          <a:bodyPr>
            <a:normAutofit/>
          </a:bodyPr>
          <a:lstStyle/>
          <a:p>
            <a:r>
              <a:rPr lang="is-IS" altLang="ja-JP" sz="4000" dirty="0" smtClean="0">
                <a:ea typeface="ヒラギノ角ゴ Pro W3" charset="-128"/>
                <a:cs typeface="ヒラギノ角ゴ Pro W3" charset="-128"/>
              </a:rPr>
              <a:t>Europe of the Victims</a:t>
            </a:r>
            <a:r>
              <a:rPr lang="is-IS" altLang="ja-JP" sz="4000" dirty="0">
                <a:ea typeface="ヒラギノ角ゴ Pro W3" charset="-128"/>
                <a:cs typeface="ヒラギノ角ゴ Pro W3" charset="-128"/>
              </a:rPr>
              <a:t/>
            </a:r>
            <a:br>
              <a:rPr lang="is-IS" altLang="ja-JP" sz="4000" dirty="0">
                <a:ea typeface="ヒラギノ角ゴ Pro W3" charset="-128"/>
                <a:cs typeface="ヒラギノ角ゴ Pro W3" charset="-128"/>
              </a:rPr>
            </a:br>
            <a:r>
              <a:rPr lang="is-IS" altLang="ja-JP" sz="3100" dirty="0" smtClean="0">
                <a:ea typeface="ヒラギノ角ゴ Pro W3" charset="-128"/>
                <a:cs typeface="ヒラギノ角ゴ Pro W3" charset="-128"/>
              </a:rPr>
              <a:t>RNH-AECR Project 2012–2014</a:t>
            </a:r>
            <a:r>
              <a:rPr lang="is-IS" altLang="ja-JP" dirty="0">
                <a:ea typeface="ヒラギノ角ゴ Pro W3" charset="-128"/>
                <a:cs typeface="ヒラギノ角ゴ Pro W3" charset="-128"/>
              </a:rPr>
              <a:t/>
            </a:r>
            <a:br>
              <a:rPr lang="is-IS" altLang="ja-JP" dirty="0">
                <a:ea typeface="ヒラギノ角ゴ Pro W3" charset="-128"/>
                <a:cs typeface="ヒラギノ角ゴ Pro W3" charset="-128"/>
              </a:rPr>
            </a:br>
            <a:endParaRPr lang="is-I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99000"/>
            <a:ext cx="6400800" cy="1382889"/>
          </a:xfrm>
        </p:spPr>
        <p:txBody>
          <a:bodyPr>
            <a:normAutofit/>
          </a:bodyPr>
          <a:lstStyle/>
          <a:p>
            <a:r>
              <a:rPr lang="is-IS" sz="2400" dirty="0" smtClean="0"/>
              <a:t>Professor Hannes H. Gissurarson</a:t>
            </a:r>
            <a:endParaRPr lang="is-IS" sz="2400" dirty="0"/>
          </a:p>
          <a:p>
            <a:r>
              <a:rPr lang="is-IS" sz="2400" dirty="0" smtClean="0"/>
              <a:t>Brussels 4 November 2014</a:t>
            </a:r>
            <a:endParaRPr lang="is-IS" sz="2400" dirty="0"/>
          </a:p>
        </p:txBody>
      </p:sp>
      <p:pic>
        <p:nvPicPr>
          <p:cNvPr id="3" name="Picture 2" descr="HI_Logo_positiv_ENG_hori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4" y="805091"/>
            <a:ext cx="6962687" cy="210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0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Hitler-Stalin Pact</a:t>
            </a:r>
            <a:endParaRPr lang="en-US" dirty="0"/>
          </a:p>
        </p:txBody>
      </p:sp>
      <p:pic>
        <p:nvPicPr>
          <p:cNvPr id="4" name="Content Placeholder 3" descr="HHG.Mbl.23.08.201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42"/>
          <a:stretch/>
        </p:blipFill>
        <p:spPr/>
      </p:pic>
    </p:spTree>
    <p:extLst>
      <p:ext uri="{BB962C8B-B14F-4D97-AF65-F5344CB8AC3E}">
        <p14:creationId xmlns:p14="http://schemas.microsoft.com/office/powerpoint/2010/main" val="195237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Prof. </a:t>
            </a:r>
            <a:r>
              <a:rPr lang="en-US" dirty="0" err="1" smtClean="0"/>
              <a:t>Gissurarson</a:t>
            </a:r>
            <a:r>
              <a:rPr lang="en-US" dirty="0" smtClean="0"/>
              <a:t> 2014</a:t>
            </a:r>
            <a:endParaRPr lang="en-US" dirty="0"/>
          </a:p>
        </p:txBody>
      </p:sp>
      <p:pic>
        <p:nvPicPr>
          <p:cNvPr id="4" name="Content Placeholder 3" descr="HHG.Photo1.Joensuu.16.08.20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322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Activities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Gave </a:t>
            </a:r>
            <a:r>
              <a:rPr lang="en-US" dirty="0" err="1" smtClean="0"/>
              <a:t>Comintern</a:t>
            </a:r>
            <a:r>
              <a:rPr lang="en-US" dirty="0" smtClean="0"/>
              <a:t> documents to National Library 23 August 2013</a:t>
            </a:r>
          </a:p>
          <a:p>
            <a:r>
              <a:rPr lang="en-US" dirty="0" smtClean="0"/>
              <a:t>Gave books on communism to National Library 23 August 2014</a:t>
            </a:r>
          </a:p>
          <a:p>
            <a:r>
              <a:rPr lang="en-US" dirty="0" smtClean="0"/>
              <a:t>Edited books on communism, to be published online and by print-on-demand on paper</a:t>
            </a:r>
            <a:endParaRPr lang="en-US" dirty="0"/>
          </a:p>
        </p:txBody>
      </p:sp>
      <p:pic>
        <p:nvPicPr>
          <p:cNvPr id="7" name="Content Placeholder 6" descr="HHG.NationalLibrarian.Photo.23.08.2014.2014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55"/>
          <a:stretch/>
        </p:blipFill>
        <p:spPr/>
      </p:pic>
    </p:spTree>
    <p:extLst>
      <p:ext uri="{BB962C8B-B14F-4D97-AF65-F5344CB8AC3E}">
        <p14:creationId xmlns:p14="http://schemas.microsoft.com/office/powerpoint/2010/main" val="3953364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Aatami</a:t>
            </a:r>
            <a:r>
              <a:rPr lang="en-US" dirty="0" smtClean="0"/>
              <a:t> </a:t>
            </a:r>
            <a:r>
              <a:rPr lang="en-US" dirty="0" err="1" smtClean="0"/>
              <a:t>Kuortti</a:t>
            </a:r>
            <a:r>
              <a:rPr lang="en-US" dirty="0" smtClean="0"/>
              <a:t>, </a:t>
            </a:r>
            <a:r>
              <a:rPr lang="en-US" i="1" dirty="0" smtClean="0"/>
              <a:t>Escape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74542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Kuortti</a:t>
            </a:r>
            <a:r>
              <a:rPr lang="en-US" dirty="0" smtClean="0"/>
              <a:t> Finnish priest serving in Soviet Karelia</a:t>
            </a:r>
          </a:p>
          <a:p>
            <a:r>
              <a:rPr lang="en-US" dirty="0" smtClean="0"/>
              <a:t>Imprisoned by the GPU and put into the Gulag</a:t>
            </a:r>
          </a:p>
          <a:p>
            <a:r>
              <a:rPr lang="en-US" dirty="0" smtClean="0"/>
              <a:t>Escaped to Finland</a:t>
            </a:r>
          </a:p>
          <a:p>
            <a:r>
              <a:rPr lang="en-US" dirty="0" smtClean="0"/>
              <a:t>Icelandic translation in 1938</a:t>
            </a:r>
          </a:p>
          <a:p>
            <a:r>
              <a:rPr lang="en-US" dirty="0" smtClean="0"/>
              <a:t>Book prohibited by Soviets in Finnish libraries after 1944</a:t>
            </a:r>
            <a:endParaRPr lang="en-US" dirty="0"/>
          </a:p>
          <a:p>
            <a:r>
              <a:rPr lang="en-US" dirty="0" smtClean="0"/>
              <a:t>Republication scheduled in 2017, Finland’s 100</a:t>
            </a:r>
            <a:r>
              <a:rPr lang="en-US" baseline="30000" dirty="0" smtClean="0"/>
              <a:t>th</a:t>
            </a:r>
            <a:r>
              <a:rPr lang="en-US" dirty="0" smtClean="0"/>
              <a:t> anniversary</a:t>
            </a:r>
            <a:endParaRPr lang="en-US" dirty="0"/>
          </a:p>
        </p:txBody>
      </p:sp>
      <p:pic>
        <p:nvPicPr>
          <p:cNvPr id="5" name="Content Placeholder 4" descr="Kuortti.cover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27" r="-15427"/>
          <a:stretch>
            <a:fillRect/>
          </a:stretch>
        </p:blipFill>
        <p:spPr>
          <a:xfrm>
            <a:off x="51054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175175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 </a:t>
            </a:r>
            <a:r>
              <a:rPr lang="en-US" dirty="0" err="1" smtClean="0"/>
              <a:t>Valtin</a:t>
            </a:r>
            <a:r>
              <a:rPr lang="en-US" dirty="0" smtClean="0"/>
              <a:t>, </a:t>
            </a:r>
            <a:r>
              <a:rPr lang="en-US" i="1" dirty="0" smtClean="0"/>
              <a:t>Out of the Night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745421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Jan </a:t>
            </a:r>
            <a:r>
              <a:rPr lang="en-US" dirty="0" err="1" smtClean="0"/>
              <a:t>Valtin</a:t>
            </a:r>
            <a:r>
              <a:rPr lang="en-US" dirty="0" smtClean="0"/>
              <a:t>, alias Richard Krebs, </a:t>
            </a:r>
            <a:r>
              <a:rPr lang="en-US" dirty="0" err="1" smtClean="0"/>
              <a:t>Comintern</a:t>
            </a:r>
            <a:r>
              <a:rPr lang="en-US" dirty="0" smtClean="0"/>
              <a:t> agent, posing as also working for Gestapo</a:t>
            </a:r>
          </a:p>
          <a:p>
            <a:r>
              <a:rPr lang="en-US" dirty="0" smtClean="0"/>
              <a:t>Published in Icelandic 1941 and 1944</a:t>
            </a:r>
          </a:p>
          <a:p>
            <a:r>
              <a:rPr lang="en-US" dirty="0" smtClean="0"/>
              <a:t>Caused a </a:t>
            </a:r>
            <a:r>
              <a:rPr lang="en-US" dirty="0" err="1" smtClean="0"/>
              <a:t>furore</a:t>
            </a:r>
            <a:r>
              <a:rPr lang="en-US" dirty="0" smtClean="0"/>
              <a:t> with the Icelandic communists</a:t>
            </a:r>
          </a:p>
          <a:p>
            <a:r>
              <a:rPr lang="en-US" dirty="0" smtClean="0"/>
              <a:t>Fierce debate in newspapers</a:t>
            </a:r>
          </a:p>
          <a:p>
            <a:r>
              <a:rPr lang="en-US" dirty="0" smtClean="0"/>
              <a:t>Krebs ambiguous individual</a:t>
            </a:r>
            <a:endParaRPr lang="en-US" dirty="0"/>
          </a:p>
        </p:txBody>
      </p:sp>
      <p:pic>
        <p:nvPicPr>
          <p:cNvPr id="5" name="Content Placeholder 4" descr="Valtin.cover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30" r="-15530"/>
          <a:stretch>
            <a:fillRect/>
          </a:stretch>
        </p:blipFill>
        <p:spPr>
          <a:xfrm>
            <a:off x="51054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480337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Victor </a:t>
            </a:r>
            <a:r>
              <a:rPr lang="en-US" dirty="0" err="1" smtClean="0"/>
              <a:t>Kravchenko</a:t>
            </a:r>
            <a:r>
              <a:rPr lang="en-US" dirty="0" smtClean="0"/>
              <a:t>, </a:t>
            </a:r>
            <a:r>
              <a:rPr lang="en-US" i="1" dirty="0" smtClean="0"/>
              <a:t>I Chose Freedom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859284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Ukrainian defector</a:t>
            </a:r>
          </a:p>
          <a:p>
            <a:r>
              <a:rPr lang="en-US" dirty="0" smtClean="0"/>
              <a:t>Published 1951 in Iceland</a:t>
            </a:r>
          </a:p>
          <a:p>
            <a:r>
              <a:rPr lang="en-US" dirty="0" smtClean="0"/>
              <a:t>Celebrated court case in Paris 1949</a:t>
            </a:r>
          </a:p>
          <a:p>
            <a:r>
              <a:rPr lang="en-US" dirty="0" smtClean="0"/>
              <a:t>Witnesses testifying about the Gulag</a:t>
            </a:r>
          </a:p>
          <a:p>
            <a:r>
              <a:rPr lang="en-US" dirty="0" smtClean="0"/>
              <a:t>Icelandic communists attacked the author and claimed CIA financed the publication</a:t>
            </a:r>
          </a:p>
          <a:p>
            <a:r>
              <a:rPr lang="en-US" dirty="0" smtClean="0"/>
              <a:t>Republication scheduled 7 November 2017, 100</a:t>
            </a:r>
            <a:r>
              <a:rPr lang="en-US" baseline="30000" dirty="0" smtClean="0"/>
              <a:t>th</a:t>
            </a:r>
            <a:r>
              <a:rPr lang="en-US" dirty="0" smtClean="0"/>
              <a:t> anniversary of Bolshevik revolution</a:t>
            </a:r>
          </a:p>
        </p:txBody>
      </p:sp>
      <p:pic>
        <p:nvPicPr>
          <p:cNvPr id="5" name="Content Placeholder 4" descr="Kravchenko.cover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2" r="-15562"/>
          <a:stretch>
            <a:fillRect/>
          </a:stretch>
        </p:blipFill>
        <p:spPr>
          <a:xfrm>
            <a:off x="51054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338567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Erik </a:t>
            </a:r>
            <a:r>
              <a:rPr lang="en-US" dirty="0" err="1" smtClean="0"/>
              <a:t>Rostboll</a:t>
            </a:r>
            <a:r>
              <a:rPr lang="en-US" dirty="0" smtClean="0"/>
              <a:t>, </a:t>
            </a:r>
            <a:r>
              <a:rPr lang="en-US" i="1" dirty="0" smtClean="0"/>
              <a:t>Hungary 1956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10386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Danish priest and journalist</a:t>
            </a:r>
          </a:p>
          <a:p>
            <a:r>
              <a:rPr lang="en-US" dirty="0" smtClean="0"/>
              <a:t>Visited Budapest and refugee camps</a:t>
            </a:r>
          </a:p>
          <a:p>
            <a:r>
              <a:rPr lang="en-US" dirty="0" smtClean="0"/>
              <a:t>Published in 1957 in Iceland, with a postscript by noted poet</a:t>
            </a:r>
          </a:p>
          <a:p>
            <a:r>
              <a:rPr lang="en-US" dirty="0" smtClean="0"/>
              <a:t>No reaction from Icelandic communists</a:t>
            </a:r>
          </a:p>
          <a:p>
            <a:r>
              <a:rPr lang="en-US" dirty="0" smtClean="0"/>
              <a:t>Republication scheduled 23 October 2016, 60</a:t>
            </a:r>
            <a:r>
              <a:rPr lang="en-US" baseline="30000" dirty="0" smtClean="0"/>
              <a:t>th</a:t>
            </a:r>
            <a:r>
              <a:rPr lang="en-US" dirty="0" smtClean="0"/>
              <a:t> anniversary of Hungarian Uprising</a:t>
            </a:r>
            <a:endParaRPr lang="en-US" dirty="0"/>
          </a:p>
        </p:txBody>
      </p:sp>
      <p:pic>
        <p:nvPicPr>
          <p:cNvPr id="5" name="Content Placeholder 4" descr="Rostboll.cover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92" r="-15192"/>
          <a:stretch>
            <a:fillRect/>
          </a:stretch>
        </p:blipFill>
        <p:spPr>
          <a:xfrm>
            <a:off x="51054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1069681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Bertrand Russell, 1937–56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85928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Icelandic newspapers published articles in Russell’s anti-communist phase</a:t>
            </a:r>
          </a:p>
          <a:p>
            <a:r>
              <a:rPr lang="en-US" dirty="0" smtClean="0"/>
              <a:t>Nine articles collected in a small book, with a foreword and notes by </a:t>
            </a:r>
            <a:r>
              <a:rPr lang="en-US" dirty="0" err="1" smtClean="0"/>
              <a:t>Hannes</a:t>
            </a:r>
            <a:r>
              <a:rPr lang="en-US" dirty="0" smtClean="0"/>
              <a:t> H. </a:t>
            </a:r>
            <a:r>
              <a:rPr lang="en-US" dirty="0" err="1" smtClean="0"/>
              <a:t>Gissurarson</a:t>
            </a:r>
            <a:endParaRPr lang="en-US" dirty="0" smtClean="0"/>
          </a:p>
          <a:p>
            <a:r>
              <a:rPr lang="en-US" dirty="0" smtClean="0"/>
              <a:t>Include Scylla and Charybdis or Communism and Fascism and articles on Soviet threat</a:t>
            </a:r>
          </a:p>
          <a:p>
            <a:r>
              <a:rPr lang="en-US" dirty="0" smtClean="0"/>
              <a:t>Republication scheduled 9 November 2014</a:t>
            </a:r>
          </a:p>
        </p:txBody>
      </p:sp>
      <p:pic>
        <p:nvPicPr>
          <p:cNvPr id="5" name="Content Placeholder 4" descr="Russel.cover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60" r="-15460"/>
          <a:stretch>
            <a:fillRect/>
          </a:stretch>
        </p:blipFill>
        <p:spPr>
          <a:xfrm>
            <a:off x="51054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950386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Works Include 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 smtClean="0"/>
              <a:t>The God That Failed </a:t>
            </a:r>
            <a:r>
              <a:rPr lang="en-US" dirty="0" smtClean="0"/>
              <a:t>by Arthur Koestler etc.</a:t>
            </a:r>
          </a:p>
          <a:p>
            <a:r>
              <a:rPr lang="en-US" i="1" dirty="0" smtClean="0"/>
              <a:t>Darkness at Noon </a:t>
            </a:r>
            <a:r>
              <a:rPr lang="en-US" dirty="0" smtClean="0"/>
              <a:t>by Arthur Koestler</a:t>
            </a:r>
          </a:p>
          <a:p>
            <a:r>
              <a:rPr lang="en-US" i="1" dirty="0" smtClean="0"/>
              <a:t>Nineteen Eighty Four </a:t>
            </a:r>
            <a:r>
              <a:rPr lang="en-US" dirty="0" smtClean="0"/>
              <a:t>by George Orwell</a:t>
            </a:r>
          </a:p>
          <a:p>
            <a:r>
              <a:rPr lang="en-US" i="1" dirty="0" smtClean="0"/>
              <a:t>Prisoner of Stalin and Hitler </a:t>
            </a:r>
            <a:r>
              <a:rPr lang="en-US" dirty="0" smtClean="0"/>
              <a:t>by </a:t>
            </a:r>
            <a:r>
              <a:rPr lang="en-US" dirty="0" err="1" smtClean="0"/>
              <a:t>Margarete</a:t>
            </a:r>
            <a:r>
              <a:rPr lang="en-US" dirty="0" smtClean="0"/>
              <a:t> Buber-Neumann</a:t>
            </a:r>
          </a:p>
          <a:p>
            <a:r>
              <a:rPr lang="en-US" i="1" dirty="0" smtClean="0"/>
              <a:t>Baltic Eclipse </a:t>
            </a:r>
            <a:r>
              <a:rPr lang="en-US" dirty="0" smtClean="0"/>
              <a:t>by Ants </a:t>
            </a:r>
            <a:r>
              <a:rPr lang="en-US" dirty="0" err="1" smtClean="0"/>
              <a:t>Oras</a:t>
            </a:r>
            <a:endParaRPr lang="en-US" dirty="0" smtClean="0"/>
          </a:p>
          <a:p>
            <a:r>
              <a:rPr lang="en-US" i="1" dirty="0" smtClean="0"/>
              <a:t>Estonia. Small Country Under Foreign Yoke </a:t>
            </a:r>
            <a:r>
              <a:rPr lang="en-US" dirty="0" smtClean="0"/>
              <a:t>by Anders </a:t>
            </a:r>
            <a:r>
              <a:rPr lang="en-US" dirty="0" err="1" smtClean="0"/>
              <a:t>K</a:t>
            </a:r>
            <a:r>
              <a:rPr lang="en-US" dirty="0" err="1" smtClean="0"/>
              <a:t>üng</a:t>
            </a:r>
            <a:endParaRPr lang="en-US" dirty="0" smtClean="0"/>
          </a:p>
          <a:p>
            <a:r>
              <a:rPr lang="en-US" i="1" dirty="0" smtClean="0"/>
              <a:t>El </a:t>
            </a:r>
            <a:r>
              <a:rPr lang="en-US" i="1" dirty="0" err="1" smtClean="0"/>
              <a:t>campesino</a:t>
            </a:r>
            <a:r>
              <a:rPr lang="en-US" i="1" dirty="0" smtClean="0"/>
              <a:t> </a:t>
            </a:r>
            <a:r>
              <a:rPr lang="en-US" dirty="0" smtClean="0"/>
              <a:t>by </a:t>
            </a:r>
            <a:r>
              <a:rPr lang="en-US" dirty="0" err="1" smtClean="0"/>
              <a:t>Valentin</a:t>
            </a:r>
            <a:r>
              <a:rPr lang="en-US" dirty="0" smtClean="0"/>
              <a:t> Gonzalez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778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Necessary Because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Some intellectuals choose to ignore victims of communism (while all </a:t>
            </a:r>
            <a:r>
              <a:rPr lang="en-US" dirty="0" err="1" smtClean="0"/>
              <a:t>recognise</a:t>
            </a:r>
            <a:r>
              <a:rPr lang="en-US" dirty="0" smtClean="0"/>
              <a:t> the evils of </a:t>
            </a:r>
            <a:r>
              <a:rPr lang="en-US" dirty="0" err="1" smtClean="0"/>
              <a:t>nazism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historical journal of Iceland, </a:t>
            </a:r>
            <a:r>
              <a:rPr lang="en-US" i="1" dirty="0" smtClean="0"/>
              <a:t>Saga</a:t>
            </a:r>
            <a:r>
              <a:rPr lang="en-US" dirty="0" smtClean="0"/>
              <a:t>, published a negative review of Jung Chang’s </a:t>
            </a:r>
            <a:r>
              <a:rPr lang="en-US" i="1" dirty="0" smtClean="0"/>
              <a:t>Mao</a:t>
            </a:r>
            <a:r>
              <a:rPr lang="en-US" dirty="0" smtClean="0"/>
              <a:t> (by a person earlier supported and later employed by Chinese government), before it was even published in Icelandic</a:t>
            </a:r>
          </a:p>
          <a:p>
            <a:r>
              <a:rPr lang="en-US" dirty="0" err="1" smtClean="0"/>
              <a:t>Sigrun</a:t>
            </a:r>
            <a:r>
              <a:rPr lang="en-US" dirty="0" smtClean="0"/>
              <a:t> </a:t>
            </a:r>
            <a:r>
              <a:rPr lang="en-US" dirty="0" err="1" smtClean="0"/>
              <a:t>Palsdottir</a:t>
            </a:r>
            <a:r>
              <a:rPr lang="en-US" dirty="0" smtClean="0"/>
              <a:t>, editor of </a:t>
            </a:r>
            <a:r>
              <a:rPr lang="en-US" i="1" dirty="0" smtClean="0"/>
              <a:t>Saga</a:t>
            </a:r>
            <a:r>
              <a:rPr lang="en-US" dirty="0" smtClean="0"/>
              <a:t>, refused to review the </a:t>
            </a:r>
            <a:r>
              <a:rPr lang="en-US" i="1" dirty="0" smtClean="0"/>
              <a:t>Black Book of Communism</a:t>
            </a:r>
            <a:r>
              <a:rPr lang="en-US" dirty="0" smtClean="0"/>
              <a:t>, on ground that translations were not reviewed!</a:t>
            </a:r>
          </a:p>
          <a:p>
            <a:r>
              <a:rPr lang="en-US" dirty="0" smtClean="0"/>
              <a:t>Professor Stefan </a:t>
            </a:r>
            <a:r>
              <a:rPr lang="en-US" dirty="0" err="1" smtClean="0"/>
              <a:t>Olafsson</a:t>
            </a:r>
            <a:r>
              <a:rPr lang="en-US" dirty="0" smtClean="0"/>
              <a:t> blogged in 2012, wondering about “conferences and tea parties about communist crimes committed 70–100 years ago”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18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Events Include: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Lecture 2012 by Prof. Bent Jensen and Prof. </a:t>
            </a:r>
            <a:r>
              <a:rPr lang="en-US" dirty="0" err="1" smtClean="0"/>
              <a:t>Niels</a:t>
            </a:r>
            <a:r>
              <a:rPr lang="en-US" dirty="0" smtClean="0"/>
              <a:t> Erik </a:t>
            </a:r>
            <a:r>
              <a:rPr lang="en-US" dirty="0" err="1" smtClean="0"/>
              <a:t>Rosenfeldt</a:t>
            </a:r>
            <a:endParaRPr lang="en-US" dirty="0" smtClean="0"/>
          </a:p>
          <a:p>
            <a:r>
              <a:rPr lang="en-US" dirty="0" smtClean="0"/>
              <a:t>International conference 2012, with Prof. </a:t>
            </a:r>
            <a:r>
              <a:rPr lang="en-US" dirty="0" err="1" smtClean="0"/>
              <a:t>St</a:t>
            </a:r>
            <a:r>
              <a:rPr lang="en-US" dirty="0" err="1" smtClean="0"/>
              <a:t>éphane</a:t>
            </a:r>
            <a:r>
              <a:rPr lang="en-US" dirty="0" smtClean="0"/>
              <a:t> </a:t>
            </a:r>
            <a:r>
              <a:rPr lang="en-US" dirty="0" err="1" smtClean="0"/>
              <a:t>Courtois</a:t>
            </a:r>
            <a:r>
              <a:rPr lang="en-US" dirty="0" smtClean="0"/>
              <a:t>, Prof. </a:t>
            </a:r>
            <a:r>
              <a:rPr lang="en-US" dirty="0" err="1" smtClean="0"/>
              <a:t>Oystein</a:t>
            </a:r>
            <a:r>
              <a:rPr lang="en-US" dirty="0" smtClean="0"/>
              <a:t> Sorensen, etc.</a:t>
            </a:r>
          </a:p>
          <a:p>
            <a:r>
              <a:rPr lang="en-US" dirty="0" smtClean="0"/>
              <a:t>Photo exhibition 2013 at National Library</a:t>
            </a:r>
          </a:p>
          <a:p>
            <a:r>
              <a:rPr lang="en-US" dirty="0" smtClean="0"/>
              <a:t>Lectures 2013 by Dr. Mart Nutt, Dr. </a:t>
            </a:r>
            <a:r>
              <a:rPr lang="en-US" dirty="0" err="1" smtClean="0"/>
              <a:t>Pawel</a:t>
            </a:r>
            <a:r>
              <a:rPr lang="en-US" dirty="0" smtClean="0"/>
              <a:t> </a:t>
            </a:r>
            <a:r>
              <a:rPr lang="en-US" dirty="0" err="1" smtClean="0"/>
              <a:t>Ukielski</a:t>
            </a:r>
            <a:r>
              <a:rPr lang="en-US" dirty="0" smtClean="0"/>
              <a:t> and Dr. </a:t>
            </a:r>
            <a:r>
              <a:rPr lang="en-US" dirty="0" err="1" smtClean="0"/>
              <a:t>Andreja</a:t>
            </a:r>
            <a:r>
              <a:rPr lang="en-US" dirty="0" smtClean="0"/>
              <a:t> </a:t>
            </a:r>
            <a:r>
              <a:rPr lang="en-US" dirty="0" err="1" smtClean="0"/>
              <a:t>Zver</a:t>
            </a:r>
            <a:endParaRPr lang="en-US" dirty="0" smtClean="0"/>
          </a:p>
          <a:p>
            <a:r>
              <a:rPr lang="en-US" dirty="0" smtClean="0"/>
              <a:t>Publication 2013 of Rand’s We the Living and lecture by Dr. </a:t>
            </a:r>
            <a:r>
              <a:rPr lang="en-US" dirty="0" err="1" smtClean="0"/>
              <a:t>Yaron</a:t>
            </a:r>
            <a:r>
              <a:rPr lang="en-US" dirty="0" smtClean="0"/>
              <a:t> Brook</a:t>
            </a:r>
          </a:p>
          <a:p>
            <a:r>
              <a:rPr lang="en-US" dirty="0" smtClean="0"/>
              <a:t>Lectures and articles 2012–2014 by Prof. </a:t>
            </a:r>
            <a:r>
              <a:rPr lang="en-US" dirty="0" err="1" smtClean="0"/>
              <a:t>Hannes</a:t>
            </a:r>
            <a:r>
              <a:rPr lang="en-US" dirty="0" smtClean="0"/>
              <a:t> H. </a:t>
            </a:r>
            <a:r>
              <a:rPr lang="en-US" dirty="0" err="1" smtClean="0"/>
              <a:t>Gissurarson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21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Spectre</a:t>
            </a:r>
            <a:r>
              <a:rPr lang="en-US" dirty="0" smtClean="0"/>
              <a:t> of Communism 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123559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… no longer haunting Europe, but certainly still around in North Korea and Cuba and partly in China, Vietnam, etc.</a:t>
            </a:r>
          </a:p>
          <a:p>
            <a:r>
              <a:rPr lang="en-US" dirty="0" smtClean="0"/>
              <a:t>Communism needs to be </a:t>
            </a:r>
            <a:r>
              <a:rPr lang="en-US" dirty="0" err="1" smtClean="0"/>
              <a:t>recognised</a:t>
            </a:r>
            <a:r>
              <a:rPr lang="en-US" dirty="0" smtClean="0"/>
              <a:t> and discredited </a:t>
            </a:r>
            <a:r>
              <a:rPr lang="en-US" smtClean="0"/>
              <a:t>as morally evil</a:t>
            </a:r>
            <a:r>
              <a:rPr lang="en-US" dirty="0" smtClean="0"/>
              <a:t>, just as </a:t>
            </a:r>
            <a:r>
              <a:rPr lang="en-US" dirty="0" err="1" smtClean="0"/>
              <a:t>nazism</a:t>
            </a:r>
            <a:r>
              <a:rPr lang="en-US" dirty="0" smtClean="0"/>
              <a:t> is</a:t>
            </a:r>
            <a:endParaRPr lang="en-US" dirty="0"/>
          </a:p>
        </p:txBody>
      </p:sp>
      <p:pic>
        <p:nvPicPr>
          <p:cNvPr id="6" name="Content Placeholder 5" descr="Tiananmen_Mao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4" r="-2174"/>
          <a:stretch>
            <a:fillRect/>
          </a:stretch>
        </p:blipFill>
        <p:spPr>
          <a:xfrm>
            <a:off x="4718269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829198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2782888" y="2873375"/>
            <a:ext cx="3581400" cy="91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7876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Prof. Jensen, February 2012</a:t>
            </a:r>
            <a:endParaRPr lang="en-US" dirty="0"/>
          </a:p>
        </p:txBody>
      </p:sp>
      <p:pic>
        <p:nvPicPr>
          <p:cNvPr id="4" name="Content Placeholder 3" descr="BentJensen.28.02.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6" b="8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4606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Prof. </a:t>
            </a:r>
            <a:r>
              <a:rPr lang="en-US" dirty="0" err="1" smtClean="0"/>
              <a:t>Rosenfeldt</a:t>
            </a:r>
            <a:r>
              <a:rPr lang="en-US" dirty="0" smtClean="0"/>
              <a:t>, September 2012</a:t>
            </a:r>
            <a:endParaRPr lang="en-US" dirty="0"/>
          </a:p>
        </p:txBody>
      </p:sp>
      <p:pic>
        <p:nvPicPr>
          <p:cNvPr id="4" name="Content Placeholder 3" descr="Rosenfeldt.12.09.1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7" b="46143"/>
          <a:stretch/>
        </p:blipFill>
        <p:spPr/>
      </p:pic>
    </p:spTree>
    <p:extLst>
      <p:ext uri="{BB962C8B-B14F-4D97-AF65-F5344CB8AC3E}">
        <p14:creationId xmlns:p14="http://schemas.microsoft.com/office/powerpoint/2010/main" val="3723105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Prof. </a:t>
            </a:r>
            <a:r>
              <a:rPr lang="en-US" dirty="0" err="1" smtClean="0"/>
              <a:t>Courtois</a:t>
            </a:r>
            <a:r>
              <a:rPr lang="en-US" dirty="0" smtClean="0"/>
              <a:t>, September 2012</a:t>
            </a:r>
            <a:endParaRPr lang="en-US" dirty="0"/>
          </a:p>
        </p:txBody>
      </p:sp>
      <p:pic>
        <p:nvPicPr>
          <p:cNvPr id="4" name="Content Placeholder 3" descr="StéphaneCourtois.22.09.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1" b="122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9233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Anna Funder, September 2012</a:t>
            </a:r>
            <a:endParaRPr lang="en-US" dirty="0"/>
          </a:p>
        </p:txBody>
      </p:sp>
      <p:pic>
        <p:nvPicPr>
          <p:cNvPr id="4" name="Content Placeholder 3" descr="AnnaFund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 b="20738"/>
          <a:stretch/>
        </p:blipFill>
        <p:spPr/>
      </p:pic>
    </p:spTree>
    <p:extLst>
      <p:ext uri="{BB962C8B-B14F-4D97-AF65-F5344CB8AC3E}">
        <p14:creationId xmlns:p14="http://schemas.microsoft.com/office/powerpoint/2010/main" val="648661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Nutt and </a:t>
            </a:r>
            <a:r>
              <a:rPr lang="en-US" dirty="0" err="1" smtClean="0"/>
              <a:t>Ukielski</a:t>
            </a:r>
            <a:r>
              <a:rPr lang="en-US" dirty="0" smtClean="0"/>
              <a:t>, August 2013</a:t>
            </a:r>
            <a:endParaRPr lang="en-US" dirty="0"/>
          </a:p>
        </p:txBody>
      </p:sp>
      <p:pic>
        <p:nvPicPr>
          <p:cNvPr id="4" name="Content Placeholder 3" descr="NuutOddssonUkielski.23.08.20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" b="2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477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Zver</a:t>
            </a:r>
            <a:r>
              <a:rPr lang="en-US" dirty="0" smtClean="0"/>
              <a:t>, September 2013</a:t>
            </a:r>
            <a:endParaRPr lang="en-US" dirty="0"/>
          </a:p>
        </p:txBody>
      </p:sp>
      <p:pic>
        <p:nvPicPr>
          <p:cNvPr id="4" name="Content Placeholder 3" descr="Zver.Gunnarss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5" b="87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2829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Brook, November 2013</a:t>
            </a:r>
            <a:endParaRPr lang="en-US" dirty="0"/>
          </a:p>
        </p:txBody>
      </p:sp>
      <p:pic>
        <p:nvPicPr>
          <p:cNvPr id="4" name="Content Placeholder 3" descr="Broo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2" b="6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9819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611</Words>
  <Application>Microsoft Macintosh PowerPoint</Application>
  <PresentationFormat>On-screen Show (4:3)</PresentationFormat>
  <Paragraphs>70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Europe of the Victims RNH-AECR Project 2012–2014 </vt:lpstr>
      <vt:lpstr>Past Events Include:</vt:lpstr>
      <vt:lpstr>Prof. Jensen, February 2012</vt:lpstr>
      <vt:lpstr>Prof. Rosenfeldt, September 2012</vt:lpstr>
      <vt:lpstr>Prof. Courtois, September 2012</vt:lpstr>
      <vt:lpstr>Anna Funder, September 2012</vt:lpstr>
      <vt:lpstr>Nutt and Ukielski, August 2013</vt:lpstr>
      <vt:lpstr>Zver, September 2013</vt:lpstr>
      <vt:lpstr>Brook, November 2013</vt:lpstr>
      <vt:lpstr>On Hitler-Stalin Pact</vt:lpstr>
      <vt:lpstr>Prof. Gissurarson 2014</vt:lpstr>
      <vt:lpstr>Other Activities</vt:lpstr>
      <vt:lpstr>Aatami Kuortti, Escape</vt:lpstr>
      <vt:lpstr>Jan Valtin, Out of the Night</vt:lpstr>
      <vt:lpstr>Victor Kravchenko, I Chose Freedom</vt:lpstr>
      <vt:lpstr>Erik Rostboll, Hungary 1956</vt:lpstr>
      <vt:lpstr>Bertrand Russell, 1937–56</vt:lpstr>
      <vt:lpstr>Other Works Include …</vt:lpstr>
      <vt:lpstr>Necessary Because …</vt:lpstr>
      <vt:lpstr>Spectre of Communism …</vt:lpstr>
      <vt:lpstr>PowerPoint Presentation</vt:lpstr>
    </vt:vector>
  </TitlesOfParts>
  <Company>University of Iceland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of the Victims RNH-AECR Project </dc:title>
  <dc:creator>Hannes H. Gissurarson</dc:creator>
  <cp:lastModifiedBy>Hannes H. Gissurarson</cp:lastModifiedBy>
  <cp:revision>18</cp:revision>
  <dcterms:created xsi:type="dcterms:W3CDTF">2014-11-01T19:48:24Z</dcterms:created>
  <dcterms:modified xsi:type="dcterms:W3CDTF">2014-11-01T21:00:07Z</dcterms:modified>
</cp:coreProperties>
</file>