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media/image9.jpg" ContentType="image/png"/>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86" r:id="rId3"/>
    <p:sldId id="276" r:id="rId4"/>
    <p:sldId id="259" r:id="rId5"/>
    <p:sldId id="260" r:id="rId6"/>
    <p:sldId id="274" r:id="rId7"/>
    <p:sldId id="275" r:id="rId8"/>
    <p:sldId id="268" r:id="rId9"/>
    <p:sldId id="269" r:id="rId10"/>
    <p:sldId id="278" r:id="rId11"/>
    <p:sldId id="261" r:id="rId12"/>
    <p:sldId id="271" r:id="rId13"/>
    <p:sldId id="292" r:id="rId14"/>
    <p:sldId id="293" r:id="rId15"/>
    <p:sldId id="294" r:id="rId16"/>
    <p:sldId id="270" r:id="rId17"/>
    <p:sldId id="295" r:id="rId18"/>
    <p:sldId id="296" r:id="rId19"/>
    <p:sldId id="297" r:id="rId20"/>
    <p:sldId id="298" r:id="rId21"/>
    <p:sldId id="290" r:id="rId22"/>
    <p:sldId id="299" r:id="rId23"/>
    <p:sldId id="262" r:id="rId24"/>
    <p:sldId id="279" r:id="rId25"/>
    <p:sldId id="289" r:id="rId26"/>
    <p:sldId id="280" r:id="rId27"/>
    <p:sldId id="25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5" d="100"/>
          <a:sy n="145" d="100"/>
        </p:scale>
        <p:origin x="-2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Average GDP/</a:t>
            </a:r>
            <a:r>
              <a:rPr lang="en-US" baseline="0"/>
              <a:t>capita </a:t>
            </a:r>
            <a:r>
              <a:rPr lang="en-US"/>
              <a:t>2010</a:t>
            </a:r>
          </a:p>
        </c:rich>
      </c:tx>
      <c:layout/>
      <c:overlay val="0"/>
    </c:title>
    <c:autoTitleDeleted val="0"/>
    <c:plotArea>
      <c:layout/>
      <c:barChart>
        <c:barDir val="bar"/>
        <c:grouping val="clustered"/>
        <c:varyColors val="0"/>
        <c:ser>
          <c:idx val="0"/>
          <c:order val="0"/>
          <c:tx>
            <c:strRef>
              <c:f>Sheet1!$B$1</c:f>
              <c:strCache>
                <c:ptCount val="1"/>
                <c:pt idx="0">
                  <c:v>GDP per capita 2010</c:v>
                </c:pt>
              </c:strCache>
            </c:strRef>
          </c:tx>
          <c:spPr>
            <a:solidFill>
              <a:schemeClr val="tx1"/>
            </a:solidFill>
            <a:effectLst>
              <a:outerShdw blurRad="50800" dist="38100" dir="2700000" algn="tl" rotWithShape="0">
                <a:srgbClr val="000000">
                  <a:alpha val="43000"/>
                </a:srgbClr>
              </a:outerShdw>
            </a:effectLst>
          </c:spPr>
          <c:invertIfNegative val="0"/>
          <c:dPt>
            <c:idx val="0"/>
            <c:invertIfNegative val="0"/>
            <c:bubble3D val="0"/>
            <c:spPr>
              <a:effectLst>
                <a:outerShdw blurRad="50800" dist="38100" dir="2700000" algn="tl" rotWithShape="0">
                  <a:srgbClr val="000000">
                    <a:alpha val="43000"/>
                  </a:srgbClr>
                </a:outerShdw>
              </a:effectLst>
            </c:spPr>
          </c:dPt>
          <c:dPt>
            <c:idx val="1"/>
            <c:invertIfNegative val="0"/>
            <c:bubble3D val="0"/>
            <c:spPr>
              <a:effectLst>
                <a:outerShdw blurRad="50800" dist="38100" dir="2700000" algn="tl" rotWithShape="0">
                  <a:srgbClr val="000000">
                    <a:alpha val="43000"/>
                  </a:srgbClr>
                </a:outerShdw>
              </a:effectLst>
            </c:spPr>
          </c:dPt>
          <c:dPt>
            <c:idx val="2"/>
            <c:invertIfNegative val="0"/>
            <c:bubble3D val="0"/>
            <c:spPr>
              <a:effectLst>
                <a:outerShdw blurRad="50800" dist="38100" dir="2700000" algn="tl" rotWithShape="0">
                  <a:srgbClr val="000000">
                    <a:alpha val="43000"/>
                  </a:srgbClr>
                </a:outerShdw>
              </a:effectLst>
            </c:spPr>
          </c:dPt>
          <c:dPt>
            <c:idx val="3"/>
            <c:invertIfNegative val="0"/>
            <c:bubble3D val="0"/>
            <c:spPr>
              <a:effectLst>
                <a:outerShdw blurRad="50800" dist="38100" dir="2700000" algn="tl" rotWithShape="0">
                  <a:srgbClr val="000000">
                    <a:alpha val="43000"/>
                  </a:srgbClr>
                </a:outerShdw>
              </a:effectLst>
            </c:spPr>
          </c:dPt>
          <c:cat>
            <c:strRef>
              <c:f>Sheet1!$A$2:$A$5</c:f>
              <c:strCache>
                <c:ptCount val="4"/>
                <c:pt idx="0">
                  <c:v>Free</c:v>
                </c:pt>
                <c:pt idx="1">
                  <c:v>Semi-Free</c:v>
                </c:pt>
                <c:pt idx="2">
                  <c:v>Semi-Unfree</c:v>
                </c:pt>
                <c:pt idx="3">
                  <c:v>Unfree</c:v>
                </c:pt>
              </c:strCache>
            </c:strRef>
          </c:cat>
          <c:val>
            <c:numRef>
              <c:f>Sheet1!$B$2:$B$5</c:f>
              <c:numCache>
                <c:formatCode>"$"#,##0</c:formatCode>
                <c:ptCount val="4"/>
                <c:pt idx="0">
                  <c:v>37691.0</c:v>
                </c:pt>
                <c:pt idx="1">
                  <c:v>16957.0</c:v>
                </c:pt>
                <c:pt idx="2">
                  <c:v>6596.0</c:v>
                </c:pt>
                <c:pt idx="3">
                  <c:v>5188.0</c:v>
                </c:pt>
              </c:numCache>
            </c:numRef>
          </c:val>
        </c:ser>
        <c:dLbls>
          <c:showLegendKey val="0"/>
          <c:showVal val="0"/>
          <c:showCatName val="0"/>
          <c:showSerName val="0"/>
          <c:showPercent val="0"/>
          <c:showBubbleSize val="0"/>
        </c:dLbls>
        <c:gapWidth val="150"/>
        <c:axId val="2134991784"/>
        <c:axId val="2135121880"/>
      </c:barChart>
      <c:catAx>
        <c:axId val="2134991784"/>
        <c:scaling>
          <c:orientation val="minMax"/>
        </c:scaling>
        <c:delete val="0"/>
        <c:axPos val="l"/>
        <c:majorTickMark val="out"/>
        <c:minorTickMark val="none"/>
        <c:tickLblPos val="nextTo"/>
        <c:crossAx val="2135121880"/>
        <c:crosses val="autoZero"/>
        <c:auto val="1"/>
        <c:lblAlgn val="ctr"/>
        <c:lblOffset val="100"/>
        <c:noMultiLvlLbl val="0"/>
      </c:catAx>
      <c:valAx>
        <c:axId val="2135121880"/>
        <c:scaling>
          <c:orientation val="minMax"/>
        </c:scaling>
        <c:delete val="0"/>
        <c:axPos val="b"/>
        <c:majorGridlines/>
        <c:numFmt formatCode="&quot;$&quot;#,##0" sourceLinked="1"/>
        <c:majorTickMark val="out"/>
        <c:minorTickMark val="none"/>
        <c:tickLblPos val="nextTo"/>
        <c:crossAx val="2134991784"/>
        <c:crosses val="autoZero"/>
        <c:crossBetween val="between"/>
        <c:majorUnit val="10000.0"/>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Proportion of Gross International Product</a:t>
            </a:r>
          </a:p>
        </c:rich>
      </c:tx>
      <c:layout/>
      <c:overlay val="0"/>
    </c:title>
    <c:autoTitleDeleted val="0"/>
    <c:plotArea>
      <c:layout/>
      <c:lineChart>
        <c:grouping val="standard"/>
        <c:varyColors val="0"/>
        <c:ser>
          <c:idx val="0"/>
          <c:order val="0"/>
          <c:tx>
            <c:strRef>
              <c:f>Sheet1!$B$1</c:f>
              <c:strCache>
                <c:ptCount val="1"/>
                <c:pt idx="0">
                  <c:v>EU</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Sheet1!$B$2:$B$29</c:f>
              <c:numCache>
                <c:formatCode>General</c:formatCode>
                <c:ptCount val="28"/>
                <c:pt idx="0">
                  <c:v>25.884</c:v>
                </c:pt>
                <c:pt idx="1">
                  <c:v>25.5</c:v>
                </c:pt>
                <c:pt idx="2">
                  <c:v>25.451</c:v>
                </c:pt>
                <c:pt idx="3">
                  <c:v>25.747</c:v>
                </c:pt>
                <c:pt idx="4">
                  <c:v>25.344</c:v>
                </c:pt>
                <c:pt idx="5">
                  <c:v>25.03</c:v>
                </c:pt>
                <c:pt idx="6">
                  <c:v>25.11</c:v>
                </c:pt>
                <c:pt idx="7">
                  <c:v>24.946</c:v>
                </c:pt>
                <c:pt idx="8">
                  <c:v>24.793</c:v>
                </c:pt>
                <c:pt idx="9">
                  <c:v>24.773</c:v>
                </c:pt>
                <c:pt idx="10">
                  <c:v>24.447</c:v>
                </c:pt>
                <c:pt idx="11">
                  <c:v>23.941</c:v>
                </c:pt>
                <c:pt idx="12">
                  <c:v>23.401</c:v>
                </c:pt>
                <c:pt idx="13">
                  <c:v>22.861</c:v>
                </c:pt>
                <c:pt idx="14">
                  <c:v>22.526</c:v>
                </c:pt>
                <c:pt idx="15">
                  <c:v>22.138</c:v>
                </c:pt>
                <c:pt idx="16">
                  <c:v>21.702</c:v>
                </c:pt>
                <c:pt idx="17">
                  <c:v>20.873</c:v>
                </c:pt>
                <c:pt idx="18">
                  <c:v>20.254</c:v>
                </c:pt>
                <c:pt idx="19">
                  <c:v>19.865</c:v>
                </c:pt>
                <c:pt idx="20">
                  <c:v>19.21</c:v>
                </c:pt>
                <c:pt idx="21">
                  <c:v>18.691</c:v>
                </c:pt>
                <c:pt idx="22">
                  <c:v>18.413</c:v>
                </c:pt>
                <c:pt idx="23">
                  <c:v>18.051</c:v>
                </c:pt>
                <c:pt idx="24">
                  <c:v>17.694</c:v>
                </c:pt>
                <c:pt idx="25">
                  <c:v>17.346</c:v>
                </c:pt>
                <c:pt idx="26">
                  <c:v>17.013</c:v>
                </c:pt>
                <c:pt idx="27">
                  <c:v>16.695</c:v>
                </c:pt>
              </c:numCache>
            </c:numRef>
          </c:val>
          <c:smooth val="0"/>
        </c:ser>
        <c:ser>
          <c:idx val="1"/>
          <c:order val="1"/>
          <c:tx>
            <c:strRef>
              <c:f>Sheet1!$C$1</c:f>
              <c:strCache>
                <c:ptCount val="1"/>
                <c:pt idx="0">
                  <c:v>US</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Sheet1!$C$2:$C$29</c:f>
              <c:numCache>
                <c:formatCode>General</c:formatCode>
                <c:ptCount val="28"/>
                <c:pt idx="0">
                  <c:v>23.2</c:v>
                </c:pt>
                <c:pt idx="1">
                  <c:v>23.351</c:v>
                </c:pt>
                <c:pt idx="2">
                  <c:v>23.546</c:v>
                </c:pt>
                <c:pt idx="3">
                  <c:v>23.327</c:v>
                </c:pt>
                <c:pt idx="4">
                  <c:v>23.344</c:v>
                </c:pt>
                <c:pt idx="5">
                  <c:v>23.416</c:v>
                </c:pt>
                <c:pt idx="6">
                  <c:v>23.848</c:v>
                </c:pt>
                <c:pt idx="7">
                  <c:v>24.141</c:v>
                </c:pt>
                <c:pt idx="8">
                  <c:v>23.999</c:v>
                </c:pt>
                <c:pt idx="9">
                  <c:v>23.698</c:v>
                </c:pt>
                <c:pt idx="10">
                  <c:v>23.471</c:v>
                </c:pt>
                <c:pt idx="11">
                  <c:v>23.246</c:v>
                </c:pt>
                <c:pt idx="12">
                  <c:v>22.972</c:v>
                </c:pt>
                <c:pt idx="13">
                  <c:v>22.715</c:v>
                </c:pt>
                <c:pt idx="14">
                  <c:v>22.182</c:v>
                </c:pt>
                <c:pt idx="15">
                  <c:v>21.463</c:v>
                </c:pt>
                <c:pt idx="16">
                  <c:v>20.863</c:v>
                </c:pt>
                <c:pt idx="17">
                  <c:v>20.414</c:v>
                </c:pt>
                <c:pt idx="18">
                  <c:v>19.918</c:v>
                </c:pt>
                <c:pt idx="19">
                  <c:v>19.569</c:v>
                </c:pt>
                <c:pt idx="20">
                  <c:v>19.511</c:v>
                </c:pt>
                <c:pt idx="21">
                  <c:v>19.311</c:v>
                </c:pt>
                <c:pt idx="22">
                  <c:v>19.242</c:v>
                </c:pt>
                <c:pt idx="23">
                  <c:v>19.08</c:v>
                </c:pt>
                <c:pt idx="24">
                  <c:v>18.92</c:v>
                </c:pt>
                <c:pt idx="25">
                  <c:v>18.738</c:v>
                </c:pt>
                <c:pt idx="26">
                  <c:v>18.505</c:v>
                </c:pt>
                <c:pt idx="27">
                  <c:v>18.216</c:v>
                </c:pt>
              </c:numCache>
            </c:numRef>
          </c:val>
          <c:smooth val="0"/>
        </c:ser>
        <c:ser>
          <c:idx val="2"/>
          <c:order val="2"/>
          <c:tx>
            <c:strRef>
              <c:f>Sheet1!$D$1</c:f>
              <c:strCache>
                <c:ptCount val="1"/>
                <c:pt idx="0">
                  <c:v>China and India</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Sheet1!$D$2:$D$29</c:f>
              <c:numCache>
                <c:formatCode>General</c:formatCode>
                <c:ptCount val="28"/>
                <c:pt idx="0">
                  <c:v>7.318999999999995</c:v>
                </c:pt>
                <c:pt idx="1">
                  <c:v>7.895999999999995</c:v>
                </c:pt>
                <c:pt idx="2">
                  <c:v>8.459</c:v>
                </c:pt>
                <c:pt idx="3">
                  <c:v>8.945</c:v>
                </c:pt>
                <c:pt idx="4">
                  <c:v>9.408000000000001</c:v>
                </c:pt>
                <c:pt idx="5">
                  <c:v>9.697</c:v>
                </c:pt>
                <c:pt idx="6">
                  <c:v>10.14</c:v>
                </c:pt>
                <c:pt idx="7">
                  <c:v>10.579</c:v>
                </c:pt>
                <c:pt idx="8">
                  <c:v>10.79</c:v>
                </c:pt>
                <c:pt idx="9">
                  <c:v>11.302</c:v>
                </c:pt>
                <c:pt idx="10">
                  <c:v>11.801</c:v>
                </c:pt>
                <c:pt idx="11">
                  <c:v>12.429</c:v>
                </c:pt>
                <c:pt idx="12">
                  <c:v>12.983</c:v>
                </c:pt>
                <c:pt idx="13">
                  <c:v>13.672</c:v>
                </c:pt>
                <c:pt idx="14">
                  <c:v>14.511</c:v>
                </c:pt>
                <c:pt idx="15">
                  <c:v>15.56</c:v>
                </c:pt>
                <c:pt idx="16">
                  <c:v>16.364</c:v>
                </c:pt>
                <c:pt idx="17">
                  <c:v>17.957</c:v>
                </c:pt>
                <c:pt idx="18">
                  <c:v>18.868</c:v>
                </c:pt>
                <c:pt idx="19">
                  <c:v>19.752</c:v>
                </c:pt>
                <c:pt idx="20">
                  <c:v>20.468</c:v>
                </c:pt>
                <c:pt idx="21">
                  <c:v>21.225</c:v>
                </c:pt>
                <c:pt idx="22">
                  <c:v>22.011</c:v>
                </c:pt>
                <c:pt idx="23">
                  <c:v>22.69</c:v>
                </c:pt>
                <c:pt idx="24">
                  <c:v>23.331</c:v>
                </c:pt>
                <c:pt idx="25">
                  <c:v>23.965</c:v>
                </c:pt>
                <c:pt idx="26">
                  <c:v>24.605</c:v>
                </c:pt>
                <c:pt idx="27">
                  <c:v>25.256</c:v>
                </c:pt>
              </c:numCache>
            </c:numRef>
          </c:val>
          <c:smooth val="0"/>
        </c:ser>
        <c:dLbls>
          <c:showLegendKey val="0"/>
          <c:showVal val="0"/>
          <c:showCatName val="0"/>
          <c:showSerName val="0"/>
          <c:showPercent val="0"/>
          <c:showBubbleSize val="0"/>
        </c:dLbls>
        <c:marker val="1"/>
        <c:smooth val="0"/>
        <c:axId val="2133634184"/>
        <c:axId val="2133637160"/>
      </c:lineChart>
      <c:catAx>
        <c:axId val="2133634184"/>
        <c:scaling>
          <c:orientation val="minMax"/>
        </c:scaling>
        <c:delete val="0"/>
        <c:axPos val="b"/>
        <c:numFmt formatCode="General" sourceLinked="1"/>
        <c:majorTickMark val="out"/>
        <c:minorTickMark val="none"/>
        <c:tickLblPos val="nextTo"/>
        <c:crossAx val="2133637160"/>
        <c:crosses val="autoZero"/>
        <c:auto val="1"/>
        <c:lblAlgn val="ctr"/>
        <c:lblOffset val="100"/>
        <c:tickLblSkip val="4"/>
        <c:noMultiLvlLbl val="0"/>
      </c:catAx>
      <c:valAx>
        <c:axId val="2133637160"/>
        <c:scaling>
          <c:orientation val="minMax"/>
          <c:min val="0.0"/>
        </c:scaling>
        <c:delete val="0"/>
        <c:axPos val="l"/>
        <c:majorGridlines/>
        <c:numFmt formatCode="General" sourceLinked="1"/>
        <c:majorTickMark val="out"/>
        <c:minorTickMark val="none"/>
        <c:tickLblPos val="nextTo"/>
        <c:crossAx val="2133634184"/>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Average</a:t>
            </a:r>
            <a:r>
              <a:rPr lang="en-US" baseline="0" dirty="0" smtClean="0"/>
              <a:t> Income of Bottom 10% in </a:t>
            </a:r>
            <a:r>
              <a:rPr lang="en-US" dirty="0" smtClean="0"/>
              <a:t>2010</a:t>
            </a:r>
            <a:endParaRPr lang="en-US" dirty="0"/>
          </a:p>
        </c:rich>
      </c:tx>
      <c:layout/>
      <c:overlay val="0"/>
    </c:title>
    <c:autoTitleDeleted val="0"/>
    <c:plotArea>
      <c:layout/>
      <c:barChart>
        <c:barDir val="bar"/>
        <c:grouping val="clustered"/>
        <c:varyColors val="0"/>
        <c:ser>
          <c:idx val="0"/>
          <c:order val="0"/>
          <c:tx>
            <c:strRef>
              <c:f>Sheet1!$B$1</c:f>
              <c:strCache>
                <c:ptCount val="1"/>
                <c:pt idx="0">
                  <c:v>Average Income of Bottom 10% in 2010</c:v>
                </c:pt>
              </c:strCache>
            </c:strRef>
          </c:tx>
          <c:spPr>
            <a:effectLst>
              <a:outerShdw blurRad="50800" dist="38100" dir="2700000" algn="tl" rotWithShape="0">
                <a:srgbClr val="000000">
                  <a:alpha val="43000"/>
                </a:srgbClr>
              </a:outerShdw>
            </a:effectLst>
          </c:spPr>
          <c:invertIfNegative val="0"/>
          <c:cat>
            <c:strRef>
              <c:f>Sheet1!$A$2:$A$5</c:f>
              <c:strCache>
                <c:ptCount val="4"/>
                <c:pt idx="0">
                  <c:v>Free</c:v>
                </c:pt>
                <c:pt idx="1">
                  <c:v>Semi-Unfree</c:v>
                </c:pt>
                <c:pt idx="2">
                  <c:v>Semi-Free</c:v>
                </c:pt>
                <c:pt idx="3">
                  <c:v>Unfree</c:v>
                </c:pt>
              </c:strCache>
            </c:strRef>
          </c:cat>
          <c:val>
            <c:numRef>
              <c:f>Sheet1!$B$2:$B$5</c:f>
              <c:numCache>
                <c:formatCode>"$"#.##0</c:formatCode>
                <c:ptCount val="4"/>
                <c:pt idx="0">
                  <c:v>11382.0</c:v>
                </c:pt>
                <c:pt idx="1">
                  <c:v>3402.0</c:v>
                </c:pt>
                <c:pt idx="2">
                  <c:v>1733.0</c:v>
                </c:pt>
                <c:pt idx="3">
                  <c:v>1209.0</c:v>
                </c:pt>
              </c:numCache>
            </c:numRef>
          </c:val>
        </c:ser>
        <c:dLbls>
          <c:showLegendKey val="0"/>
          <c:showVal val="0"/>
          <c:showCatName val="0"/>
          <c:showSerName val="0"/>
          <c:showPercent val="0"/>
          <c:showBubbleSize val="0"/>
        </c:dLbls>
        <c:gapWidth val="150"/>
        <c:axId val="2135249736"/>
        <c:axId val="2111659160"/>
      </c:barChart>
      <c:catAx>
        <c:axId val="2135249736"/>
        <c:scaling>
          <c:orientation val="minMax"/>
        </c:scaling>
        <c:delete val="0"/>
        <c:axPos val="l"/>
        <c:majorTickMark val="out"/>
        <c:minorTickMark val="none"/>
        <c:tickLblPos val="nextTo"/>
        <c:crossAx val="2111659160"/>
        <c:crosses val="autoZero"/>
        <c:auto val="1"/>
        <c:lblAlgn val="ctr"/>
        <c:lblOffset val="100"/>
        <c:noMultiLvlLbl val="0"/>
      </c:catAx>
      <c:valAx>
        <c:axId val="2111659160"/>
        <c:scaling>
          <c:orientation val="minMax"/>
        </c:scaling>
        <c:delete val="0"/>
        <c:axPos val="b"/>
        <c:majorGridlines/>
        <c:numFmt formatCode="&quot;$&quot;#.##0" sourceLinked="1"/>
        <c:majorTickMark val="out"/>
        <c:minorTickMark val="none"/>
        <c:tickLblPos val="nextTo"/>
        <c:crossAx val="2135249736"/>
        <c:crosses val="autoZero"/>
        <c:crossBetween val="between"/>
        <c:majorUnit val="2000.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$1990</a:t>
            </a:r>
          </a:p>
        </c:rich>
      </c:tx>
      <c:layout/>
      <c:overlay val="0"/>
    </c:title>
    <c:autoTitleDeleted val="0"/>
    <c:plotArea>
      <c:layout/>
      <c:lineChart>
        <c:grouping val="standard"/>
        <c:varyColors val="0"/>
        <c:ser>
          <c:idx val="0"/>
          <c:order val="0"/>
          <c:tx>
            <c:strRef>
              <c:f>Sheet1!$B$1</c:f>
              <c:strCache>
                <c:ptCount val="1"/>
                <c:pt idx="0">
                  <c:v>Australia</c:v>
                </c:pt>
              </c:strCache>
            </c:strRef>
          </c:tx>
          <c:marker>
            <c:symbol val="none"/>
          </c:marker>
          <c:cat>
            <c:numRef>
              <c:f>Sheet1!$A$2:$A$82</c:f>
              <c:numCache>
                <c:formatCode>General</c:formatCode>
                <c:ptCount val="81"/>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pt idx="78">
                  <c:v>2008.0</c:v>
                </c:pt>
                <c:pt idx="79">
                  <c:v>2009.0</c:v>
                </c:pt>
                <c:pt idx="80">
                  <c:v>2010.0</c:v>
                </c:pt>
              </c:numCache>
            </c:numRef>
          </c:cat>
          <c:val>
            <c:numRef>
              <c:f>Sheet1!$B$2:$B$82</c:f>
              <c:numCache>
                <c:formatCode>#,##0</c:formatCode>
                <c:ptCount val="81"/>
                <c:pt idx="0">
                  <c:v>4708.30112845881</c:v>
                </c:pt>
                <c:pt idx="1">
                  <c:v>4353.60808947449</c:v>
                </c:pt>
                <c:pt idx="2">
                  <c:v>4563.763489892081</c:v>
                </c:pt>
                <c:pt idx="3">
                  <c:v>4842.40687679083</c:v>
                </c:pt>
                <c:pt idx="4">
                  <c:v>5059.86231667166</c:v>
                </c:pt>
                <c:pt idx="5">
                  <c:v>5317.587641117053</c:v>
                </c:pt>
                <c:pt idx="6">
                  <c:v>5515.848444641014</c:v>
                </c:pt>
                <c:pt idx="7">
                  <c:v>5745.65122058179</c:v>
                </c:pt>
                <c:pt idx="8">
                  <c:v>5886.32676709154</c:v>
                </c:pt>
                <c:pt idx="9">
                  <c:v>5845.561325491325</c:v>
                </c:pt>
                <c:pt idx="10">
                  <c:v>6166.13916500994</c:v>
                </c:pt>
                <c:pt idx="11">
                  <c:v>6788.230066094781</c:v>
                </c:pt>
                <c:pt idx="12">
                  <c:v>7505.452112086993</c:v>
                </c:pt>
                <c:pt idx="13">
                  <c:v>7702.83250414594</c:v>
                </c:pt>
                <c:pt idx="14">
                  <c:v>7362.027089889178</c:v>
                </c:pt>
                <c:pt idx="15">
                  <c:v>6916.898091758018</c:v>
                </c:pt>
                <c:pt idx="16">
                  <c:v>6594.932833823923</c:v>
                </c:pt>
                <c:pt idx="17">
                  <c:v>6664.399049881235</c:v>
                </c:pt>
                <c:pt idx="18">
                  <c:v>6967.459753726491</c:v>
                </c:pt>
                <c:pt idx="19">
                  <c:v>7236.792524308625</c:v>
                </c:pt>
                <c:pt idx="20">
                  <c:v>7411.57642418593</c:v>
                </c:pt>
                <c:pt idx="21">
                  <c:v>7507.343783047017</c:v>
                </c:pt>
                <c:pt idx="22">
                  <c:v>7417.837696284477</c:v>
                </c:pt>
                <c:pt idx="23">
                  <c:v>7505.257439553555</c:v>
                </c:pt>
                <c:pt idx="24">
                  <c:v>7790.58556487703</c:v>
                </c:pt>
                <c:pt idx="25">
                  <c:v>8027.412052942906</c:v>
                </c:pt>
                <c:pt idx="26">
                  <c:v>8108.324879486634</c:v>
                </c:pt>
                <c:pt idx="27">
                  <c:v>8090.238535242306</c:v>
                </c:pt>
                <c:pt idx="28">
                  <c:v>8305.474779448703</c:v>
                </c:pt>
                <c:pt idx="29">
                  <c:v>8628.43844323116</c:v>
                </c:pt>
                <c:pt idx="30">
                  <c:v>8790.908221412562</c:v>
                </c:pt>
                <c:pt idx="31">
                  <c:v>8653.137983174343</c:v>
                </c:pt>
                <c:pt idx="32">
                  <c:v>9026.79841200085</c:v>
                </c:pt>
                <c:pt idx="33">
                  <c:v>9399.914538794451</c:v>
                </c:pt>
                <c:pt idx="34">
                  <c:v>9848.90407676597</c:v>
                </c:pt>
                <c:pt idx="35">
                  <c:v>10151.85782730958</c:v>
                </c:pt>
                <c:pt idx="36">
                  <c:v>10241.28270901202</c:v>
                </c:pt>
                <c:pt idx="37">
                  <c:v>10732.7465090062</c:v>
                </c:pt>
                <c:pt idx="38">
                  <c:v>11148.30527382194</c:v>
                </c:pt>
                <c:pt idx="39">
                  <c:v>11560.99528054062</c:v>
                </c:pt>
                <c:pt idx="40">
                  <c:v>12023.544726133</c:v>
                </c:pt>
                <c:pt idx="41">
                  <c:v>12289.52168939183</c:v>
                </c:pt>
                <c:pt idx="42">
                  <c:v>12404.41678682553</c:v>
                </c:pt>
                <c:pt idx="43">
                  <c:v>12878.09034109593</c:v>
                </c:pt>
                <c:pt idx="44">
                  <c:v>12985.12401555985</c:v>
                </c:pt>
                <c:pt idx="45">
                  <c:v>13169.83022786354</c:v>
                </c:pt>
                <c:pt idx="46">
                  <c:v>13558.8372677949</c:v>
                </c:pt>
                <c:pt idx="47">
                  <c:v>13546.37241457713</c:v>
                </c:pt>
                <c:pt idx="48">
                  <c:v>13768.65095518156</c:v>
                </c:pt>
                <c:pt idx="49">
                  <c:v>14319.54180794486</c:v>
                </c:pt>
                <c:pt idx="50">
                  <c:v>14411.83916146115</c:v>
                </c:pt>
                <c:pt idx="51">
                  <c:v>14660.33561031571</c:v>
                </c:pt>
                <c:pt idx="52">
                  <c:v>14411.8190212373</c:v>
                </c:pt>
                <c:pt idx="53">
                  <c:v>14238.92363825906</c:v>
                </c:pt>
                <c:pt idx="54">
                  <c:v>15062.41134751773</c:v>
                </c:pt>
                <c:pt idx="55">
                  <c:v>15638.35616438356</c:v>
                </c:pt>
                <c:pt idx="56">
                  <c:v>15757.16981132075</c:v>
                </c:pt>
                <c:pt idx="57">
                  <c:v>16293.30110925203</c:v>
                </c:pt>
                <c:pt idx="58">
                  <c:v>16752.25609756098</c:v>
                </c:pt>
                <c:pt idx="59">
                  <c:v>17194.41280498771</c:v>
                </c:pt>
                <c:pt idx="60">
                  <c:v>17172.68223637633</c:v>
                </c:pt>
                <c:pt idx="61">
                  <c:v>16743.32398551786</c:v>
                </c:pt>
                <c:pt idx="62">
                  <c:v>16988.87401341548</c:v>
                </c:pt>
                <c:pt idx="63">
                  <c:v>17478.18521032171</c:v>
                </c:pt>
                <c:pt idx="64">
                  <c:v>18145.56848832788</c:v>
                </c:pt>
                <c:pt idx="65">
                  <c:v>18529.55820683621</c:v>
                </c:pt>
                <c:pt idx="66">
                  <c:v>19075.08247877645</c:v>
                </c:pt>
                <c:pt idx="67">
                  <c:v>19612.09177301113</c:v>
                </c:pt>
                <c:pt idx="68">
                  <c:v>20377.94976201051</c:v>
                </c:pt>
                <c:pt idx="69">
                  <c:v>20970.89428666414</c:v>
                </c:pt>
                <c:pt idx="70">
                  <c:v>21377.8231251814</c:v>
                </c:pt>
                <c:pt idx="71">
                  <c:v>21662.02566810995</c:v>
                </c:pt>
                <c:pt idx="72">
                  <c:v>22236.93527299682</c:v>
                </c:pt>
                <c:pt idx="73">
                  <c:v>22666.27778851437</c:v>
                </c:pt>
                <c:pt idx="74">
                  <c:v>23322.00788305354</c:v>
                </c:pt>
                <c:pt idx="75">
                  <c:v>23764.6136873851</c:v>
                </c:pt>
                <c:pt idx="76">
                  <c:v>24097.5734509629</c:v>
                </c:pt>
                <c:pt idx="77">
                  <c:v>24911.57786781549</c:v>
                </c:pt>
                <c:pt idx="78">
                  <c:v>25218.3018906546</c:v>
                </c:pt>
                <c:pt idx="79">
                  <c:v>25255.63884313768</c:v>
                </c:pt>
                <c:pt idx="80">
                  <c:v>25584.48835604182</c:v>
                </c:pt>
              </c:numCache>
            </c:numRef>
          </c:val>
          <c:smooth val="0"/>
        </c:ser>
        <c:ser>
          <c:idx val="1"/>
          <c:order val="1"/>
          <c:tx>
            <c:strRef>
              <c:f>Sheet1!$C$1</c:f>
              <c:strCache>
                <c:ptCount val="1"/>
                <c:pt idx="0">
                  <c:v>Argentina</c:v>
                </c:pt>
              </c:strCache>
            </c:strRef>
          </c:tx>
          <c:marker>
            <c:symbol val="none"/>
          </c:marker>
          <c:cat>
            <c:numRef>
              <c:f>Sheet1!$A$2:$A$82</c:f>
              <c:numCache>
                <c:formatCode>General</c:formatCode>
                <c:ptCount val="81"/>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pt idx="78">
                  <c:v>2008.0</c:v>
                </c:pt>
                <c:pt idx="79">
                  <c:v>2009.0</c:v>
                </c:pt>
                <c:pt idx="80">
                  <c:v>2010.0</c:v>
                </c:pt>
              </c:numCache>
            </c:numRef>
          </c:cat>
          <c:val>
            <c:numRef>
              <c:f>Sheet1!$C$2:$C$82</c:f>
              <c:numCache>
                <c:formatCode>#,##0</c:formatCode>
                <c:ptCount val="81"/>
                <c:pt idx="0">
                  <c:v>4079.581956977796</c:v>
                </c:pt>
                <c:pt idx="1">
                  <c:v>3711.655440634947</c:v>
                </c:pt>
                <c:pt idx="2">
                  <c:v>3521.821985501296</c:v>
                </c:pt>
                <c:pt idx="3">
                  <c:v>3621.314862870644</c:v>
                </c:pt>
                <c:pt idx="4">
                  <c:v>3844.81809725257</c:v>
                </c:pt>
                <c:pt idx="5">
                  <c:v>3950.009063769818</c:v>
                </c:pt>
                <c:pt idx="6">
                  <c:v>3911.963941978984</c:v>
                </c:pt>
                <c:pt idx="7">
                  <c:v>4125.31366453741</c:v>
                </c:pt>
                <c:pt idx="8">
                  <c:v>4071.915167819987</c:v>
                </c:pt>
                <c:pt idx="9">
                  <c:v>4147.909462506974</c:v>
                </c:pt>
                <c:pt idx="10">
                  <c:v>4161.433830296692</c:v>
                </c:pt>
                <c:pt idx="11">
                  <c:v>4303.959693976441</c:v>
                </c:pt>
                <c:pt idx="12">
                  <c:v>4284.201059015807</c:v>
                </c:pt>
                <c:pt idx="13">
                  <c:v>4182.167771808872</c:v>
                </c:pt>
                <c:pt idx="14">
                  <c:v>4578.966537241533</c:v>
                </c:pt>
                <c:pt idx="15">
                  <c:v>4356.213147085925</c:v>
                </c:pt>
                <c:pt idx="16">
                  <c:v>4665.168191443955</c:v>
                </c:pt>
                <c:pt idx="17">
                  <c:v>5089.472309911615</c:v>
                </c:pt>
                <c:pt idx="18">
                  <c:v>5251.776207628865</c:v>
                </c:pt>
                <c:pt idx="19">
                  <c:v>5047.398128400815</c:v>
                </c:pt>
                <c:pt idx="20">
                  <c:v>4986.724458342966</c:v>
                </c:pt>
                <c:pt idx="21">
                  <c:v>5073.029915154937</c:v>
                </c:pt>
                <c:pt idx="22">
                  <c:v>4717.41385949599</c:v>
                </c:pt>
                <c:pt idx="23">
                  <c:v>4874.493824083354</c:v>
                </c:pt>
                <c:pt idx="24">
                  <c:v>4979.828647781801</c:v>
                </c:pt>
                <c:pt idx="25">
                  <c:v>5237.00007518034</c:v>
                </c:pt>
                <c:pt idx="26">
                  <c:v>5285.314680307112</c:v>
                </c:pt>
                <c:pt idx="27">
                  <c:v>5460.686494169614</c:v>
                </c:pt>
                <c:pt idx="28">
                  <c:v>5697.980988080188</c:v>
                </c:pt>
                <c:pt idx="29">
                  <c:v>5241.468062708474</c:v>
                </c:pt>
                <c:pt idx="30">
                  <c:v>5559.465947070551</c:v>
                </c:pt>
                <c:pt idx="31">
                  <c:v>5861.841648988956</c:v>
                </c:pt>
                <c:pt idx="32">
                  <c:v>5677.233224939382</c:v>
                </c:pt>
                <c:pt idx="33">
                  <c:v>5455.440481934002</c:v>
                </c:pt>
                <c:pt idx="34">
                  <c:v>5926.126658394248</c:v>
                </c:pt>
                <c:pt idx="35">
                  <c:v>6370.747337668457</c:v>
                </c:pt>
                <c:pt idx="36">
                  <c:v>6320.60423488754</c:v>
                </c:pt>
                <c:pt idx="37">
                  <c:v>6398.951784941502</c:v>
                </c:pt>
                <c:pt idx="38">
                  <c:v>6577.756622231134</c:v>
                </c:pt>
                <c:pt idx="39">
                  <c:v>7037.280382657204</c:v>
                </c:pt>
                <c:pt idx="40">
                  <c:v>7301.966216700368</c:v>
                </c:pt>
                <c:pt idx="41">
                  <c:v>7529.937018076298</c:v>
                </c:pt>
                <c:pt idx="42">
                  <c:v>7634.565558824751</c:v>
                </c:pt>
                <c:pt idx="43">
                  <c:v>7961.97387931507</c:v>
                </c:pt>
                <c:pt idx="44">
                  <c:v>8334.08360192559</c:v>
                </c:pt>
                <c:pt idx="45">
                  <c:v>8122.497304642146</c:v>
                </c:pt>
                <c:pt idx="46">
                  <c:v>7965.201829689332</c:v>
                </c:pt>
                <c:pt idx="47">
                  <c:v>8304.381424310886</c:v>
                </c:pt>
                <c:pt idx="48">
                  <c:v>7807.247683259116</c:v>
                </c:pt>
                <c:pt idx="49">
                  <c:v>8226.909848053386</c:v>
                </c:pt>
                <c:pt idx="50">
                  <c:v>8205.979887273787</c:v>
                </c:pt>
                <c:pt idx="51">
                  <c:v>7606.558513588464</c:v>
                </c:pt>
                <c:pt idx="52">
                  <c:v>7245.755199454482</c:v>
                </c:pt>
                <c:pt idx="53">
                  <c:v>7387.053451517593</c:v>
                </c:pt>
                <c:pt idx="54">
                  <c:v>7425.85425556548</c:v>
                </c:pt>
                <c:pt idx="55">
                  <c:v>6834.930881585811</c:v>
                </c:pt>
                <c:pt idx="56">
                  <c:v>7223.791940921496</c:v>
                </c:pt>
                <c:pt idx="57">
                  <c:v>7297.92885375494</c:v>
                </c:pt>
                <c:pt idx="58">
                  <c:v>7054.36306426992</c:v>
                </c:pt>
                <c:pt idx="59">
                  <c:v>6520.109296328133</c:v>
                </c:pt>
                <c:pt idx="60">
                  <c:v>6432.921661218065</c:v>
                </c:pt>
                <c:pt idx="61">
                  <c:v>6954.710722391153</c:v>
                </c:pt>
                <c:pt idx="62">
                  <c:v>7383.739587037879</c:v>
                </c:pt>
                <c:pt idx="63">
                  <c:v>7748.367729329488</c:v>
                </c:pt>
                <c:pt idx="64">
                  <c:v>8119.048971887095</c:v>
                </c:pt>
                <c:pt idx="65">
                  <c:v>7785.950333798356</c:v>
                </c:pt>
                <c:pt idx="66">
                  <c:v>8090.80127409313</c:v>
                </c:pt>
                <c:pt idx="67">
                  <c:v>8614.729623501007</c:v>
                </c:pt>
                <c:pt idx="68">
                  <c:v>8899.888248085417</c:v>
                </c:pt>
                <c:pt idx="69">
                  <c:v>8545.157891002273</c:v>
                </c:pt>
                <c:pt idx="70">
                  <c:v>8409.969913860868</c:v>
                </c:pt>
                <c:pt idx="71">
                  <c:v>7967.80630673053</c:v>
                </c:pt>
                <c:pt idx="72">
                  <c:v>7038.063217994551</c:v>
                </c:pt>
                <c:pt idx="73">
                  <c:v>7518.343329237243</c:v>
                </c:pt>
                <c:pt idx="74">
                  <c:v>7966.88557451243</c:v>
                </c:pt>
                <c:pt idx="75">
                  <c:v>8540.598227338434</c:v>
                </c:pt>
                <c:pt idx="76">
                  <c:v>9101.15274691821</c:v>
                </c:pt>
                <c:pt idx="77">
                  <c:v>9715.227196060447</c:v>
                </c:pt>
                <c:pt idx="78">
                  <c:v>9971.923684592757</c:v>
                </c:pt>
                <c:pt idx="79">
                  <c:v>9580.694777425194</c:v>
                </c:pt>
                <c:pt idx="80">
                  <c:v>10256.27513531072</c:v>
                </c:pt>
              </c:numCache>
            </c:numRef>
          </c:val>
          <c:smooth val="0"/>
        </c:ser>
        <c:dLbls>
          <c:showLegendKey val="0"/>
          <c:showVal val="0"/>
          <c:showCatName val="0"/>
          <c:showSerName val="0"/>
          <c:showPercent val="0"/>
          <c:showBubbleSize val="0"/>
        </c:dLbls>
        <c:marker val="1"/>
        <c:smooth val="0"/>
        <c:axId val="-2138693736"/>
        <c:axId val="-2138690920"/>
      </c:lineChart>
      <c:catAx>
        <c:axId val="-2138693736"/>
        <c:scaling>
          <c:orientation val="minMax"/>
        </c:scaling>
        <c:delete val="0"/>
        <c:axPos val="b"/>
        <c:numFmt formatCode="General" sourceLinked="1"/>
        <c:majorTickMark val="out"/>
        <c:minorTickMark val="none"/>
        <c:tickLblPos val="nextTo"/>
        <c:crossAx val="-2138690920"/>
        <c:crosses val="autoZero"/>
        <c:auto val="1"/>
        <c:lblAlgn val="ctr"/>
        <c:lblOffset val="100"/>
        <c:tickLblSkip val="10"/>
        <c:tickMarkSkip val="2"/>
        <c:noMultiLvlLbl val="0"/>
      </c:catAx>
      <c:valAx>
        <c:axId val="-2138690920"/>
        <c:scaling>
          <c:orientation val="minMax"/>
        </c:scaling>
        <c:delete val="0"/>
        <c:axPos val="l"/>
        <c:majorGridlines/>
        <c:numFmt formatCode="#,##0" sourceLinked="1"/>
        <c:majorTickMark val="out"/>
        <c:minorTickMark val="none"/>
        <c:tickLblPos val="nextTo"/>
        <c:crossAx val="-2138693736"/>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$1990</a:t>
            </a:r>
          </a:p>
        </c:rich>
      </c:tx>
      <c:layout/>
      <c:overlay val="0"/>
    </c:title>
    <c:autoTitleDeleted val="0"/>
    <c:plotArea>
      <c:layout/>
      <c:lineChart>
        <c:grouping val="standard"/>
        <c:varyColors val="0"/>
        <c:ser>
          <c:idx val="0"/>
          <c:order val="0"/>
          <c:tx>
            <c:strRef>
              <c:f>Sheet1!$B$1</c:f>
              <c:strCache>
                <c:ptCount val="1"/>
                <c:pt idx="0">
                  <c:v>Jamaica</c:v>
                </c:pt>
              </c:strCache>
            </c:strRef>
          </c:tx>
          <c:marker>
            <c:symbol val="none"/>
          </c:marker>
          <c:cat>
            <c:numRef>
              <c:f>Sheet1!$A$2:$A$52</c:f>
              <c:numCache>
                <c:formatCode>General</c:formatCode>
                <c:ptCount val="51"/>
                <c:pt idx="0">
                  <c:v>1960.0</c:v>
                </c:pt>
                <c:pt idx="1">
                  <c:v>1961.0</c:v>
                </c:pt>
                <c:pt idx="2">
                  <c:v>1962.0</c:v>
                </c:pt>
                <c:pt idx="3">
                  <c:v>1963.0</c:v>
                </c:pt>
                <c:pt idx="4">
                  <c:v>1964.0</c:v>
                </c:pt>
                <c:pt idx="5">
                  <c:v>1965.0</c:v>
                </c:pt>
                <c:pt idx="6">
                  <c:v>1966.0</c:v>
                </c:pt>
                <c:pt idx="7">
                  <c:v>1967.0</c:v>
                </c:pt>
                <c:pt idx="8">
                  <c:v>1968.0</c:v>
                </c:pt>
                <c:pt idx="9">
                  <c:v>1969.0</c:v>
                </c:pt>
                <c:pt idx="10">
                  <c:v>1970.0</c:v>
                </c:pt>
                <c:pt idx="11">
                  <c:v>1971.0</c:v>
                </c:pt>
                <c:pt idx="12">
                  <c:v>1972.0</c:v>
                </c:pt>
                <c:pt idx="13">
                  <c:v>1973.0</c:v>
                </c:pt>
                <c:pt idx="14">
                  <c:v>1974.0</c:v>
                </c:pt>
                <c:pt idx="15">
                  <c:v>1975.0</c:v>
                </c:pt>
                <c:pt idx="16">
                  <c:v>1976.0</c:v>
                </c:pt>
                <c:pt idx="17">
                  <c:v>1977.0</c:v>
                </c:pt>
                <c:pt idx="18">
                  <c:v>1978.0</c:v>
                </c:pt>
                <c:pt idx="19">
                  <c:v>1979.0</c:v>
                </c:pt>
                <c:pt idx="20">
                  <c:v>1980.0</c:v>
                </c:pt>
                <c:pt idx="21">
                  <c:v>1981.0</c:v>
                </c:pt>
                <c:pt idx="22">
                  <c:v>1982.0</c:v>
                </c:pt>
                <c:pt idx="23">
                  <c:v>1983.0</c:v>
                </c:pt>
                <c:pt idx="24">
                  <c:v>1984.0</c:v>
                </c:pt>
                <c:pt idx="25">
                  <c:v>1985.0</c:v>
                </c:pt>
                <c:pt idx="26">
                  <c:v>1986.0</c:v>
                </c:pt>
                <c:pt idx="27">
                  <c:v>1987.0</c:v>
                </c:pt>
                <c:pt idx="28">
                  <c:v>1988.0</c:v>
                </c:pt>
                <c:pt idx="29">
                  <c:v>1989.0</c:v>
                </c:pt>
                <c:pt idx="30">
                  <c:v>1990.0</c:v>
                </c:pt>
                <c:pt idx="31">
                  <c:v>1991.0</c:v>
                </c:pt>
                <c:pt idx="32">
                  <c:v>1992.0</c:v>
                </c:pt>
                <c:pt idx="33">
                  <c:v>1993.0</c:v>
                </c:pt>
                <c:pt idx="34">
                  <c:v>1994.0</c:v>
                </c:pt>
                <c:pt idx="35">
                  <c:v>1995.0</c:v>
                </c:pt>
                <c:pt idx="36">
                  <c:v>1996.0</c:v>
                </c:pt>
                <c:pt idx="37">
                  <c:v>1997.0</c:v>
                </c:pt>
                <c:pt idx="38">
                  <c:v>1998.0</c:v>
                </c:pt>
                <c:pt idx="39">
                  <c:v>1999.0</c:v>
                </c:pt>
                <c:pt idx="40">
                  <c:v>2000.0</c:v>
                </c:pt>
                <c:pt idx="41">
                  <c:v>2001.0</c:v>
                </c:pt>
                <c:pt idx="42">
                  <c:v>2002.0</c:v>
                </c:pt>
                <c:pt idx="43">
                  <c:v>2003.0</c:v>
                </c:pt>
                <c:pt idx="44">
                  <c:v>2004.0</c:v>
                </c:pt>
                <c:pt idx="45">
                  <c:v>2005.0</c:v>
                </c:pt>
                <c:pt idx="46">
                  <c:v>2006.0</c:v>
                </c:pt>
                <c:pt idx="47">
                  <c:v>2007.0</c:v>
                </c:pt>
                <c:pt idx="48">
                  <c:v>2008.0</c:v>
                </c:pt>
                <c:pt idx="49">
                  <c:v>2009.0</c:v>
                </c:pt>
                <c:pt idx="50">
                  <c:v>2010.0</c:v>
                </c:pt>
              </c:numCache>
            </c:numRef>
          </c:cat>
          <c:val>
            <c:numRef>
              <c:f>Sheet1!$B$2:$B$52</c:f>
              <c:numCache>
                <c:formatCode>#,##0</c:formatCode>
                <c:ptCount val="51"/>
                <c:pt idx="0">
                  <c:v>2653.53747799954</c:v>
                </c:pt>
                <c:pt idx="1">
                  <c:v>2702.197560800962</c:v>
                </c:pt>
                <c:pt idx="2">
                  <c:v>2722.313239582783</c:v>
                </c:pt>
                <c:pt idx="3">
                  <c:v>2757.021097896336</c:v>
                </c:pt>
                <c:pt idx="4">
                  <c:v>2903.972807313641</c:v>
                </c:pt>
                <c:pt idx="5">
                  <c:v>3069.657482261982</c:v>
                </c:pt>
                <c:pt idx="6">
                  <c:v>3128.979903103267</c:v>
                </c:pt>
                <c:pt idx="7">
                  <c:v>3178.234760592683</c:v>
                </c:pt>
                <c:pt idx="8">
                  <c:v>3283.905745884423</c:v>
                </c:pt>
                <c:pt idx="9">
                  <c:v>3480.38538977868</c:v>
                </c:pt>
                <c:pt idx="10">
                  <c:v>3848.672719799032</c:v>
                </c:pt>
                <c:pt idx="11">
                  <c:v>3803.23048359644</c:v>
                </c:pt>
                <c:pt idx="12">
                  <c:v>3857.59825712249</c:v>
                </c:pt>
                <c:pt idx="13">
                  <c:v>4130.374680130448</c:v>
                </c:pt>
                <c:pt idx="14">
                  <c:v>3908.464202909886</c:v>
                </c:pt>
                <c:pt idx="15">
                  <c:v>3844.876593856464</c:v>
                </c:pt>
                <c:pt idx="16">
                  <c:v>3563.81492724249</c:v>
                </c:pt>
                <c:pt idx="17">
                  <c:v>3450.923445415321</c:v>
                </c:pt>
                <c:pt idx="18">
                  <c:v>3439.414051584787</c:v>
                </c:pt>
                <c:pt idx="19">
                  <c:v>3335.832678293528</c:v>
                </c:pt>
                <c:pt idx="20">
                  <c:v>3121.406423088985</c:v>
                </c:pt>
                <c:pt idx="21">
                  <c:v>3162.46067957038</c:v>
                </c:pt>
                <c:pt idx="22">
                  <c:v>3148.836818721938</c:v>
                </c:pt>
                <c:pt idx="23">
                  <c:v>3210.414141256488</c:v>
                </c:pt>
                <c:pt idx="24">
                  <c:v>3174.168158723105</c:v>
                </c:pt>
                <c:pt idx="25">
                  <c:v>3020.289375033424</c:v>
                </c:pt>
                <c:pt idx="26">
                  <c:v>3064.331593478255</c:v>
                </c:pt>
                <c:pt idx="27">
                  <c:v>3295.787941748607</c:v>
                </c:pt>
                <c:pt idx="28">
                  <c:v>3385.508530073907</c:v>
                </c:pt>
                <c:pt idx="29">
                  <c:v>3605.535275251474</c:v>
                </c:pt>
                <c:pt idx="30">
                  <c:v>3786.33002828035</c:v>
                </c:pt>
                <c:pt idx="31">
                  <c:v>3800.651225499548</c:v>
                </c:pt>
                <c:pt idx="32">
                  <c:v>3830.878272713514</c:v>
                </c:pt>
                <c:pt idx="33">
                  <c:v>3859.185639884042</c:v>
                </c:pt>
                <c:pt idx="34">
                  <c:v>3846.343204588533</c:v>
                </c:pt>
                <c:pt idx="35">
                  <c:v>3889.834900122266</c:v>
                </c:pt>
                <c:pt idx="36">
                  <c:v>3845.796932324096</c:v>
                </c:pt>
                <c:pt idx="37">
                  <c:v>3762.91782509794</c:v>
                </c:pt>
                <c:pt idx="38">
                  <c:v>3674.30956266446</c:v>
                </c:pt>
                <c:pt idx="39">
                  <c:v>3669.875321927356</c:v>
                </c:pt>
                <c:pt idx="40">
                  <c:v>3657.446190534425</c:v>
                </c:pt>
                <c:pt idx="41">
                  <c:v>3671.712984520335</c:v>
                </c:pt>
                <c:pt idx="42">
                  <c:v>3673.2982997063</c:v>
                </c:pt>
                <c:pt idx="43">
                  <c:v>3767.75989799977</c:v>
                </c:pt>
                <c:pt idx="44">
                  <c:v>3788.522687496546</c:v>
                </c:pt>
                <c:pt idx="45">
                  <c:v>3793.707558162896</c:v>
                </c:pt>
                <c:pt idx="46">
                  <c:v>3862.95767709405</c:v>
                </c:pt>
                <c:pt idx="47">
                  <c:v>3886.307620450544</c:v>
                </c:pt>
                <c:pt idx="48">
                  <c:v>3833.368978619957</c:v>
                </c:pt>
                <c:pt idx="49">
                  <c:v>3691.41003600965</c:v>
                </c:pt>
                <c:pt idx="50">
                  <c:v>3617.03173438471</c:v>
                </c:pt>
              </c:numCache>
            </c:numRef>
          </c:val>
          <c:smooth val="0"/>
        </c:ser>
        <c:ser>
          <c:idx val="1"/>
          <c:order val="1"/>
          <c:tx>
            <c:strRef>
              <c:f>Sheet1!$C$1</c:f>
              <c:strCache>
                <c:ptCount val="1"/>
                <c:pt idx="0">
                  <c:v>Singapore</c:v>
                </c:pt>
              </c:strCache>
            </c:strRef>
          </c:tx>
          <c:marker>
            <c:symbol val="none"/>
          </c:marker>
          <c:cat>
            <c:numRef>
              <c:f>Sheet1!$A$2:$A$52</c:f>
              <c:numCache>
                <c:formatCode>General</c:formatCode>
                <c:ptCount val="51"/>
                <c:pt idx="0">
                  <c:v>1960.0</c:v>
                </c:pt>
                <c:pt idx="1">
                  <c:v>1961.0</c:v>
                </c:pt>
                <c:pt idx="2">
                  <c:v>1962.0</c:v>
                </c:pt>
                <c:pt idx="3">
                  <c:v>1963.0</c:v>
                </c:pt>
                <c:pt idx="4">
                  <c:v>1964.0</c:v>
                </c:pt>
                <c:pt idx="5">
                  <c:v>1965.0</c:v>
                </c:pt>
                <c:pt idx="6">
                  <c:v>1966.0</c:v>
                </c:pt>
                <c:pt idx="7">
                  <c:v>1967.0</c:v>
                </c:pt>
                <c:pt idx="8">
                  <c:v>1968.0</c:v>
                </c:pt>
                <c:pt idx="9">
                  <c:v>1969.0</c:v>
                </c:pt>
                <c:pt idx="10">
                  <c:v>1970.0</c:v>
                </c:pt>
                <c:pt idx="11">
                  <c:v>1971.0</c:v>
                </c:pt>
                <c:pt idx="12">
                  <c:v>1972.0</c:v>
                </c:pt>
                <c:pt idx="13">
                  <c:v>1973.0</c:v>
                </c:pt>
                <c:pt idx="14">
                  <c:v>1974.0</c:v>
                </c:pt>
                <c:pt idx="15">
                  <c:v>1975.0</c:v>
                </c:pt>
                <c:pt idx="16">
                  <c:v>1976.0</c:v>
                </c:pt>
                <c:pt idx="17">
                  <c:v>1977.0</c:v>
                </c:pt>
                <c:pt idx="18">
                  <c:v>1978.0</c:v>
                </c:pt>
                <c:pt idx="19">
                  <c:v>1979.0</c:v>
                </c:pt>
                <c:pt idx="20">
                  <c:v>1980.0</c:v>
                </c:pt>
                <c:pt idx="21">
                  <c:v>1981.0</c:v>
                </c:pt>
                <c:pt idx="22">
                  <c:v>1982.0</c:v>
                </c:pt>
                <c:pt idx="23">
                  <c:v>1983.0</c:v>
                </c:pt>
                <c:pt idx="24">
                  <c:v>1984.0</c:v>
                </c:pt>
                <c:pt idx="25">
                  <c:v>1985.0</c:v>
                </c:pt>
                <c:pt idx="26">
                  <c:v>1986.0</c:v>
                </c:pt>
                <c:pt idx="27">
                  <c:v>1987.0</c:v>
                </c:pt>
                <c:pt idx="28">
                  <c:v>1988.0</c:v>
                </c:pt>
                <c:pt idx="29">
                  <c:v>1989.0</c:v>
                </c:pt>
                <c:pt idx="30">
                  <c:v>1990.0</c:v>
                </c:pt>
                <c:pt idx="31">
                  <c:v>1991.0</c:v>
                </c:pt>
                <c:pt idx="32">
                  <c:v>1992.0</c:v>
                </c:pt>
                <c:pt idx="33">
                  <c:v>1993.0</c:v>
                </c:pt>
                <c:pt idx="34">
                  <c:v>1994.0</c:v>
                </c:pt>
                <c:pt idx="35">
                  <c:v>1995.0</c:v>
                </c:pt>
                <c:pt idx="36">
                  <c:v>1996.0</c:v>
                </c:pt>
                <c:pt idx="37">
                  <c:v>1997.0</c:v>
                </c:pt>
                <c:pt idx="38">
                  <c:v>1998.0</c:v>
                </c:pt>
                <c:pt idx="39">
                  <c:v>1999.0</c:v>
                </c:pt>
                <c:pt idx="40">
                  <c:v>2000.0</c:v>
                </c:pt>
                <c:pt idx="41">
                  <c:v>2001.0</c:v>
                </c:pt>
                <c:pt idx="42">
                  <c:v>2002.0</c:v>
                </c:pt>
                <c:pt idx="43">
                  <c:v>2003.0</c:v>
                </c:pt>
                <c:pt idx="44">
                  <c:v>2004.0</c:v>
                </c:pt>
                <c:pt idx="45">
                  <c:v>2005.0</c:v>
                </c:pt>
                <c:pt idx="46">
                  <c:v>2006.0</c:v>
                </c:pt>
                <c:pt idx="47">
                  <c:v>2007.0</c:v>
                </c:pt>
                <c:pt idx="48">
                  <c:v>2008.0</c:v>
                </c:pt>
                <c:pt idx="49">
                  <c:v>2009.0</c:v>
                </c:pt>
                <c:pt idx="50">
                  <c:v>2010.0</c:v>
                </c:pt>
              </c:numCache>
            </c:numRef>
          </c:cat>
          <c:val>
            <c:numRef>
              <c:f>Sheet1!$C$2:$C$52</c:f>
              <c:numCache>
                <c:formatCode>#,##0</c:formatCode>
                <c:ptCount val="51"/>
                <c:pt idx="0">
                  <c:v>2309.888241010688</c:v>
                </c:pt>
                <c:pt idx="1">
                  <c:v>2421.875</c:v>
                </c:pt>
                <c:pt idx="2">
                  <c:v>2520.283396183293</c:v>
                </c:pt>
                <c:pt idx="3">
                  <c:v>2700.8356545961</c:v>
                </c:pt>
                <c:pt idx="4">
                  <c:v>2541.268462206775</c:v>
                </c:pt>
                <c:pt idx="5">
                  <c:v>2667.337961736181</c:v>
                </c:pt>
                <c:pt idx="6">
                  <c:v>2891.335814722911</c:v>
                </c:pt>
                <c:pt idx="7">
                  <c:v>3162.924757281553</c:v>
                </c:pt>
                <c:pt idx="8">
                  <c:v>3540.258449304175</c:v>
                </c:pt>
                <c:pt idx="9">
                  <c:v>3964.749082007344</c:v>
                </c:pt>
                <c:pt idx="10">
                  <c:v>4439.126982941006</c:v>
                </c:pt>
                <c:pt idx="11">
                  <c:v>4904.160159023143</c:v>
                </c:pt>
                <c:pt idx="12">
                  <c:v>5459.951681843523</c:v>
                </c:pt>
                <c:pt idx="13">
                  <c:v>5977.200182398537</c:v>
                </c:pt>
                <c:pt idx="14">
                  <c:v>6275.8991837833</c:v>
                </c:pt>
                <c:pt idx="15">
                  <c:v>6430.213029258375</c:v>
                </c:pt>
                <c:pt idx="16">
                  <c:v>6797.191819648541</c:v>
                </c:pt>
                <c:pt idx="17">
                  <c:v>7223.584053670494</c:v>
                </c:pt>
                <c:pt idx="18">
                  <c:v>7751.954452753229</c:v>
                </c:pt>
                <c:pt idx="19">
                  <c:v>8362.492133417201</c:v>
                </c:pt>
                <c:pt idx="20">
                  <c:v>9057.956004805501</c:v>
                </c:pt>
                <c:pt idx="21">
                  <c:v>9450.304650054744</c:v>
                </c:pt>
                <c:pt idx="22">
                  <c:v>9653.94595283553</c:v>
                </c:pt>
                <c:pt idx="23">
                  <c:v>10298.36055454598</c:v>
                </c:pt>
                <c:pt idx="24">
                  <c:v>10937.93344286091</c:v>
                </c:pt>
                <c:pt idx="25">
                  <c:v>10709.85567823086</c:v>
                </c:pt>
                <c:pt idx="26">
                  <c:v>10899.72651595287</c:v>
                </c:pt>
                <c:pt idx="27">
                  <c:v>11743.20606666113</c:v>
                </c:pt>
                <c:pt idx="28">
                  <c:v>12717.88673479559</c:v>
                </c:pt>
                <c:pt idx="29">
                  <c:v>13475.4367506133</c:v>
                </c:pt>
                <c:pt idx="30">
                  <c:v>14220.07810705261</c:v>
                </c:pt>
                <c:pt idx="31">
                  <c:v>14638.26803678899</c:v>
                </c:pt>
                <c:pt idx="32">
                  <c:v>15167.15243503552</c:v>
                </c:pt>
                <c:pt idx="33">
                  <c:v>16383.75716092553</c:v>
                </c:pt>
                <c:pt idx="34">
                  <c:v>17572.98615822063</c:v>
                </c:pt>
                <c:pt idx="35">
                  <c:v>18310.08108380903</c:v>
                </c:pt>
                <c:pt idx="36">
                  <c:v>19159.70963371651</c:v>
                </c:pt>
                <c:pt idx="37">
                  <c:v>20231.1155086796</c:v>
                </c:pt>
                <c:pt idx="38">
                  <c:v>19286.9628381173</c:v>
                </c:pt>
                <c:pt idx="39">
                  <c:v>19983.13274889785</c:v>
                </c:pt>
                <c:pt idx="40">
                  <c:v>21263.31112658829</c:v>
                </c:pt>
                <c:pt idx="41">
                  <c:v>20482.7580417702</c:v>
                </c:pt>
                <c:pt idx="42">
                  <c:v>20786.41785850262</c:v>
                </c:pt>
                <c:pt idx="43">
                  <c:v>21196.78769740948</c:v>
                </c:pt>
                <c:pt idx="44">
                  <c:v>22584.69220115468</c:v>
                </c:pt>
                <c:pt idx="45">
                  <c:v>23683.23222761163</c:v>
                </c:pt>
                <c:pt idx="46">
                  <c:v>25169.52791520634</c:v>
                </c:pt>
                <c:pt idx="47">
                  <c:v>26783.06566678833</c:v>
                </c:pt>
                <c:pt idx="48">
                  <c:v>26638.21514984961</c:v>
                </c:pt>
                <c:pt idx="49">
                  <c:v>25825.73720685478</c:v>
                </c:pt>
                <c:pt idx="50">
                  <c:v>29037.56145296502</c:v>
                </c:pt>
              </c:numCache>
            </c:numRef>
          </c:val>
          <c:smooth val="0"/>
        </c:ser>
        <c:dLbls>
          <c:showLegendKey val="0"/>
          <c:showVal val="0"/>
          <c:showCatName val="0"/>
          <c:showSerName val="0"/>
          <c:showPercent val="0"/>
          <c:showBubbleSize val="0"/>
        </c:dLbls>
        <c:marker val="1"/>
        <c:smooth val="0"/>
        <c:axId val="-2138669240"/>
        <c:axId val="-2138279432"/>
      </c:lineChart>
      <c:catAx>
        <c:axId val="-2138669240"/>
        <c:scaling>
          <c:orientation val="minMax"/>
        </c:scaling>
        <c:delete val="0"/>
        <c:axPos val="b"/>
        <c:numFmt formatCode="General" sourceLinked="1"/>
        <c:majorTickMark val="out"/>
        <c:minorTickMark val="none"/>
        <c:tickLblPos val="nextTo"/>
        <c:crossAx val="-2138279432"/>
        <c:crosses val="autoZero"/>
        <c:auto val="1"/>
        <c:lblAlgn val="ctr"/>
        <c:lblOffset val="100"/>
        <c:tickLblSkip val="5"/>
        <c:noMultiLvlLbl val="0"/>
      </c:catAx>
      <c:valAx>
        <c:axId val="-2138279432"/>
        <c:scaling>
          <c:orientation val="minMax"/>
        </c:scaling>
        <c:delete val="0"/>
        <c:axPos val="l"/>
        <c:majorGridlines/>
        <c:numFmt formatCode="#,##0" sourceLinked="1"/>
        <c:majorTickMark val="none"/>
        <c:minorTickMark val="none"/>
        <c:tickLblPos val="nextTo"/>
        <c:spPr>
          <a:ln w="9525">
            <a:solidFill>
              <a:schemeClr val="bg1">
                <a:lumMod val="50000"/>
              </a:schemeClr>
            </a:solidFill>
          </a:ln>
        </c:spPr>
        <c:crossAx val="-2138669240"/>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a:t>
            </a:r>
          </a:p>
        </c:rich>
      </c:tx>
      <c:layout/>
      <c:overlay val="0"/>
    </c:title>
    <c:autoTitleDeleted val="0"/>
    <c:plotArea>
      <c:layout/>
      <c:barChart>
        <c:barDir val="bar"/>
        <c:grouping val="clustered"/>
        <c:varyColors val="0"/>
        <c:ser>
          <c:idx val="0"/>
          <c:order val="0"/>
          <c:tx>
            <c:strRef>
              <c:f>Sheet1!$B$1</c:f>
              <c:strCache>
                <c:ptCount val="1"/>
                <c:pt idx="0">
                  <c:v>GDP/capita</c:v>
                </c:pt>
              </c:strCache>
            </c:strRef>
          </c:tx>
          <c:invertIfNegative val="0"/>
          <c:dPt>
            <c:idx val="3"/>
            <c:invertIfNegative val="0"/>
            <c:bubble3D val="0"/>
            <c:spPr>
              <a:solidFill>
                <a:schemeClr val="accent2"/>
              </a:solidFill>
            </c:spPr>
          </c:dPt>
          <c:dPt>
            <c:idx val="4"/>
            <c:invertIfNegative val="0"/>
            <c:bubble3D val="0"/>
            <c:spPr>
              <a:solidFill>
                <a:schemeClr val="accent2"/>
              </a:solidFill>
            </c:spPr>
          </c:dPt>
          <c:dPt>
            <c:idx val="5"/>
            <c:invertIfNegative val="0"/>
            <c:bubble3D val="0"/>
            <c:spPr>
              <a:solidFill>
                <a:schemeClr val="accent2"/>
              </a:solidFill>
            </c:spPr>
          </c:dPt>
          <c:dPt>
            <c:idx val="6"/>
            <c:invertIfNegative val="0"/>
            <c:bubble3D val="0"/>
            <c:spPr>
              <a:solidFill>
                <a:schemeClr val="accent2"/>
              </a:solidFill>
            </c:spPr>
          </c:dPt>
          <c:cat>
            <c:strRef>
              <c:f>Sheet1!$A$2:$A$8</c:f>
              <c:strCache>
                <c:ptCount val="7"/>
                <c:pt idx="0">
                  <c:v>Minnesota</c:v>
                </c:pt>
                <c:pt idx="1">
                  <c:v>South Dakota</c:v>
                </c:pt>
                <c:pt idx="2">
                  <c:v>Manitoba</c:v>
                </c:pt>
                <c:pt idx="3">
                  <c:v>Sweden</c:v>
                </c:pt>
                <c:pt idx="4">
                  <c:v>Iceland</c:v>
                </c:pt>
                <c:pt idx="5">
                  <c:v>Denmark</c:v>
                </c:pt>
                <c:pt idx="6">
                  <c:v>Finland</c:v>
                </c:pt>
              </c:strCache>
            </c:strRef>
          </c:cat>
          <c:val>
            <c:numRef>
              <c:f>Sheet1!$B$2:$B$8</c:f>
              <c:numCache>
                <c:formatCode>General</c:formatCode>
                <c:ptCount val="7"/>
                <c:pt idx="0">
                  <c:v>50582.0</c:v>
                </c:pt>
                <c:pt idx="1">
                  <c:v>46451.0</c:v>
                </c:pt>
                <c:pt idx="2">
                  <c:v>42810.0</c:v>
                </c:pt>
                <c:pt idx="3">
                  <c:v>39300.0</c:v>
                </c:pt>
                <c:pt idx="4">
                  <c:v>37300.0</c:v>
                </c:pt>
                <c:pt idx="5">
                  <c:v>36900.0</c:v>
                </c:pt>
                <c:pt idx="6">
                  <c:v>35200.0</c:v>
                </c:pt>
              </c:numCache>
            </c:numRef>
          </c:val>
        </c:ser>
        <c:dLbls>
          <c:showLegendKey val="0"/>
          <c:showVal val="0"/>
          <c:showCatName val="0"/>
          <c:showSerName val="0"/>
          <c:showPercent val="0"/>
          <c:showBubbleSize val="0"/>
        </c:dLbls>
        <c:gapWidth val="150"/>
        <c:axId val="2124801864"/>
        <c:axId val="2066687896"/>
      </c:barChart>
      <c:catAx>
        <c:axId val="2124801864"/>
        <c:scaling>
          <c:orientation val="minMax"/>
        </c:scaling>
        <c:delete val="0"/>
        <c:axPos val="l"/>
        <c:majorTickMark val="out"/>
        <c:minorTickMark val="none"/>
        <c:tickLblPos val="nextTo"/>
        <c:crossAx val="2066687896"/>
        <c:crosses val="autoZero"/>
        <c:auto val="1"/>
        <c:lblAlgn val="ctr"/>
        <c:lblOffset val="100"/>
        <c:noMultiLvlLbl val="0"/>
      </c:catAx>
      <c:valAx>
        <c:axId val="2066687896"/>
        <c:scaling>
          <c:orientation val="minMax"/>
        </c:scaling>
        <c:delete val="0"/>
        <c:axPos val="b"/>
        <c:majorGridlines/>
        <c:numFmt formatCode="General" sourceLinked="1"/>
        <c:majorTickMark val="out"/>
        <c:minorTickMark val="none"/>
        <c:tickLblPos val="nextTo"/>
        <c:crossAx val="2124801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GDP/capita 2008 $</a:t>
            </a:r>
          </a:p>
        </c:rich>
      </c:tx>
      <c:layout/>
      <c:overlay val="0"/>
    </c:title>
    <c:autoTitleDeleted val="0"/>
    <c:plotArea>
      <c:layout/>
      <c:barChart>
        <c:barDir val="bar"/>
        <c:grouping val="clustered"/>
        <c:varyColors val="0"/>
        <c:ser>
          <c:idx val="0"/>
          <c:order val="0"/>
          <c:tx>
            <c:strRef>
              <c:f>Sheet1!$B$1</c:f>
              <c:strCache>
                <c:ptCount val="1"/>
                <c:pt idx="0">
                  <c:v>GDP/capita 2008 $</c:v>
                </c:pt>
              </c:strCache>
            </c:strRef>
          </c:tx>
          <c:invertIfNegative val="0"/>
          <c:dPt>
            <c:idx val="1"/>
            <c:invertIfNegative val="0"/>
            <c:bubble3D val="0"/>
            <c:spPr>
              <a:solidFill>
                <a:schemeClr val="bg1">
                  <a:lumMod val="50000"/>
                </a:schemeClr>
              </a:solidFill>
            </c:spPr>
          </c:dPt>
          <c:cat>
            <c:strRef>
              <c:f>Sheet1!$A$2:$A$4</c:f>
              <c:strCache>
                <c:ptCount val="3"/>
                <c:pt idx="0">
                  <c:v>Swedes in Sweden</c:v>
                </c:pt>
                <c:pt idx="1">
                  <c:v>Average US</c:v>
                </c:pt>
                <c:pt idx="2">
                  <c:v>Swedish-Americans</c:v>
                </c:pt>
              </c:strCache>
            </c:strRef>
          </c:cat>
          <c:val>
            <c:numRef>
              <c:f>Sheet1!$B$2:$B$4</c:f>
              <c:numCache>
                <c:formatCode>General</c:formatCode>
                <c:ptCount val="3"/>
                <c:pt idx="0">
                  <c:v>36900.0</c:v>
                </c:pt>
                <c:pt idx="1">
                  <c:v>46500.0</c:v>
                </c:pt>
                <c:pt idx="2">
                  <c:v>56900.0</c:v>
                </c:pt>
              </c:numCache>
            </c:numRef>
          </c:val>
        </c:ser>
        <c:dLbls>
          <c:showLegendKey val="0"/>
          <c:showVal val="0"/>
          <c:showCatName val="0"/>
          <c:showSerName val="0"/>
          <c:showPercent val="0"/>
          <c:showBubbleSize val="0"/>
        </c:dLbls>
        <c:gapWidth val="150"/>
        <c:axId val="2132963464"/>
        <c:axId val="2132835160"/>
      </c:barChart>
      <c:catAx>
        <c:axId val="2132963464"/>
        <c:scaling>
          <c:orientation val="minMax"/>
        </c:scaling>
        <c:delete val="0"/>
        <c:axPos val="l"/>
        <c:majorTickMark val="out"/>
        <c:minorTickMark val="none"/>
        <c:tickLblPos val="nextTo"/>
        <c:crossAx val="2132835160"/>
        <c:crosses val="autoZero"/>
        <c:auto val="1"/>
        <c:lblAlgn val="ctr"/>
        <c:lblOffset val="100"/>
        <c:noMultiLvlLbl val="0"/>
      </c:catAx>
      <c:valAx>
        <c:axId val="2132835160"/>
        <c:scaling>
          <c:orientation val="minMax"/>
        </c:scaling>
        <c:delete val="0"/>
        <c:axPos val="b"/>
        <c:majorGridlines/>
        <c:numFmt formatCode="General" sourceLinked="1"/>
        <c:majorTickMark val="out"/>
        <c:minorTickMark val="none"/>
        <c:tickLblPos val="nextTo"/>
        <c:crossAx val="21329634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Sweden</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Sheet1!$B$2:$B$111</c:f>
              <c:numCache>
                <c:formatCode>General</c:formatCode>
                <c:ptCount val="110"/>
                <c:pt idx="0">
                  <c:v>26.99</c:v>
                </c:pt>
                <c:pt idx="4">
                  <c:v>21.46</c:v>
                </c:pt>
                <c:pt idx="8">
                  <c:v>19.57</c:v>
                </c:pt>
                <c:pt idx="9">
                  <c:v>20.92</c:v>
                </c:pt>
                <c:pt idx="13">
                  <c:v>28.04</c:v>
                </c:pt>
                <c:pt idx="16">
                  <c:v>16.33</c:v>
                </c:pt>
                <c:pt idx="17">
                  <c:v>13.48</c:v>
                </c:pt>
                <c:pt idx="27">
                  <c:v>13.74</c:v>
                </c:pt>
                <c:pt idx="31">
                  <c:v>11.95</c:v>
                </c:pt>
                <c:pt idx="32">
                  <c:v>12.32</c:v>
                </c:pt>
                <c:pt idx="38">
                  <c:v>10.29</c:v>
                </c:pt>
                <c:pt idx="40">
                  <c:v>10.44</c:v>
                </c:pt>
                <c:pt idx="41">
                  <c:v>10.04</c:v>
                </c:pt>
                <c:pt idx="42">
                  <c:v>9.77</c:v>
                </c:pt>
                <c:pt idx="43">
                  <c:v>10.07</c:v>
                </c:pt>
                <c:pt idx="44">
                  <c:v>8.62</c:v>
                </c:pt>
                <c:pt idx="45">
                  <c:v>7.9</c:v>
                </c:pt>
                <c:pt idx="46">
                  <c:v>7.64</c:v>
                </c:pt>
                <c:pt idx="47">
                  <c:v>7.59</c:v>
                </c:pt>
                <c:pt idx="48">
                  <c:v>7.33</c:v>
                </c:pt>
                <c:pt idx="49">
                  <c:v>6.8</c:v>
                </c:pt>
                <c:pt idx="50">
                  <c:v>6.9</c:v>
                </c:pt>
                <c:pt idx="51">
                  <c:v>6.9</c:v>
                </c:pt>
                <c:pt idx="52">
                  <c:v>6.78</c:v>
                </c:pt>
                <c:pt idx="53">
                  <c:v>6.649999999999998</c:v>
                </c:pt>
                <c:pt idx="54">
                  <c:v>6.81</c:v>
                </c:pt>
                <c:pt idx="55">
                  <c:v>6.81</c:v>
                </c:pt>
                <c:pt idx="56">
                  <c:v>7.0</c:v>
                </c:pt>
                <c:pt idx="57">
                  <c:v>6.83</c:v>
                </c:pt>
                <c:pt idx="58">
                  <c:v>6.769999999999999</c:v>
                </c:pt>
                <c:pt idx="59">
                  <c:v>6.649999999999998</c:v>
                </c:pt>
                <c:pt idx="60">
                  <c:v>6.64</c:v>
                </c:pt>
                <c:pt idx="61">
                  <c:v>6.5</c:v>
                </c:pt>
                <c:pt idx="62">
                  <c:v>6.47</c:v>
                </c:pt>
                <c:pt idx="63">
                  <c:v>6.35</c:v>
                </c:pt>
                <c:pt idx="64">
                  <c:v>6.55</c:v>
                </c:pt>
                <c:pt idx="65">
                  <c:v>6.57</c:v>
                </c:pt>
                <c:pt idx="66">
                  <c:v>6.41</c:v>
                </c:pt>
                <c:pt idx="67">
                  <c:v>6.159999999999997</c:v>
                </c:pt>
                <c:pt idx="68">
                  <c:v>5.8</c:v>
                </c:pt>
                <c:pt idx="69">
                  <c:v>5.67</c:v>
                </c:pt>
                <c:pt idx="70">
                  <c:v>5.57</c:v>
                </c:pt>
                <c:pt idx="71">
                  <c:v>5.47</c:v>
                </c:pt>
                <c:pt idx="72">
                  <c:v>5.29</c:v>
                </c:pt>
                <c:pt idx="73">
                  <c:v>4.95</c:v>
                </c:pt>
                <c:pt idx="74">
                  <c:v>4.689999999999999</c:v>
                </c:pt>
                <c:pt idx="75">
                  <c:v>4.47</c:v>
                </c:pt>
                <c:pt idx="76">
                  <c:v>4.25</c:v>
                </c:pt>
                <c:pt idx="77">
                  <c:v>4.05</c:v>
                </c:pt>
                <c:pt idx="78">
                  <c:v>3.97</c:v>
                </c:pt>
                <c:pt idx="79">
                  <c:v>3.98</c:v>
                </c:pt>
                <c:pt idx="80">
                  <c:v>4.08</c:v>
                </c:pt>
                <c:pt idx="81">
                  <c:v>4.13</c:v>
                </c:pt>
                <c:pt idx="82">
                  <c:v>4.119999999999997</c:v>
                </c:pt>
                <c:pt idx="83">
                  <c:v>4.109999999999999</c:v>
                </c:pt>
                <c:pt idx="84">
                  <c:v>4.24</c:v>
                </c:pt>
                <c:pt idx="85">
                  <c:v>4.38</c:v>
                </c:pt>
                <c:pt idx="86">
                  <c:v>4.48</c:v>
                </c:pt>
                <c:pt idx="87">
                  <c:v>4.38</c:v>
                </c:pt>
                <c:pt idx="88">
                  <c:v>5.1</c:v>
                </c:pt>
                <c:pt idx="89">
                  <c:v>5.04</c:v>
                </c:pt>
                <c:pt idx="90">
                  <c:v>5.22</c:v>
                </c:pt>
                <c:pt idx="91">
                  <c:v>5.53</c:v>
                </c:pt>
                <c:pt idx="92">
                  <c:v>5.25</c:v>
                </c:pt>
                <c:pt idx="93">
                  <c:v>5.59</c:v>
                </c:pt>
                <c:pt idx="94">
                  <c:v>5.72</c:v>
                </c:pt>
                <c:pt idx="95">
                  <c:v>5.87</c:v>
                </c:pt>
                <c:pt idx="96">
                  <c:v>6.01</c:v>
                </c:pt>
                <c:pt idx="97">
                  <c:v>5.97</c:v>
                </c:pt>
                <c:pt idx="98">
                  <c:v>5.95</c:v>
                </c:pt>
                <c:pt idx="99">
                  <c:v>5.67</c:v>
                </c:pt>
                <c:pt idx="100">
                  <c:v>5.52</c:v>
                </c:pt>
                <c:pt idx="101">
                  <c:v>5.72</c:v>
                </c:pt>
                <c:pt idx="102">
                  <c:v>6.28</c:v>
                </c:pt>
                <c:pt idx="103">
                  <c:v>6.609999999999998</c:v>
                </c:pt>
                <c:pt idx="104">
                  <c:v>6.91</c:v>
                </c:pt>
                <c:pt idx="105">
                  <c:v>7.09</c:v>
                </c:pt>
                <c:pt idx="106">
                  <c:v>6.72</c:v>
                </c:pt>
                <c:pt idx="107">
                  <c:v>6.91</c:v>
                </c:pt>
                <c:pt idx="108">
                  <c:v>7.02</c:v>
                </c:pt>
                <c:pt idx="109">
                  <c:v>7.13</c:v>
                </c:pt>
              </c:numCache>
            </c:numRef>
          </c:val>
          <c:smooth val="0"/>
        </c:ser>
        <c:ser>
          <c:idx val="1"/>
          <c:order val="1"/>
          <c:tx>
            <c:strRef>
              <c:f>Sheet1!$C$1</c:f>
              <c:strCache>
                <c:ptCount val="1"/>
                <c:pt idx="0">
                  <c:v>United Kingdom</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Sheet1!$C$2:$C$111</c:f>
              <c:numCache>
                <c:formatCode>General</c:formatCode>
                <c:ptCount val="110"/>
                <c:pt idx="15">
                  <c:v>19.24</c:v>
                </c:pt>
                <c:pt idx="16">
                  <c:v>19.59</c:v>
                </c:pt>
                <c:pt idx="34">
                  <c:v>16.98</c:v>
                </c:pt>
                <c:pt idx="46">
                  <c:v>11.47</c:v>
                </c:pt>
                <c:pt idx="48">
                  <c:v>10.89</c:v>
                </c:pt>
                <c:pt idx="49">
                  <c:v>10.2</c:v>
                </c:pt>
                <c:pt idx="50">
                  <c:v>9.720000000000001</c:v>
                </c:pt>
                <c:pt idx="51">
                  <c:v>9.67</c:v>
                </c:pt>
                <c:pt idx="52">
                  <c:v>9.3</c:v>
                </c:pt>
                <c:pt idx="53">
                  <c:v>8.75</c:v>
                </c:pt>
                <c:pt idx="54">
                  <c:v>8.7</c:v>
                </c:pt>
                <c:pt idx="55">
                  <c:v>8.76</c:v>
                </c:pt>
                <c:pt idx="56">
                  <c:v>8.6</c:v>
                </c:pt>
                <c:pt idx="57">
                  <c:v>8.87</c:v>
                </c:pt>
                <c:pt idx="59">
                  <c:v>8.43</c:v>
                </c:pt>
                <c:pt idx="60">
                  <c:v>8.49</c:v>
                </c:pt>
                <c:pt idx="61">
                  <c:v>8.48</c:v>
                </c:pt>
                <c:pt idx="62">
                  <c:v>8.55</c:v>
                </c:pt>
                <c:pt idx="63">
                  <c:v>7.92</c:v>
                </c:pt>
                <c:pt idx="64">
                  <c:v>7.689999999999999</c:v>
                </c:pt>
                <c:pt idx="65">
                  <c:v>7.54</c:v>
                </c:pt>
                <c:pt idx="66">
                  <c:v>7.46</c:v>
                </c:pt>
                <c:pt idx="67">
                  <c:v>7.05</c:v>
                </c:pt>
                <c:pt idx="68">
                  <c:v>7.02</c:v>
                </c:pt>
                <c:pt idx="69">
                  <c:v>6.94</c:v>
                </c:pt>
                <c:pt idx="70">
                  <c:v>6.99</c:v>
                </c:pt>
                <c:pt idx="71">
                  <c:v>6.54</c:v>
                </c:pt>
                <c:pt idx="72">
                  <c:v>6.1</c:v>
                </c:pt>
                <c:pt idx="73">
                  <c:v>5.89</c:v>
                </c:pt>
                <c:pt idx="74">
                  <c:v>5.93</c:v>
                </c:pt>
                <c:pt idx="75">
                  <c:v>5.72</c:v>
                </c:pt>
                <c:pt idx="76">
                  <c:v>5.93</c:v>
                </c:pt>
                <c:pt idx="78">
                  <c:v>6.67</c:v>
                </c:pt>
                <c:pt idx="79">
                  <c:v>6.85</c:v>
                </c:pt>
                <c:pt idx="80">
                  <c:v>6.83</c:v>
                </c:pt>
                <c:pt idx="81">
                  <c:v>7.159999999999997</c:v>
                </c:pt>
                <c:pt idx="82">
                  <c:v>7.4</c:v>
                </c:pt>
                <c:pt idx="83">
                  <c:v>7.55</c:v>
                </c:pt>
                <c:pt idx="84">
                  <c:v>7.78</c:v>
                </c:pt>
                <c:pt idx="85">
                  <c:v>8.630000000000001</c:v>
                </c:pt>
                <c:pt idx="86">
                  <c:v>8.67</c:v>
                </c:pt>
                <c:pt idx="87">
                  <c:v>9.8</c:v>
                </c:pt>
                <c:pt idx="88">
                  <c:v>10.32</c:v>
                </c:pt>
                <c:pt idx="89">
                  <c:v>9.86</c:v>
                </c:pt>
                <c:pt idx="90">
                  <c:v>10.36</c:v>
                </c:pt>
                <c:pt idx="91">
                  <c:v>10.6</c:v>
                </c:pt>
                <c:pt idx="92">
                  <c:v>10.75</c:v>
                </c:pt>
                <c:pt idx="93">
                  <c:v>11.9</c:v>
                </c:pt>
                <c:pt idx="94">
                  <c:v>12.07</c:v>
                </c:pt>
                <c:pt idx="95">
                  <c:v>12.53</c:v>
                </c:pt>
                <c:pt idx="96">
                  <c:v>12.51</c:v>
                </c:pt>
                <c:pt idx="97">
                  <c:v>12.67</c:v>
                </c:pt>
                <c:pt idx="98">
                  <c:v>12.71</c:v>
                </c:pt>
                <c:pt idx="99">
                  <c:v>12.27</c:v>
                </c:pt>
                <c:pt idx="100">
                  <c:v>12.12</c:v>
                </c:pt>
                <c:pt idx="101">
                  <c:v>12.89</c:v>
                </c:pt>
                <c:pt idx="102">
                  <c:v>14.25</c:v>
                </c:pt>
                <c:pt idx="103">
                  <c:v>14.82</c:v>
                </c:pt>
                <c:pt idx="104">
                  <c:v>15.44</c:v>
                </c:pt>
                <c:pt idx="106">
                  <c:v>15.42</c:v>
                </c:pt>
                <c:pt idx="107">
                  <c:v>12.55</c:v>
                </c:pt>
                <c:pt idx="108">
                  <c:v>12.93</c:v>
                </c:pt>
              </c:numCache>
            </c:numRef>
          </c:val>
          <c:smooth val="0"/>
        </c:ser>
        <c:ser>
          <c:idx val="2"/>
          <c:order val="2"/>
          <c:tx>
            <c:strRef>
              <c:f>Sheet1!$D$1</c:f>
              <c:strCache>
                <c:ptCount val="1"/>
                <c:pt idx="0">
                  <c:v>United States</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Sheet1!$D$2:$D$111</c:f>
              <c:numCache>
                <c:formatCode>General</c:formatCode>
                <c:ptCount val="110"/>
                <c:pt idx="10">
                  <c:v>17.96</c:v>
                </c:pt>
                <c:pt idx="11">
                  <c:v>18.16</c:v>
                </c:pt>
                <c:pt idx="12">
                  <c:v>17.58</c:v>
                </c:pt>
                <c:pt idx="13">
                  <c:v>18.57</c:v>
                </c:pt>
                <c:pt idx="14">
                  <c:v>17.6</c:v>
                </c:pt>
                <c:pt idx="15">
                  <c:v>15.88</c:v>
                </c:pt>
                <c:pt idx="16">
                  <c:v>15.87</c:v>
                </c:pt>
                <c:pt idx="17">
                  <c:v>14.46</c:v>
                </c:pt>
                <c:pt idx="18">
                  <c:v>15.47</c:v>
                </c:pt>
                <c:pt idx="19">
                  <c:v>16.29</c:v>
                </c:pt>
                <c:pt idx="20">
                  <c:v>14.99</c:v>
                </c:pt>
                <c:pt idx="21">
                  <c:v>16.32</c:v>
                </c:pt>
                <c:pt idx="22">
                  <c:v>17.6</c:v>
                </c:pt>
                <c:pt idx="23">
                  <c:v>18.01</c:v>
                </c:pt>
                <c:pt idx="24">
                  <c:v>18.68</c:v>
                </c:pt>
                <c:pt idx="25">
                  <c:v>19.6</c:v>
                </c:pt>
                <c:pt idx="26">
                  <c:v>18.42</c:v>
                </c:pt>
                <c:pt idx="27">
                  <c:v>16.42</c:v>
                </c:pt>
                <c:pt idx="28">
                  <c:v>15.27</c:v>
                </c:pt>
                <c:pt idx="29">
                  <c:v>15.48</c:v>
                </c:pt>
                <c:pt idx="30">
                  <c:v>15.77</c:v>
                </c:pt>
                <c:pt idx="31">
                  <c:v>15.87</c:v>
                </c:pt>
                <c:pt idx="32">
                  <c:v>15.63</c:v>
                </c:pt>
                <c:pt idx="33">
                  <c:v>17.64</c:v>
                </c:pt>
                <c:pt idx="34">
                  <c:v>16.45</c:v>
                </c:pt>
                <c:pt idx="35">
                  <c:v>14.73</c:v>
                </c:pt>
                <c:pt idx="36">
                  <c:v>15.39</c:v>
                </c:pt>
                <c:pt idx="37">
                  <c:v>15.73</c:v>
                </c:pt>
                <c:pt idx="38">
                  <c:v>15.01</c:v>
                </c:pt>
                <c:pt idx="39">
                  <c:v>12.91</c:v>
                </c:pt>
                <c:pt idx="40">
                  <c:v>11.48</c:v>
                </c:pt>
                <c:pt idx="41">
                  <c:v>10.54</c:v>
                </c:pt>
                <c:pt idx="42">
                  <c:v>11.07</c:v>
                </c:pt>
                <c:pt idx="43">
                  <c:v>11.76</c:v>
                </c:pt>
                <c:pt idx="44">
                  <c:v>10.95</c:v>
                </c:pt>
                <c:pt idx="45">
                  <c:v>11.27</c:v>
                </c:pt>
                <c:pt idx="46">
                  <c:v>10.95</c:v>
                </c:pt>
                <c:pt idx="47">
                  <c:v>11.36</c:v>
                </c:pt>
                <c:pt idx="48">
                  <c:v>10.52</c:v>
                </c:pt>
                <c:pt idx="49">
                  <c:v>9.76</c:v>
                </c:pt>
                <c:pt idx="50">
                  <c:v>9.08</c:v>
                </c:pt>
                <c:pt idx="51">
                  <c:v>9.39</c:v>
                </c:pt>
                <c:pt idx="52">
                  <c:v>9.18</c:v>
                </c:pt>
                <c:pt idx="53">
                  <c:v>9.09</c:v>
                </c:pt>
                <c:pt idx="54">
                  <c:v>8.98</c:v>
                </c:pt>
                <c:pt idx="55">
                  <c:v>8.83</c:v>
                </c:pt>
                <c:pt idx="56">
                  <c:v>8.75</c:v>
                </c:pt>
                <c:pt idx="57">
                  <c:v>8.36</c:v>
                </c:pt>
                <c:pt idx="58">
                  <c:v>8.34</c:v>
                </c:pt>
                <c:pt idx="59">
                  <c:v>8.27</c:v>
                </c:pt>
                <c:pt idx="60">
                  <c:v>8.16</c:v>
                </c:pt>
                <c:pt idx="61">
                  <c:v>8.02</c:v>
                </c:pt>
                <c:pt idx="62">
                  <c:v>8.07</c:v>
                </c:pt>
                <c:pt idx="63">
                  <c:v>8.37</c:v>
                </c:pt>
                <c:pt idx="64">
                  <c:v>8.43</c:v>
                </c:pt>
                <c:pt idx="65">
                  <c:v>8.35</c:v>
                </c:pt>
                <c:pt idx="66">
                  <c:v>8.02</c:v>
                </c:pt>
                <c:pt idx="67">
                  <c:v>7.8</c:v>
                </c:pt>
                <c:pt idx="68">
                  <c:v>7.79</c:v>
                </c:pt>
                <c:pt idx="69">
                  <c:v>7.75</c:v>
                </c:pt>
                <c:pt idx="70">
                  <c:v>7.74</c:v>
                </c:pt>
                <c:pt idx="71">
                  <c:v>8.12</c:v>
                </c:pt>
                <c:pt idx="72">
                  <c:v>8.01</c:v>
                </c:pt>
                <c:pt idx="73">
                  <c:v>7.89</c:v>
                </c:pt>
                <c:pt idx="74">
                  <c:v>7.9</c:v>
                </c:pt>
                <c:pt idx="75">
                  <c:v>7.95</c:v>
                </c:pt>
                <c:pt idx="76">
                  <c:v>8.03</c:v>
                </c:pt>
                <c:pt idx="77">
                  <c:v>8.18</c:v>
                </c:pt>
                <c:pt idx="78">
                  <c:v>8.03</c:v>
                </c:pt>
                <c:pt idx="79">
                  <c:v>8.39</c:v>
                </c:pt>
                <c:pt idx="80">
                  <c:v>8.59</c:v>
                </c:pt>
                <c:pt idx="81">
                  <c:v>8.89</c:v>
                </c:pt>
                <c:pt idx="82">
                  <c:v>9.09</c:v>
                </c:pt>
                <c:pt idx="83">
                  <c:v>9.130000000000001</c:v>
                </c:pt>
                <c:pt idx="84">
                  <c:v>10.75</c:v>
                </c:pt>
                <c:pt idx="85">
                  <c:v>13.17</c:v>
                </c:pt>
                <c:pt idx="86">
                  <c:v>12.61</c:v>
                </c:pt>
                <c:pt idx="87">
                  <c:v>12.98</c:v>
                </c:pt>
                <c:pt idx="88">
                  <c:v>12.17</c:v>
                </c:pt>
                <c:pt idx="89">
                  <c:v>13.48</c:v>
                </c:pt>
                <c:pt idx="90">
                  <c:v>12.82</c:v>
                </c:pt>
                <c:pt idx="91">
                  <c:v>12.85</c:v>
                </c:pt>
                <c:pt idx="92">
                  <c:v>13.53</c:v>
                </c:pt>
                <c:pt idx="93">
                  <c:v>14.11</c:v>
                </c:pt>
                <c:pt idx="94">
                  <c:v>14.77</c:v>
                </c:pt>
                <c:pt idx="95">
                  <c:v>15.29</c:v>
                </c:pt>
                <c:pt idx="96">
                  <c:v>15.87</c:v>
                </c:pt>
                <c:pt idx="97">
                  <c:v>16.49</c:v>
                </c:pt>
                <c:pt idx="98">
                  <c:v>15.37</c:v>
                </c:pt>
                <c:pt idx="99">
                  <c:v>14.99</c:v>
                </c:pt>
                <c:pt idx="100">
                  <c:v>15.21</c:v>
                </c:pt>
                <c:pt idx="101">
                  <c:v>16.34</c:v>
                </c:pt>
                <c:pt idx="102">
                  <c:v>17.68</c:v>
                </c:pt>
                <c:pt idx="103">
                  <c:v>18.06</c:v>
                </c:pt>
                <c:pt idx="104">
                  <c:v>18.33</c:v>
                </c:pt>
                <c:pt idx="105">
                  <c:v>17.89</c:v>
                </c:pt>
                <c:pt idx="106">
                  <c:v>16.68</c:v>
                </c:pt>
                <c:pt idx="107">
                  <c:v>17.45</c:v>
                </c:pt>
                <c:pt idx="108">
                  <c:v>17.47</c:v>
                </c:pt>
                <c:pt idx="109">
                  <c:v>19.34</c:v>
                </c:pt>
              </c:numCache>
            </c:numRef>
          </c:val>
          <c:smooth val="0"/>
        </c:ser>
        <c:ser>
          <c:idx val="3"/>
          <c:order val="3"/>
          <c:tx>
            <c:strRef>
              <c:f>Sheet1!$E$1</c:f>
              <c:strCache>
                <c:ptCount val="1"/>
                <c:pt idx="0">
                  <c:v>France</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Sheet1!$E$2:$E$111</c:f>
              <c:numCache>
                <c:formatCode>General</c:formatCode>
                <c:ptCount val="110"/>
                <c:pt idx="2">
                  <c:v>19.0</c:v>
                </c:pt>
                <c:pt idx="12">
                  <c:v>18.31</c:v>
                </c:pt>
                <c:pt idx="13">
                  <c:v>20.65</c:v>
                </c:pt>
                <c:pt idx="14">
                  <c:v>20.09</c:v>
                </c:pt>
                <c:pt idx="15">
                  <c:v>17.95</c:v>
                </c:pt>
                <c:pt idx="16">
                  <c:v>19.5</c:v>
                </c:pt>
                <c:pt idx="17">
                  <c:v>17.95</c:v>
                </c:pt>
                <c:pt idx="18">
                  <c:v>17.32</c:v>
                </c:pt>
                <c:pt idx="19">
                  <c:v>17.87</c:v>
                </c:pt>
                <c:pt idx="20">
                  <c:v>18.91</c:v>
                </c:pt>
                <c:pt idx="21">
                  <c:v>17.96</c:v>
                </c:pt>
                <c:pt idx="22">
                  <c:v>18.16</c:v>
                </c:pt>
                <c:pt idx="23">
                  <c:v>17.82</c:v>
                </c:pt>
                <c:pt idx="24">
                  <c:v>17.45</c:v>
                </c:pt>
                <c:pt idx="25">
                  <c:v>17.27</c:v>
                </c:pt>
                <c:pt idx="26">
                  <c:v>16.15</c:v>
                </c:pt>
                <c:pt idx="27">
                  <c:v>15.31</c:v>
                </c:pt>
                <c:pt idx="28">
                  <c:v>14.63</c:v>
                </c:pt>
                <c:pt idx="29">
                  <c:v>14.8</c:v>
                </c:pt>
                <c:pt idx="30">
                  <c:v>14.95</c:v>
                </c:pt>
                <c:pt idx="31">
                  <c:v>15.28</c:v>
                </c:pt>
                <c:pt idx="32">
                  <c:v>15.4</c:v>
                </c:pt>
                <c:pt idx="33">
                  <c:v>14.74</c:v>
                </c:pt>
                <c:pt idx="34">
                  <c:v>14.46</c:v>
                </c:pt>
                <c:pt idx="35">
                  <c:v>14.27</c:v>
                </c:pt>
                <c:pt idx="36">
                  <c:v>13.3</c:v>
                </c:pt>
                <c:pt idx="37">
                  <c:v>13.35</c:v>
                </c:pt>
                <c:pt idx="38">
                  <c:v>12.88</c:v>
                </c:pt>
                <c:pt idx="39">
                  <c:v>11.53</c:v>
                </c:pt>
                <c:pt idx="40">
                  <c:v>10.13</c:v>
                </c:pt>
                <c:pt idx="41">
                  <c:v>8.37</c:v>
                </c:pt>
                <c:pt idx="42">
                  <c:v>7.54</c:v>
                </c:pt>
                <c:pt idx="43">
                  <c:v>9.220000000000001</c:v>
                </c:pt>
                <c:pt idx="44">
                  <c:v>9.220000000000001</c:v>
                </c:pt>
                <c:pt idx="45">
                  <c:v>8.75</c:v>
                </c:pt>
                <c:pt idx="46">
                  <c:v>9.01</c:v>
                </c:pt>
                <c:pt idx="47">
                  <c:v>8.98</c:v>
                </c:pt>
                <c:pt idx="48">
                  <c:v>9.0</c:v>
                </c:pt>
                <c:pt idx="49">
                  <c:v>9.16</c:v>
                </c:pt>
                <c:pt idx="50">
                  <c:v>9.0</c:v>
                </c:pt>
                <c:pt idx="51">
                  <c:v>9.140000000000001</c:v>
                </c:pt>
                <c:pt idx="52">
                  <c:v>9.33</c:v>
                </c:pt>
                <c:pt idx="53">
                  <c:v>9.37</c:v>
                </c:pt>
                <c:pt idx="54">
                  <c:v>9.37</c:v>
                </c:pt>
                <c:pt idx="55">
                  <c:v>9.01</c:v>
                </c:pt>
                <c:pt idx="56">
                  <c:v>9.46</c:v>
                </c:pt>
                <c:pt idx="57">
                  <c:v>9.710000000000001</c:v>
                </c:pt>
                <c:pt idx="58">
                  <c:v>9.88</c:v>
                </c:pt>
                <c:pt idx="59">
                  <c:v>9.46</c:v>
                </c:pt>
                <c:pt idx="60">
                  <c:v>9.43</c:v>
                </c:pt>
                <c:pt idx="61">
                  <c:v>9.56</c:v>
                </c:pt>
                <c:pt idx="62">
                  <c:v>9.58</c:v>
                </c:pt>
                <c:pt idx="63">
                  <c:v>9.36</c:v>
                </c:pt>
                <c:pt idx="64">
                  <c:v>9.36</c:v>
                </c:pt>
                <c:pt idx="65">
                  <c:v>8.77</c:v>
                </c:pt>
                <c:pt idx="66">
                  <c:v>8.55</c:v>
                </c:pt>
                <c:pt idx="67">
                  <c:v>8.33</c:v>
                </c:pt>
                <c:pt idx="68">
                  <c:v>8.47</c:v>
                </c:pt>
                <c:pt idx="69">
                  <c:v>8.52</c:v>
                </c:pt>
                <c:pt idx="70">
                  <c:v>8.87</c:v>
                </c:pt>
                <c:pt idx="71">
                  <c:v>8.5</c:v>
                </c:pt>
                <c:pt idx="72">
                  <c:v>8.48</c:v>
                </c:pt>
                <c:pt idx="73">
                  <c:v>8.44</c:v>
                </c:pt>
                <c:pt idx="74">
                  <c:v>7.79</c:v>
                </c:pt>
                <c:pt idx="75">
                  <c:v>7.8</c:v>
                </c:pt>
                <c:pt idx="76">
                  <c:v>7.819999999999998</c:v>
                </c:pt>
                <c:pt idx="77">
                  <c:v>7.63</c:v>
                </c:pt>
                <c:pt idx="78">
                  <c:v>7.55</c:v>
                </c:pt>
                <c:pt idx="79">
                  <c:v>7.07</c:v>
                </c:pt>
                <c:pt idx="80">
                  <c:v>6.99</c:v>
                </c:pt>
                <c:pt idx="81">
                  <c:v>7.03</c:v>
                </c:pt>
                <c:pt idx="82">
                  <c:v>7.2</c:v>
                </c:pt>
                <c:pt idx="83">
                  <c:v>7.44</c:v>
                </c:pt>
                <c:pt idx="84">
                  <c:v>7.75</c:v>
                </c:pt>
                <c:pt idx="85">
                  <c:v>7.92</c:v>
                </c:pt>
                <c:pt idx="86">
                  <c:v>8.210000000000001</c:v>
                </c:pt>
                <c:pt idx="87">
                  <c:v>8.229999999999998</c:v>
                </c:pt>
                <c:pt idx="88">
                  <c:v>7.97</c:v>
                </c:pt>
                <c:pt idx="89">
                  <c:v>7.75</c:v>
                </c:pt>
                <c:pt idx="90">
                  <c:v>7.649999999999998</c:v>
                </c:pt>
                <c:pt idx="91">
                  <c:v>7.71</c:v>
                </c:pt>
                <c:pt idx="92">
                  <c:v>7.7</c:v>
                </c:pt>
                <c:pt idx="93">
                  <c:v>7.73</c:v>
                </c:pt>
                <c:pt idx="94">
                  <c:v>7.769999999999999</c:v>
                </c:pt>
                <c:pt idx="95">
                  <c:v>7.94</c:v>
                </c:pt>
                <c:pt idx="96">
                  <c:v>8.15</c:v>
                </c:pt>
                <c:pt idx="97">
                  <c:v>8.29</c:v>
                </c:pt>
                <c:pt idx="98">
                  <c:v>8.43</c:v>
                </c:pt>
                <c:pt idx="99">
                  <c:v>8.46</c:v>
                </c:pt>
                <c:pt idx="100">
                  <c:v>8.55</c:v>
                </c:pt>
                <c:pt idx="101">
                  <c:v>8.729999999999998</c:v>
                </c:pt>
                <c:pt idx="102">
                  <c:v>8.729999999999998</c:v>
                </c:pt>
                <c:pt idx="103">
                  <c:v>8.94</c:v>
                </c:pt>
                <c:pt idx="104">
                  <c:v>9.25</c:v>
                </c:pt>
                <c:pt idx="105">
                  <c:v>8.8</c:v>
                </c:pt>
                <c:pt idx="106">
                  <c:v>8.08</c:v>
                </c:pt>
              </c:numCache>
            </c:numRef>
          </c:val>
          <c:smooth val="0"/>
        </c:ser>
        <c:ser>
          <c:idx val="4"/>
          <c:order val="4"/>
          <c:tx>
            <c:strRef>
              <c:f>Sheet1!$F$1</c:f>
              <c:strCache>
                <c:ptCount val="1"/>
                <c:pt idx="0">
                  <c:v>Germany</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Sheet1!$F$2:$F$111</c:f>
              <c:numCache>
                <c:formatCode>General</c:formatCode>
                <c:ptCount val="110"/>
                <c:pt idx="0">
                  <c:v>17.63</c:v>
                </c:pt>
                <c:pt idx="1">
                  <c:v>17.81</c:v>
                </c:pt>
                <c:pt idx="2">
                  <c:v>18.22</c:v>
                </c:pt>
                <c:pt idx="3">
                  <c:v>18.14</c:v>
                </c:pt>
                <c:pt idx="4">
                  <c:v>17.96</c:v>
                </c:pt>
                <c:pt idx="5">
                  <c:v>17.36</c:v>
                </c:pt>
                <c:pt idx="6">
                  <c:v>17.15</c:v>
                </c:pt>
                <c:pt idx="7">
                  <c:v>17.24</c:v>
                </c:pt>
                <c:pt idx="8">
                  <c:v>17.48</c:v>
                </c:pt>
                <c:pt idx="9">
                  <c:v>17.52</c:v>
                </c:pt>
                <c:pt idx="10">
                  <c:v>17.77</c:v>
                </c:pt>
                <c:pt idx="11">
                  <c:v>17.78</c:v>
                </c:pt>
                <c:pt idx="12">
                  <c:v>19.53</c:v>
                </c:pt>
                <c:pt idx="13">
                  <c:v>21.32</c:v>
                </c:pt>
                <c:pt idx="14">
                  <c:v>22.42</c:v>
                </c:pt>
                <c:pt idx="15">
                  <c:v>22.2</c:v>
                </c:pt>
                <c:pt idx="16">
                  <c:v>19.47</c:v>
                </c:pt>
                <c:pt idx="22">
                  <c:v>11.3</c:v>
                </c:pt>
                <c:pt idx="23">
                  <c:v>11.3</c:v>
                </c:pt>
                <c:pt idx="24">
                  <c:v>11.5</c:v>
                </c:pt>
                <c:pt idx="25">
                  <c:v>11.2</c:v>
                </c:pt>
                <c:pt idx="26">
                  <c:v>11.1</c:v>
                </c:pt>
                <c:pt idx="29">
                  <c:v>11.4</c:v>
                </c:pt>
                <c:pt idx="30">
                  <c:v>10.9</c:v>
                </c:pt>
                <c:pt idx="31">
                  <c:v>11.3</c:v>
                </c:pt>
                <c:pt idx="32">
                  <c:v>12.0</c:v>
                </c:pt>
                <c:pt idx="33">
                  <c:v>13.7</c:v>
                </c:pt>
                <c:pt idx="34">
                  <c:v>15.0</c:v>
                </c:pt>
                <c:pt idx="35">
                  <c:v>16.3</c:v>
                </c:pt>
                <c:pt idx="47">
                  <c:v>11.6</c:v>
                </c:pt>
                <c:pt idx="54">
                  <c:v>11.0</c:v>
                </c:pt>
                <c:pt idx="58">
                  <c:v>12.2</c:v>
                </c:pt>
                <c:pt idx="62">
                  <c:v>12.2</c:v>
                </c:pt>
                <c:pt idx="65">
                  <c:v>11.2</c:v>
                </c:pt>
                <c:pt idx="68">
                  <c:v>11.3</c:v>
                </c:pt>
                <c:pt idx="71">
                  <c:v>10.1</c:v>
                </c:pt>
                <c:pt idx="74">
                  <c:v>10.2</c:v>
                </c:pt>
                <c:pt idx="77">
                  <c:v>10.43</c:v>
                </c:pt>
                <c:pt idx="80">
                  <c:v>9.06</c:v>
                </c:pt>
                <c:pt idx="83">
                  <c:v>9.639999999999998</c:v>
                </c:pt>
                <c:pt idx="86">
                  <c:v>10.52</c:v>
                </c:pt>
                <c:pt idx="89">
                  <c:v>10.43</c:v>
                </c:pt>
                <c:pt idx="92">
                  <c:v>8.84</c:v>
                </c:pt>
                <c:pt idx="95">
                  <c:v>10.88</c:v>
                </c:pt>
              </c:numCache>
            </c:numRef>
          </c:val>
          <c:smooth val="0"/>
        </c:ser>
        <c:dLbls>
          <c:showLegendKey val="0"/>
          <c:showVal val="0"/>
          <c:showCatName val="0"/>
          <c:showSerName val="0"/>
          <c:showPercent val="0"/>
          <c:showBubbleSize val="0"/>
        </c:dLbls>
        <c:marker val="1"/>
        <c:smooth val="0"/>
        <c:axId val="-2138419896"/>
        <c:axId val="2107844232"/>
      </c:lineChart>
      <c:catAx>
        <c:axId val="-2138419896"/>
        <c:scaling>
          <c:orientation val="minMax"/>
        </c:scaling>
        <c:delete val="0"/>
        <c:axPos val="b"/>
        <c:numFmt formatCode="General" sourceLinked="1"/>
        <c:majorTickMark val="out"/>
        <c:minorTickMark val="none"/>
        <c:tickLblPos val="nextTo"/>
        <c:crossAx val="2107844232"/>
        <c:crosses val="autoZero"/>
        <c:auto val="1"/>
        <c:lblAlgn val="ctr"/>
        <c:lblOffset val="100"/>
        <c:tickLblSkip val="20"/>
        <c:tickMarkSkip val="5"/>
        <c:noMultiLvlLbl val="0"/>
      </c:catAx>
      <c:valAx>
        <c:axId val="2107844232"/>
        <c:scaling>
          <c:orientation val="minMax"/>
        </c:scaling>
        <c:delete val="0"/>
        <c:axPos val="l"/>
        <c:majorGridlines/>
        <c:numFmt formatCode="General" sourceLinked="1"/>
        <c:majorTickMark val="out"/>
        <c:minorTickMark val="none"/>
        <c:tickLblPos val="nextTo"/>
        <c:crossAx val="-2138419896"/>
        <c:crosses val="autoZero"/>
        <c:crossBetween val="midCat"/>
      </c:valAx>
    </c:plotArea>
    <c:legend>
      <c:legendPos val="t"/>
      <c:layout/>
      <c:overlay val="0"/>
    </c:legend>
    <c:plotVisOnly val="1"/>
    <c:dispBlanksAs val="span"/>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1554473081311"/>
          <c:y val="0.0608187134502924"/>
          <c:w val="0.563939183875209"/>
          <c:h val="0.836773955887093"/>
        </c:manualLayout>
      </c:layout>
      <c:lineChart>
        <c:grouping val="standard"/>
        <c:varyColors val="0"/>
        <c:ser>
          <c:idx val="0"/>
          <c:order val="0"/>
          <c:tx>
            <c:strRef>
              <c:f>Sheet1!$B$1</c:f>
              <c:strCache>
                <c:ptCount val="1"/>
                <c:pt idx="0">
                  <c:v>Average income in  ¥2000</c:v>
                </c:pt>
              </c:strCache>
            </c:strRef>
          </c:tx>
          <c:marker>
            <c:symbol val="none"/>
          </c:marker>
          <c:cat>
            <c:numRef>
              <c:f>Sheet1!$A$2:$A$19</c:f>
              <c:numCache>
                <c:formatCode>General</c:formatCode>
                <c:ptCount val="18"/>
                <c:pt idx="0">
                  <c:v>1986.0</c:v>
                </c:pt>
                <c:pt idx="1">
                  <c:v>1987.0</c:v>
                </c:pt>
                <c:pt idx="2">
                  <c:v>1988.0</c:v>
                </c:pt>
                <c:pt idx="3">
                  <c:v>1989.0</c:v>
                </c:pt>
                <c:pt idx="4">
                  <c:v>1990.0</c:v>
                </c:pt>
                <c:pt idx="5">
                  <c:v>1991.0</c:v>
                </c:pt>
                <c:pt idx="6">
                  <c:v>1992.0</c:v>
                </c:pt>
                <c:pt idx="7">
                  <c:v>1993.0</c:v>
                </c:pt>
                <c:pt idx="8">
                  <c:v>1994.0</c:v>
                </c:pt>
                <c:pt idx="9">
                  <c:v>1995.0</c:v>
                </c:pt>
                <c:pt idx="10">
                  <c:v>1996.0</c:v>
                </c:pt>
                <c:pt idx="11">
                  <c:v>1997.0</c:v>
                </c:pt>
                <c:pt idx="12">
                  <c:v>1998.0</c:v>
                </c:pt>
                <c:pt idx="13">
                  <c:v>1999.0</c:v>
                </c:pt>
                <c:pt idx="14">
                  <c:v>2000.0</c:v>
                </c:pt>
                <c:pt idx="15">
                  <c:v>2001.0</c:v>
                </c:pt>
                <c:pt idx="16">
                  <c:v>2002.0</c:v>
                </c:pt>
                <c:pt idx="17">
                  <c:v>2003.0</c:v>
                </c:pt>
              </c:numCache>
            </c:numRef>
          </c:cat>
          <c:val>
            <c:numRef>
              <c:f>Sheet1!$B$2:$B$19</c:f>
              <c:numCache>
                <c:formatCode>General</c:formatCode>
                <c:ptCount val="18"/>
                <c:pt idx="0">
                  <c:v>4046.51</c:v>
                </c:pt>
                <c:pt idx="1">
                  <c:v>3943.59</c:v>
                </c:pt>
                <c:pt idx="2">
                  <c:v>4376.91</c:v>
                </c:pt>
                <c:pt idx="3">
                  <c:v>4175.57</c:v>
                </c:pt>
                <c:pt idx="4">
                  <c:v>4451.5</c:v>
                </c:pt>
                <c:pt idx="5">
                  <c:v>4729.96</c:v>
                </c:pt>
                <c:pt idx="6">
                  <c:v>5143.13</c:v>
                </c:pt>
                <c:pt idx="7">
                  <c:v>5558.68</c:v>
                </c:pt>
                <c:pt idx="8">
                  <c:v>6027.52</c:v>
                </c:pt>
                <c:pt idx="9">
                  <c:v>6265.58</c:v>
                </c:pt>
                <c:pt idx="10">
                  <c:v>6421.35</c:v>
                </c:pt>
                <c:pt idx="11">
                  <c:v>6691.14</c:v>
                </c:pt>
                <c:pt idx="12">
                  <c:v>6967.49</c:v>
                </c:pt>
                <c:pt idx="13">
                  <c:v>7625.75</c:v>
                </c:pt>
                <c:pt idx="14">
                  <c:v>8226.79</c:v>
                </c:pt>
                <c:pt idx="15">
                  <c:v>8880.04</c:v>
                </c:pt>
                <c:pt idx="16">
                  <c:v>9767.809999999939</c:v>
                </c:pt>
                <c:pt idx="17">
                  <c:v>10537.25</c:v>
                </c:pt>
              </c:numCache>
            </c:numRef>
          </c:val>
          <c:smooth val="0"/>
        </c:ser>
        <c:dLbls>
          <c:showLegendKey val="0"/>
          <c:showVal val="0"/>
          <c:showCatName val="0"/>
          <c:showSerName val="0"/>
          <c:showPercent val="0"/>
          <c:showBubbleSize val="0"/>
        </c:dLbls>
        <c:marker val="1"/>
        <c:smooth val="0"/>
        <c:axId val="2036914328"/>
        <c:axId val="2036963640"/>
      </c:lineChart>
      <c:catAx>
        <c:axId val="2036914328"/>
        <c:scaling>
          <c:orientation val="minMax"/>
        </c:scaling>
        <c:delete val="0"/>
        <c:axPos val="b"/>
        <c:numFmt formatCode="General" sourceLinked="1"/>
        <c:majorTickMark val="out"/>
        <c:minorTickMark val="none"/>
        <c:tickLblPos val="nextTo"/>
        <c:crossAx val="2036963640"/>
        <c:crosses val="autoZero"/>
        <c:auto val="1"/>
        <c:lblAlgn val="ctr"/>
        <c:lblOffset val="100"/>
        <c:tickLblSkip val="3"/>
        <c:noMultiLvlLbl val="0"/>
      </c:catAx>
      <c:valAx>
        <c:axId val="2036963640"/>
        <c:scaling>
          <c:orientation val="minMax"/>
        </c:scaling>
        <c:delete val="0"/>
        <c:axPos val="l"/>
        <c:majorGridlines/>
        <c:numFmt formatCode="General" sourceLinked="1"/>
        <c:majorTickMark val="out"/>
        <c:minorTickMark val="none"/>
        <c:tickLblPos val="nextTo"/>
        <c:crossAx val="2036914328"/>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Proportion of </a:t>
            </a:r>
            <a:r>
              <a:rPr lang="en-US" dirty="0" smtClean="0"/>
              <a:t>US Total </a:t>
            </a:r>
            <a:r>
              <a:rPr lang="en-US" dirty="0"/>
              <a:t>Tax </a:t>
            </a:r>
            <a:r>
              <a:rPr lang="en-US" dirty="0" smtClean="0"/>
              <a:t>Payments</a:t>
            </a:r>
            <a:r>
              <a:rPr lang="en-US" baseline="0" dirty="0" smtClean="0"/>
              <a:t> in 2000</a:t>
            </a:r>
            <a:endParaRPr lang="en-US" dirty="0"/>
          </a:p>
        </c:rich>
      </c:tx>
      <c:layout/>
      <c:overlay val="0"/>
    </c:title>
    <c:autoTitleDeleted val="0"/>
    <c:plotArea>
      <c:layout/>
      <c:barChart>
        <c:barDir val="bar"/>
        <c:grouping val="clustered"/>
        <c:varyColors val="0"/>
        <c:ser>
          <c:idx val="0"/>
          <c:order val="0"/>
          <c:tx>
            <c:strRef>
              <c:f>Sheet1!$B$1</c:f>
              <c:strCache>
                <c:ptCount val="1"/>
                <c:pt idx="0">
                  <c:v>Proportion of Total Tax Payments</c:v>
                </c:pt>
              </c:strCache>
            </c:strRef>
          </c:tx>
          <c:invertIfNegative val="0"/>
          <c:cat>
            <c:strRef>
              <c:f>Sheet1!$A$2:$A$6</c:f>
              <c:strCache>
                <c:ptCount val="5"/>
                <c:pt idx="0">
                  <c:v>Lowest Quintile</c:v>
                </c:pt>
                <c:pt idx="1">
                  <c:v>Next-lowest Quintile</c:v>
                </c:pt>
                <c:pt idx="2">
                  <c:v>Mid-Quintile</c:v>
                </c:pt>
                <c:pt idx="3">
                  <c:v>Next-highest Quintile</c:v>
                </c:pt>
                <c:pt idx="4">
                  <c:v>Highest Quintile</c:v>
                </c:pt>
              </c:strCache>
            </c:strRef>
          </c:cat>
          <c:val>
            <c:numRef>
              <c:f>Sheet1!$B$2:$B$6</c:f>
              <c:numCache>
                <c:formatCode>0.0\ \ \ \ \ \ \ \ </c:formatCode>
                <c:ptCount val="5"/>
                <c:pt idx="0">
                  <c:v>0.7</c:v>
                </c:pt>
                <c:pt idx="1">
                  <c:v>3.9</c:v>
                </c:pt>
                <c:pt idx="2">
                  <c:v>10.2</c:v>
                </c:pt>
                <c:pt idx="3">
                  <c:v>19.9</c:v>
                </c:pt>
                <c:pt idx="4">
                  <c:v>65.1</c:v>
                </c:pt>
              </c:numCache>
            </c:numRef>
          </c:val>
        </c:ser>
        <c:dLbls>
          <c:showLegendKey val="0"/>
          <c:showVal val="0"/>
          <c:showCatName val="0"/>
          <c:showSerName val="0"/>
          <c:showPercent val="0"/>
          <c:showBubbleSize val="0"/>
        </c:dLbls>
        <c:gapWidth val="150"/>
        <c:axId val="2135313752"/>
        <c:axId val="2112728120"/>
      </c:barChart>
      <c:catAx>
        <c:axId val="2135313752"/>
        <c:scaling>
          <c:orientation val="minMax"/>
        </c:scaling>
        <c:delete val="0"/>
        <c:axPos val="l"/>
        <c:majorTickMark val="out"/>
        <c:minorTickMark val="none"/>
        <c:tickLblPos val="nextTo"/>
        <c:crossAx val="2112728120"/>
        <c:crosses val="autoZero"/>
        <c:auto val="1"/>
        <c:lblAlgn val="ctr"/>
        <c:lblOffset val="100"/>
        <c:noMultiLvlLbl val="0"/>
      </c:catAx>
      <c:valAx>
        <c:axId val="2112728120"/>
        <c:scaling>
          <c:orientation val="minMax"/>
        </c:scaling>
        <c:delete val="0"/>
        <c:axPos val="b"/>
        <c:majorGridlines/>
        <c:numFmt formatCode="0.0\ \ \ \ \ \ \ \ " sourceLinked="1"/>
        <c:majorTickMark val="out"/>
        <c:minorTickMark val="none"/>
        <c:tickLblPos val="nextTo"/>
        <c:crossAx val="2135313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E8233-EBFA-AD42-8D9F-94015306C7CB}" type="datetimeFigureOut">
              <a:rPr lang="en-US" smtClean="0"/>
              <a:t>11/11/14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78BA0-B433-1941-A678-63D25BEE7EC5}" type="slidenum">
              <a:rPr lang="en-US" smtClean="0"/>
              <a:t>‹#›</a:t>
            </a:fld>
            <a:endParaRPr lang="en-US"/>
          </a:p>
        </p:txBody>
      </p:sp>
    </p:spTree>
    <p:extLst>
      <p:ext uri="{BB962C8B-B14F-4D97-AF65-F5344CB8AC3E}">
        <p14:creationId xmlns:p14="http://schemas.microsoft.com/office/powerpoint/2010/main" val="5486614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Economic Freedom of the World: 2012 Annual Report. Website: </a:t>
            </a:r>
            <a:r>
              <a:rPr lang="en-US" baseline="0" dirty="0" err="1"/>
              <a:t>freetheword.com</a:t>
            </a:r>
            <a:endParaRPr lang="en-US" dirty="0"/>
          </a:p>
        </p:txBody>
      </p:sp>
      <p:sp>
        <p:nvSpPr>
          <p:cNvPr id="4" name="Slide Number Placeholder 3"/>
          <p:cNvSpPr>
            <a:spLocks noGrp="1"/>
          </p:cNvSpPr>
          <p:nvPr>
            <p:ph type="sldNum" sz="quarter" idx="10"/>
          </p:nvPr>
        </p:nvSpPr>
        <p:spPr/>
        <p:txBody>
          <a:bodyPr/>
          <a:lstStyle/>
          <a:p>
            <a:fld id="{F59574C3-3C20-46AF-9204-6F4DEDA77E37}" type="slidenum">
              <a:rPr lang="en-US"/>
              <a:pPr/>
              <a:t>4</a:t>
            </a:fld>
            <a:endParaRPr lang="en-US"/>
          </a:p>
        </p:txBody>
      </p:sp>
    </p:spTree>
    <p:extLst>
      <p:ext uri="{BB962C8B-B14F-4D97-AF65-F5344CB8AC3E}">
        <p14:creationId xmlns:p14="http://schemas.microsoft.com/office/powerpoint/2010/main" val="15396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Economic Freedom of the World: 2012 Annual Report. Website: </a:t>
            </a:r>
            <a:r>
              <a:rPr lang="en-US" baseline="0" dirty="0" err="1" smtClean="0"/>
              <a:t>freetheword.com</a:t>
            </a:r>
            <a:endParaRPr lang="en-US" dirty="0"/>
          </a:p>
        </p:txBody>
      </p:sp>
      <p:sp>
        <p:nvSpPr>
          <p:cNvPr id="4" name="Slide Number Placeholder 3"/>
          <p:cNvSpPr>
            <a:spLocks noGrp="1"/>
          </p:cNvSpPr>
          <p:nvPr>
            <p:ph type="sldNum" sz="quarter" idx="10"/>
          </p:nvPr>
        </p:nvSpPr>
        <p:spPr/>
        <p:txBody>
          <a:bodyPr/>
          <a:lstStyle/>
          <a:p>
            <a:fld id="{F59574C3-3C20-46AF-9204-6F4DEDA77E37}" type="slidenum">
              <a:rPr lang="en-US"/>
              <a:pPr/>
              <a:t>5</a:t>
            </a:fld>
            <a:endParaRPr lang="en-US"/>
          </a:p>
        </p:txBody>
      </p:sp>
    </p:spTree>
    <p:extLst>
      <p:ext uri="{BB962C8B-B14F-4D97-AF65-F5344CB8AC3E}">
        <p14:creationId xmlns:p14="http://schemas.microsoft.com/office/powerpoint/2010/main" val="90533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Source</a:t>
            </a:r>
            <a:r>
              <a:rPr lang="en-US" dirty="0" smtClean="0"/>
              <a:t>: </a:t>
            </a:r>
            <a:r>
              <a:rPr lang="en-US"/>
              <a:t>Bolt, J. and J. L. van Zanden (2013). The First Update of the Maddison Project; Re-Estimating Growth Before 1820. Maddison Project Working Paper 4. Website: http://www.ggdc.net/maddison/maddison-project/data.htm</a:t>
            </a:r>
          </a:p>
        </p:txBody>
      </p:sp>
      <p:sp>
        <p:nvSpPr>
          <p:cNvPr id="4" name="Slide Number Placeholder 3"/>
          <p:cNvSpPr>
            <a:spLocks noGrp="1"/>
          </p:cNvSpPr>
          <p:nvPr>
            <p:ph type="sldNum" sz="quarter" idx="10"/>
          </p:nvPr>
        </p:nvSpPr>
        <p:spPr/>
        <p:txBody>
          <a:bodyPr/>
          <a:lstStyle/>
          <a:p>
            <a:fld id="{C56F9EFE-66E5-EA4C-AC26-3C7EAC8AFC15}" type="slidenum">
              <a:rPr lang="en-US" smtClean="0"/>
              <a:t>6</a:t>
            </a:fld>
            <a:endParaRPr lang="en-US"/>
          </a:p>
        </p:txBody>
      </p:sp>
    </p:spTree>
    <p:extLst>
      <p:ext uri="{BB962C8B-B14F-4D97-AF65-F5344CB8AC3E}">
        <p14:creationId xmlns:p14="http://schemas.microsoft.com/office/powerpoint/2010/main" val="382194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Source: Bolt, J. and J. L. van Zanden (2013). The First Update of the Maddison Project; Re-Estimating Growth Before 1820. Maddison Project Working Paper 4. Website: http://www.ggdc.net/maddison/maddison-project/data.htm</a:t>
            </a:r>
          </a:p>
        </p:txBody>
      </p:sp>
      <p:sp>
        <p:nvSpPr>
          <p:cNvPr id="4" name="Slide Number Placeholder 3"/>
          <p:cNvSpPr>
            <a:spLocks noGrp="1"/>
          </p:cNvSpPr>
          <p:nvPr>
            <p:ph type="sldNum" sz="quarter" idx="10"/>
          </p:nvPr>
        </p:nvSpPr>
        <p:spPr/>
        <p:txBody>
          <a:bodyPr/>
          <a:lstStyle/>
          <a:p>
            <a:fld id="{08BBF5F8-2FC5-564D-B410-11CECDB8EDAF}" type="slidenum">
              <a:t>7</a:t>
            </a:fld>
            <a:endParaRPr lang="en-US"/>
          </a:p>
        </p:txBody>
      </p:sp>
    </p:spTree>
    <p:extLst>
      <p:ext uri="{BB962C8B-B14F-4D97-AF65-F5344CB8AC3E}">
        <p14:creationId xmlns:p14="http://schemas.microsoft.com/office/powerpoint/2010/main" val="79210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Sources: Canadian data </a:t>
            </a:r>
            <a:r>
              <a:rPr lang="en-US" baseline="0" dirty="0" err="1" smtClean="0"/>
              <a:t>(Table A.34 gross domestic product per capita, provinces and territories, in current dollars)</a:t>
            </a:r>
            <a:r>
              <a:rPr lang="en-US" baseline="0" dirty="0" smtClean="0"/>
              <a:t> </a:t>
            </a:r>
            <a:r>
              <a:rPr lang="en-US" baseline="0" dirty="0" err="1" smtClean="0"/>
              <a:t>from </a:t>
            </a:r>
            <a:r>
              <a:rPr lang="en-US" baseline="0" dirty="0" smtClean="0"/>
              <a:t>Canada Statistics </a:t>
            </a:r>
            <a:r>
              <a:rPr lang="en-US" baseline="0" dirty="0" err="1" smtClean="0"/>
              <a:t>for </a:t>
            </a:r>
            <a:r>
              <a:rPr lang="en-US" baseline="0" dirty="0" smtClean="0"/>
              <a:t>2009–2010. </a:t>
            </a:r>
            <a:r>
              <a:rPr lang="en-US" baseline="0" dirty="0" err="1" smtClean="0"/>
              <a:t>The data are in C$ which was then almost equal to US$</a:t>
            </a:r>
            <a:r>
              <a:rPr lang="en-US" baseline="0" dirty="0" smtClean="0"/>
              <a:t>. See www.statcan.gc.ca </a:t>
            </a:r>
            <a:r>
              <a:rPr lang="en-US" baseline="0" dirty="0" err="1" smtClean="0"/>
              <a:t>Data on Nordic countries from </a:t>
            </a:r>
            <a:r>
              <a:rPr lang="en-US" baseline="0" dirty="0" smtClean="0"/>
              <a:t>CIA World </a:t>
            </a:r>
            <a:r>
              <a:rPr lang="en-US" baseline="0" dirty="0" err="1" smtClean="0"/>
              <a:t>Factbook</a:t>
            </a:r>
            <a:r>
              <a:rPr lang="en-US" baseline="0" dirty="0" smtClean="0"/>
              <a:t> (GDP per Capita, PPP, USD) 2010. </a:t>
            </a:r>
            <a:r>
              <a:rPr lang="en-US" baseline="0" dirty="0" err="1" smtClean="0"/>
              <a:t>Data on states in the </a:t>
            </a:r>
            <a:r>
              <a:rPr lang="en-US" baseline="0" dirty="0" smtClean="0"/>
              <a:t>US from Avery, J.E., Siebeneck, T.P., og Tate, R.P. 2011. Gross Domestic Product by State. Advance Statistics for 2010 and Revised Statistics for 2007–2009. Price level 2010. Bureau of Economic Analysis. See www.bea.gov</a:t>
            </a:r>
            <a:endParaRPr lang="en-US" dirty="0"/>
          </a:p>
          <a:p>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8</a:t>
            </a:fld>
            <a:endParaRPr lang="en-US"/>
          </a:p>
        </p:txBody>
      </p:sp>
    </p:spTree>
    <p:extLst>
      <p:ext uri="{BB962C8B-B14F-4D97-AF65-F5344CB8AC3E}">
        <p14:creationId xmlns:p14="http://schemas.microsoft.com/office/powerpoint/2010/main" val="213297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Data on the US and Sweden, OECD 2009.</a:t>
            </a:r>
            <a:r>
              <a:rPr lang="en-US" baseline="0"/>
              <a:t> </a:t>
            </a:r>
            <a:r>
              <a:rPr lang="en-US"/>
              <a:t>GDP per capita: US$, using current PPPs, in </a:t>
            </a:r>
            <a:r>
              <a:rPr lang="en-US" i="1"/>
              <a:t>OECD in Figures</a:t>
            </a:r>
            <a:r>
              <a:rPr lang="en-US" i="0"/>
              <a:t>.</a:t>
            </a:r>
            <a:r>
              <a:rPr lang="en-US" i="0" baseline="0"/>
              <a:t> Paris:</a:t>
            </a:r>
            <a:r>
              <a:rPr lang="en-US"/>
              <a:t> OECD Publishing. Data on Swedish-Americans, Sanandaj, Nima 2012.</a:t>
            </a:r>
            <a:r>
              <a:rPr lang="en-US" baseline="0"/>
              <a:t> </a:t>
            </a:r>
            <a:r>
              <a:rPr lang="en-US" i="1" baseline="0"/>
              <a:t>The surprising ingredients of Swedish success — free markets and social cohesion</a:t>
            </a:r>
            <a:r>
              <a:rPr lang="en-US" baseline="0"/>
              <a:t>. London: Institute of Economic Affairs, 21. </a:t>
            </a:r>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9</a:t>
            </a:fld>
            <a:endParaRPr lang="en-US"/>
          </a:p>
        </p:txBody>
      </p:sp>
    </p:spTree>
    <p:extLst>
      <p:ext uri="{BB962C8B-B14F-4D97-AF65-F5344CB8AC3E}">
        <p14:creationId xmlns:p14="http://schemas.microsoft.com/office/powerpoint/2010/main" val="199501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Top Income</a:t>
            </a:r>
            <a:r>
              <a:rPr lang="en-US" baseline="0" dirty="0" smtClean="0"/>
              <a:t> Data Base.</a:t>
            </a:r>
            <a:endParaRPr lang="en-US" dirty="0"/>
          </a:p>
        </p:txBody>
      </p:sp>
      <p:sp>
        <p:nvSpPr>
          <p:cNvPr id="4" name="Slide Number Placeholder 3"/>
          <p:cNvSpPr>
            <a:spLocks noGrp="1"/>
          </p:cNvSpPr>
          <p:nvPr>
            <p:ph type="sldNum" sz="quarter" idx="10"/>
          </p:nvPr>
        </p:nvSpPr>
        <p:spPr/>
        <p:txBody>
          <a:bodyPr/>
          <a:lstStyle/>
          <a:p>
            <a:fld id="{79078BA0-B433-1941-A678-63D25BEE7EC5}" type="slidenum">
              <a:rPr lang="en-US" smtClean="0"/>
              <a:t>11</a:t>
            </a:fld>
            <a:endParaRPr lang="en-US"/>
          </a:p>
        </p:txBody>
      </p:sp>
    </p:spTree>
    <p:extLst>
      <p:ext uri="{BB962C8B-B14F-4D97-AF65-F5344CB8AC3E}">
        <p14:creationId xmlns:p14="http://schemas.microsoft.com/office/powerpoint/2010/main" val="319672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Department of the Treasury: Office of Tax Analysis Working Paper #85, "U.S. Treasury Distributional Methodology" by Julie-Anne Cronin (September 1999). See Tax Facts, http://www.taxpolicycenter.org from Brookings Institute.</a:t>
            </a:r>
          </a:p>
        </p:txBody>
      </p:sp>
      <p:sp>
        <p:nvSpPr>
          <p:cNvPr id="4" name="Slide Number Placeholder 3"/>
          <p:cNvSpPr>
            <a:spLocks noGrp="1"/>
          </p:cNvSpPr>
          <p:nvPr>
            <p:ph type="sldNum" sz="quarter" idx="10"/>
          </p:nvPr>
        </p:nvSpPr>
        <p:spPr/>
        <p:txBody>
          <a:bodyPr/>
          <a:lstStyle/>
          <a:p>
            <a:fld id="{C56F9EFE-66E5-EA4C-AC26-3C7EAC8AFC15}" type="slidenum">
              <a:rPr lang="en-US" smtClean="0"/>
              <a:t>23</a:t>
            </a:fld>
            <a:endParaRPr lang="en-US"/>
          </a:p>
        </p:txBody>
      </p:sp>
    </p:spTree>
    <p:extLst>
      <p:ext uri="{BB962C8B-B14F-4D97-AF65-F5344CB8AC3E}">
        <p14:creationId xmlns:p14="http://schemas.microsoft.com/office/powerpoint/2010/main" val="297346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International Monetary Fund, Data and</a:t>
            </a:r>
            <a:r>
              <a:rPr lang="en-US" baseline="0"/>
              <a:t> Statistics, </a:t>
            </a:r>
            <a:r>
              <a:rPr lang="en-US"/>
              <a:t>World Economic Outlook Database, April 2014. Website: www.imf.org</a:t>
            </a:r>
          </a:p>
        </p:txBody>
      </p:sp>
      <p:sp>
        <p:nvSpPr>
          <p:cNvPr id="4" name="Slide Number Placeholder 3"/>
          <p:cNvSpPr>
            <a:spLocks noGrp="1"/>
          </p:cNvSpPr>
          <p:nvPr>
            <p:ph type="sldNum" sz="quarter" idx="10"/>
          </p:nvPr>
        </p:nvSpPr>
        <p:spPr/>
        <p:txBody>
          <a:bodyPr/>
          <a:lstStyle/>
          <a:p>
            <a:fld id="{F59574C3-3C20-46AF-9204-6F4DEDA77E37}" type="slidenum">
              <a:rPr lang="en-US"/>
              <a:pPr/>
              <a:t>26</a:t>
            </a:fld>
            <a:endParaRPr lang="en-US"/>
          </a:p>
        </p:txBody>
      </p:sp>
    </p:spTree>
    <p:extLst>
      <p:ext uri="{BB962C8B-B14F-4D97-AF65-F5344CB8AC3E}">
        <p14:creationId xmlns:p14="http://schemas.microsoft.com/office/powerpoint/2010/main" val="171557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20450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89118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58462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70B43D3A-0DA1-BE40-A575-D7BCCAF6E12C}"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69259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70B43D3A-0DA1-BE40-A575-D7BCCAF6E12C}"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411527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Date Placeholder 4"/>
          <p:cNvSpPr>
            <a:spLocks noGrp="1"/>
          </p:cNvSpPr>
          <p:nvPr>
            <p:ph type="dt" sz="half" idx="10"/>
          </p:nvPr>
        </p:nvSpPr>
        <p:spPr/>
        <p:txBody>
          <a:bodyPr/>
          <a:lstStyle/>
          <a:p>
            <a:fld id="{70B43D3A-0DA1-BE40-A575-D7BCCAF6E12C}"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41224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7" name="Date Placeholder 6"/>
          <p:cNvSpPr>
            <a:spLocks noGrp="1"/>
          </p:cNvSpPr>
          <p:nvPr>
            <p:ph type="dt" sz="half" idx="10"/>
          </p:nvPr>
        </p:nvSpPr>
        <p:spPr/>
        <p:txBody>
          <a:bodyPr/>
          <a:lstStyle/>
          <a:p>
            <a:fld id="{70B43D3A-0DA1-BE40-A575-D7BCCAF6E12C}" type="datetimeFigureOut">
              <a:rPr lang="en-US" smtClean="0"/>
              <a:t>11/11/14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05656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70B43D3A-0DA1-BE40-A575-D7BCCAF6E12C}" type="datetimeFigureOut">
              <a:rPr lang="en-US" smtClean="0"/>
              <a:t>11/11/14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0584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43D3A-0DA1-BE40-A575-D7BCCAF6E12C}" type="datetimeFigureOut">
              <a:rPr lang="en-US" smtClean="0"/>
              <a:t>11/11/14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324012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70B43D3A-0DA1-BE40-A575-D7BCCAF6E12C}"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61590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70B43D3A-0DA1-BE40-A575-D7BCCAF6E12C}"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2CCE4-F7FD-6C4C-83D9-87EBA23CAE7D}" type="slidenum">
              <a:rPr lang="en-US" smtClean="0"/>
              <a:t>‹#›</a:t>
            </a:fld>
            <a:endParaRPr lang="en-US"/>
          </a:p>
        </p:txBody>
      </p:sp>
    </p:spTree>
    <p:extLst>
      <p:ext uri="{BB962C8B-B14F-4D97-AF65-F5344CB8AC3E}">
        <p14:creationId xmlns:p14="http://schemas.microsoft.com/office/powerpoint/2010/main" val="16151504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43D3A-0DA1-BE40-A575-D7BCCAF6E12C}" type="datetimeFigureOut">
              <a:rPr lang="en-US" smtClean="0"/>
              <a:t>11/11/14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2CCE4-F7FD-6C4C-83D9-87EBA23CAE7D}" type="slidenum">
              <a:rPr lang="en-US" smtClean="0"/>
              <a:t>‹#›</a:t>
            </a:fld>
            <a:endParaRPr lang="en-US"/>
          </a:p>
        </p:txBody>
      </p:sp>
    </p:spTree>
    <p:extLst>
      <p:ext uri="{BB962C8B-B14F-4D97-AF65-F5344CB8AC3E}">
        <p14:creationId xmlns:p14="http://schemas.microsoft.com/office/powerpoint/2010/main" val="378959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906889"/>
            <a:ext cx="7772400" cy="2060222"/>
          </a:xfrm>
        </p:spPr>
        <p:txBody>
          <a:bodyPr>
            <a:normAutofit/>
          </a:bodyPr>
          <a:lstStyle/>
          <a:p>
            <a:r>
              <a:rPr lang="is-IS" altLang="ja-JP" sz="4000" dirty="0" smtClean="0">
                <a:ea typeface="ヒラギノ角ゴ Pro W3" charset="-128"/>
                <a:cs typeface="ヒラギノ角ゴ Pro W3" charset="-128"/>
              </a:rPr>
              <a:t>A Latter-Day Jacobin With Data</a:t>
            </a:r>
            <a:r>
              <a:rPr lang="is-IS" altLang="ja-JP" sz="4000">
                <a:ea typeface="ヒラギノ角ゴ Pro W3" charset="-128"/>
                <a:cs typeface="ヒラギノ角ゴ Pro W3" charset="-128"/>
              </a:rPr>
              <a:t/>
            </a:r>
            <a:br>
              <a:rPr lang="is-IS" altLang="ja-JP" sz="4000">
                <a:ea typeface="ヒラギノ角ゴ Pro W3" charset="-128"/>
                <a:cs typeface="ヒラギノ角ゴ Pro W3" charset="-128"/>
              </a:rPr>
            </a:br>
            <a:r>
              <a:rPr lang="is-IS" altLang="ja-JP" sz="3100" smtClean="0">
                <a:ea typeface="ヒラギノ角ゴ Pro W3" charset="-128"/>
                <a:cs typeface="ヒラギノ角ゴ Pro W3" charset="-128"/>
              </a:rPr>
              <a:t>Reflections on Piketty’s Capital</a:t>
            </a:r>
            <a:r>
              <a:rPr lang="is-IS" altLang="ja-JP" dirty="0">
                <a:ea typeface="ヒラギノ角ゴ Pro W3" charset="-128"/>
                <a:cs typeface="ヒラギノ角ゴ Pro W3" charset="-128"/>
              </a:rPr>
              <a:t/>
            </a:r>
            <a:br>
              <a:rPr lang="is-IS" altLang="ja-JP" dirty="0">
                <a:ea typeface="ヒラギノ角ゴ Pro W3" charset="-128"/>
                <a:cs typeface="ヒラギノ角ゴ Pro W3" charset="-128"/>
              </a:rPr>
            </a:br>
            <a:endParaRPr lang="is-IS" dirty="0"/>
          </a:p>
        </p:txBody>
      </p:sp>
      <p:sp>
        <p:nvSpPr>
          <p:cNvPr id="2051" name="Rectangle 3"/>
          <p:cNvSpPr>
            <a:spLocks noGrp="1" noChangeArrowheads="1"/>
          </p:cNvSpPr>
          <p:nvPr>
            <p:ph type="subTitle" idx="1"/>
          </p:nvPr>
        </p:nvSpPr>
        <p:spPr>
          <a:xfrm>
            <a:off x="1371600" y="4699000"/>
            <a:ext cx="6400800" cy="1382889"/>
          </a:xfrm>
        </p:spPr>
        <p:txBody>
          <a:bodyPr>
            <a:normAutofit/>
          </a:bodyPr>
          <a:lstStyle/>
          <a:p>
            <a:r>
              <a:rPr lang="is-IS" sz="2400" dirty="0" smtClean="0"/>
              <a:t>Professor Hannes H. Gissurarson</a:t>
            </a:r>
            <a:endParaRPr lang="is-IS" sz="2400" dirty="0"/>
          </a:p>
          <a:p>
            <a:r>
              <a:rPr lang="is-IS" sz="2400" dirty="0" smtClean="0"/>
              <a:t>European Students for Liberty, Reykjavik </a:t>
            </a:r>
          </a:p>
          <a:p>
            <a:r>
              <a:rPr lang="is-IS" sz="2400" dirty="0" smtClean="0"/>
              <a:t>15 November 2014: 16.15–17.00</a:t>
            </a:r>
          </a:p>
        </p:txBody>
      </p:sp>
      <p:pic>
        <p:nvPicPr>
          <p:cNvPr id="3" name="Picture 2" descr="HI_Logo_positiv_ENG_hori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04" y="805091"/>
            <a:ext cx="6962687" cy="2101798"/>
          </a:xfrm>
          <a:prstGeom prst="rect">
            <a:avLst/>
          </a:prstGeom>
        </p:spPr>
      </p:pic>
    </p:spTree>
    <p:extLst>
      <p:ext uri="{BB962C8B-B14F-4D97-AF65-F5344CB8AC3E}">
        <p14:creationId xmlns:p14="http://schemas.microsoft.com/office/powerpoint/2010/main" val="11476593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Piketty, and the Rich</a:t>
            </a:r>
          </a:p>
        </p:txBody>
      </p:sp>
      <p:sp>
        <p:nvSpPr>
          <p:cNvPr id="3" name="Content Placeholder 2"/>
          <p:cNvSpPr>
            <a:spLocks noGrp="1"/>
          </p:cNvSpPr>
          <p:nvPr>
            <p:ph sz="half" idx="1"/>
          </p:nvPr>
        </p:nvSpPr>
        <p:spPr/>
        <p:txBody>
          <a:bodyPr>
            <a:normAutofit/>
          </a:bodyPr>
          <a:lstStyle/>
          <a:p>
            <a:r>
              <a:rPr lang="en-US" dirty="0" smtClean="0"/>
              <a:t>Main </a:t>
            </a:r>
            <a:r>
              <a:rPr lang="en-US" dirty="0"/>
              <a:t>proposition: </a:t>
            </a:r>
            <a:r>
              <a:rPr lang="en-US" dirty="0" smtClean="0"/>
              <a:t>inequality rising, poor </a:t>
            </a:r>
            <a:r>
              <a:rPr lang="en-US" dirty="0"/>
              <a:t>do not gain from </a:t>
            </a:r>
            <a:r>
              <a:rPr lang="en-US" dirty="0" smtClean="0"/>
              <a:t>capitalism</a:t>
            </a:r>
            <a:endParaRPr lang="en-US" dirty="0"/>
          </a:p>
          <a:p>
            <a:r>
              <a:rPr lang="en-US" dirty="0" smtClean="0"/>
              <a:t>Capital accumulated by rich, because </a:t>
            </a:r>
            <a:r>
              <a:rPr lang="en-US" i="1" dirty="0"/>
              <a:t>r</a:t>
            </a:r>
            <a:r>
              <a:rPr lang="en-US" dirty="0"/>
              <a:t> &gt; </a:t>
            </a:r>
            <a:r>
              <a:rPr lang="en-US" i="1" dirty="0" smtClean="0"/>
              <a:t>g</a:t>
            </a:r>
            <a:r>
              <a:rPr lang="en-US" dirty="0" smtClean="0"/>
              <a:t> </a:t>
            </a:r>
            <a:endParaRPr lang="en-US" dirty="0"/>
          </a:p>
          <a:p>
            <a:r>
              <a:rPr lang="en-US" dirty="0" smtClean="0"/>
              <a:t>Need for confiscatory international taxes on wealth and top income</a:t>
            </a:r>
            <a:endParaRPr lang="en-US" dirty="0"/>
          </a:p>
        </p:txBody>
      </p:sp>
      <p:pic>
        <p:nvPicPr>
          <p:cNvPr id="5" name="Content Placeholder 4" descr="rich-people.jpg"/>
          <p:cNvPicPr>
            <a:picLocks noGrp="1" noChangeAspect="1"/>
          </p:cNvPicPr>
          <p:nvPr>
            <p:ph sz="half" idx="2"/>
          </p:nvPr>
        </p:nvPicPr>
        <p:blipFill>
          <a:blip r:embed="rId2">
            <a:extLst>
              <a:ext uri="{28A0092B-C50C-407E-A947-70E740481C1C}">
                <a14:useLocalDpi xmlns:a14="http://schemas.microsoft.com/office/drawing/2010/main" val="0"/>
              </a:ext>
            </a:extLst>
          </a:blip>
          <a:srcRect l="5964" r="5964"/>
          <a:stretch>
            <a:fillRect/>
          </a:stretch>
        </p:blipFill>
        <p:spPr/>
      </p:pic>
    </p:spTree>
    <p:extLst>
      <p:ext uri="{BB962C8B-B14F-4D97-AF65-F5344CB8AC3E}">
        <p14:creationId xmlns:p14="http://schemas.microsoft.com/office/powerpoint/2010/main" val="3698081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Piketty’s</a:t>
            </a:r>
            <a:r>
              <a:rPr lang="en-US" dirty="0" smtClean="0"/>
              <a:t> Income Share of 1% Top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5558949"/>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7942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Country of Immigrants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US subject to waves of immigrants, first from Europe and Asia, now from Mexico and Central America</a:t>
            </a:r>
            <a:endParaRPr lang="en-US" dirty="0"/>
          </a:p>
          <a:p>
            <a:r>
              <a:rPr lang="en-US" dirty="0" smtClean="0"/>
              <a:t>Brings down US averages, even if only temporarily</a:t>
            </a:r>
          </a:p>
          <a:p>
            <a:r>
              <a:rPr lang="en-US" dirty="0" smtClean="0"/>
              <a:t>Creates a statistical illusion</a:t>
            </a:r>
            <a:endParaRPr lang="en-US" dirty="0"/>
          </a:p>
        </p:txBody>
      </p:sp>
      <p:pic>
        <p:nvPicPr>
          <p:cNvPr id="5" name="Content Placeholder 4" descr="Liberty-statue-from-below_cropped.jpg"/>
          <p:cNvPicPr>
            <a:picLocks noGrp="1" noChangeAspect="1"/>
          </p:cNvPicPr>
          <p:nvPr>
            <p:ph sz="half" idx="2"/>
          </p:nvPr>
        </p:nvPicPr>
        <p:blipFill>
          <a:blip r:embed="rId2">
            <a:extLst>
              <a:ext uri="{28A0092B-C50C-407E-A947-70E740481C1C}">
                <a14:useLocalDpi xmlns:a14="http://schemas.microsoft.com/office/drawing/2010/main" val="0"/>
              </a:ext>
            </a:extLst>
          </a:blip>
          <a:srcRect t="-6066" b="-6066"/>
          <a:stretch>
            <a:fillRect/>
          </a:stretch>
        </p:blipFill>
        <p:spPr/>
      </p:pic>
    </p:spTree>
    <p:extLst>
      <p:ext uri="{BB962C8B-B14F-4D97-AF65-F5344CB8AC3E}">
        <p14:creationId xmlns:p14="http://schemas.microsoft.com/office/powerpoint/2010/main" val="2597259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a:t>
            </a:r>
            <a:r>
              <a:rPr lang="en-US" dirty="0" err="1" smtClean="0"/>
              <a:t>Piketty’s</a:t>
            </a:r>
            <a:r>
              <a:rPr lang="en-US" dirty="0" smtClean="0"/>
              <a:t> Numbers</a:t>
            </a:r>
            <a:endParaRPr lang="en-US" dirty="0"/>
          </a:p>
        </p:txBody>
      </p:sp>
      <p:sp>
        <p:nvSpPr>
          <p:cNvPr id="3" name="Content Placeholder 2"/>
          <p:cNvSpPr>
            <a:spLocks noGrp="1"/>
          </p:cNvSpPr>
          <p:nvPr>
            <p:ph idx="1"/>
          </p:nvPr>
        </p:nvSpPr>
        <p:spPr/>
        <p:txBody>
          <a:bodyPr>
            <a:normAutofit lnSpcReduction="10000"/>
          </a:bodyPr>
          <a:lstStyle/>
          <a:p>
            <a:r>
              <a:rPr lang="en-US" i="1" dirty="0" smtClean="0"/>
              <a:t>Financial Times: </a:t>
            </a:r>
            <a:r>
              <a:rPr lang="en-US" dirty="0" smtClean="0"/>
              <a:t>Errors in calculations of wealth distribution in the UK</a:t>
            </a:r>
          </a:p>
          <a:p>
            <a:r>
              <a:rPr lang="en-US" dirty="0" smtClean="0"/>
              <a:t>French economists: inflated real estate prices cause overestimate of wealth</a:t>
            </a:r>
          </a:p>
          <a:p>
            <a:r>
              <a:rPr lang="en-US" dirty="0" smtClean="0"/>
              <a:t>Neither criticism very relevant to </a:t>
            </a:r>
            <a:r>
              <a:rPr lang="en-US" dirty="0" err="1" smtClean="0"/>
              <a:t>Piketty’s</a:t>
            </a:r>
            <a:r>
              <a:rPr lang="en-US" dirty="0" smtClean="0"/>
              <a:t> income distribution</a:t>
            </a:r>
          </a:p>
          <a:p>
            <a:r>
              <a:rPr lang="en-US" dirty="0" smtClean="0"/>
              <a:t>However: no correlation between the redistributive welfare state and income inequality</a:t>
            </a:r>
            <a:endParaRPr lang="en-US" dirty="0"/>
          </a:p>
        </p:txBody>
      </p:sp>
    </p:spTree>
    <p:extLst>
      <p:ext uri="{BB962C8B-B14F-4D97-AF65-F5344CB8AC3E}">
        <p14:creationId xmlns:p14="http://schemas.microsoft.com/office/powerpoint/2010/main" val="3113353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a:t>
            </a:r>
            <a:r>
              <a:rPr lang="en-US" dirty="0" err="1" smtClean="0"/>
              <a:t>Piketty’s</a:t>
            </a:r>
            <a:r>
              <a:rPr lang="en-US" dirty="0" smtClean="0"/>
              <a:t> Method</a:t>
            </a:r>
            <a:endParaRPr lang="en-US" dirty="0"/>
          </a:p>
        </p:txBody>
      </p:sp>
      <p:sp>
        <p:nvSpPr>
          <p:cNvPr id="3" name="Content Placeholder 2"/>
          <p:cNvSpPr>
            <a:spLocks noGrp="1"/>
          </p:cNvSpPr>
          <p:nvPr>
            <p:ph idx="1"/>
          </p:nvPr>
        </p:nvSpPr>
        <p:spPr/>
        <p:txBody>
          <a:bodyPr>
            <a:normAutofit lnSpcReduction="10000"/>
          </a:bodyPr>
          <a:lstStyle/>
          <a:p>
            <a:r>
              <a:rPr lang="en-US" dirty="0" smtClean="0"/>
              <a:t>Underestimates bottom income: uses income before transfers</a:t>
            </a:r>
          </a:p>
          <a:p>
            <a:r>
              <a:rPr lang="en-US" dirty="0" smtClean="0"/>
              <a:t>Overestimates top income: ignores changes brought about by changed taxation, top income becoming more visible</a:t>
            </a:r>
          </a:p>
          <a:p>
            <a:r>
              <a:rPr lang="en-US" dirty="0" smtClean="0"/>
              <a:t>Method suffers from same problems as </a:t>
            </a:r>
            <a:r>
              <a:rPr lang="en-US" dirty="0" err="1" smtClean="0"/>
              <a:t>Gini</a:t>
            </a:r>
            <a:r>
              <a:rPr lang="en-US" dirty="0" smtClean="0"/>
              <a:t> coefficient as measurement of inequality: relative share of top increases if more people study longer or live longer </a:t>
            </a:r>
            <a:endParaRPr lang="en-US" dirty="0"/>
          </a:p>
        </p:txBody>
      </p:sp>
    </p:spTree>
    <p:extLst>
      <p:ext uri="{BB962C8B-B14F-4D97-AF65-F5344CB8AC3E}">
        <p14:creationId xmlns:p14="http://schemas.microsoft.com/office/powerpoint/2010/main" val="2290994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a:t>
            </a:r>
            <a:r>
              <a:rPr lang="en-US" dirty="0" err="1" smtClean="0"/>
              <a:t>Globalisation</a:t>
            </a:r>
            <a:endParaRPr lang="en-US" dirty="0"/>
          </a:p>
        </p:txBody>
      </p:sp>
      <p:sp>
        <p:nvSpPr>
          <p:cNvPr id="3" name="Content Placeholder 2"/>
          <p:cNvSpPr>
            <a:spLocks noGrp="1"/>
          </p:cNvSpPr>
          <p:nvPr>
            <p:ph idx="1"/>
          </p:nvPr>
        </p:nvSpPr>
        <p:spPr/>
        <p:txBody>
          <a:bodyPr/>
          <a:lstStyle/>
          <a:p>
            <a:r>
              <a:rPr lang="en-US" dirty="0" err="1" smtClean="0"/>
              <a:t>Piketty</a:t>
            </a:r>
            <a:r>
              <a:rPr lang="en-US" dirty="0" smtClean="0"/>
              <a:t> possibly right that bottom income stagnant or even slightly decreasing</a:t>
            </a:r>
          </a:p>
          <a:p>
            <a:r>
              <a:rPr lang="en-US" dirty="0" smtClean="0"/>
              <a:t>Competition from China and India: Massive migration into middle class</a:t>
            </a:r>
          </a:p>
          <a:p>
            <a:r>
              <a:rPr lang="en-US" dirty="0" smtClean="0"/>
              <a:t>Global income distribution become more equal, while income distribution in West less equal</a:t>
            </a:r>
          </a:p>
          <a:p>
            <a:r>
              <a:rPr lang="en-US" dirty="0" smtClean="0"/>
              <a:t>West only 1 of 7 billion people on earth</a:t>
            </a:r>
            <a:endParaRPr lang="en-US" dirty="0"/>
          </a:p>
        </p:txBody>
      </p:sp>
    </p:spTree>
    <p:extLst>
      <p:ext uri="{BB962C8B-B14F-4D97-AF65-F5344CB8AC3E}">
        <p14:creationId xmlns:p14="http://schemas.microsoft.com/office/powerpoint/2010/main" val="1339897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Income Share of 90% Bottom, China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2774034"/>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197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Super-Rich?</a:t>
            </a:r>
            <a:endParaRPr lang="en-US" dirty="0"/>
          </a:p>
        </p:txBody>
      </p:sp>
      <p:sp>
        <p:nvSpPr>
          <p:cNvPr id="3" name="Content Placeholder 2"/>
          <p:cNvSpPr>
            <a:spLocks noGrp="1"/>
          </p:cNvSpPr>
          <p:nvPr>
            <p:ph idx="1"/>
          </p:nvPr>
        </p:nvSpPr>
        <p:spPr/>
        <p:txBody>
          <a:bodyPr/>
          <a:lstStyle/>
          <a:p>
            <a:r>
              <a:rPr lang="en-US" dirty="0" smtClean="0"/>
              <a:t>People with special, non-replicable skills (i.e. earning rent from abilities), innovators, entrepreneurs, entertainers, athletes</a:t>
            </a:r>
          </a:p>
          <a:p>
            <a:r>
              <a:rPr lang="en-US" dirty="0" smtClean="0"/>
              <a:t>By definition, supply (almost) fixed, while demand flexible</a:t>
            </a:r>
          </a:p>
          <a:p>
            <a:r>
              <a:rPr lang="en-US" dirty="0" smtClean="0"/>
              <a:t>Suddenly find demand, the market for their services, going from 300 million people to perhaps 3 billion, impact of </a:t>
            </a:r>
            <a:r>
              <a:rPr lang="en-US" dirty="0" err="1" smtClean="0"/>
              <a:t>globalisation</a:t>
            </a:r>
            <a:endParaRPr lang="en-US" dirty="0"/>
          </a:p>
        </p:txBody>
      </p:sp>
    </p:spTree>
    <p:extLst>
      <p:ext uri="{BB962C8B-B14F-4D97-AF65-F5344CB8AC3E}">
        <p14:creationId xmlns:p14="http://schemas.microsoft.com/office/powerpoint/2010/main" val="3571216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Inequality?</a:t>
            </a:r>
            <a:endParaRPr lang="en-US" dirty="0"/>
          </a:p>
        </p:txBody>
      </p:sp>
      <p:sp>
        <p:nvSpPr>
          <p:cNvPr id="3" name="Content Placeholder 2"/>
          <p:cNvSpPr>
            <a:spLocks noGrp="1"/>
          </p:cNvSpPr>
          <p:nvPr>
            <p:ph idx="1"/>
          </p:nvPr>
        </p:nvSpPr>
        <p:spPr/>
        <p:txBody>
          <a:bodyPr/>
          <a:lstStyle/>
          <a:p>
            <a:r>
              <a:rPr lang="en-US" dirty="0" smtClean="0"/>
              <a:t>Country with an income distribution D</a:t>
            </a:r>
            <a:r>
              <a:rPr lang="en-US" baseline="-25000" dirty="0" smtClean="0"/>
              <a:t>1</a:t>
            </a:r>
          </a:p>
          <a:p>
            <a:r>
              <a:rPr lang="en-US" dirty="0" smtClean="0"/>
              <a:t>Milton Friedman comes to give a lecture</a:t>
            </a:r>
          </a:p>
          <a:p>
            <a:r>
              <a:rPr lang="en-US" dirty="0" smtClean="0"/>
              <a:t>1,000 attend, each paying $50</a:t>
            </a:r>
          </a:p>
          <a:p>
            <a:r>
              <a:rPr lang="en-US" dirty="0" smtClean="0"/>
              <a:t>Friedman $50,000 richer, 1,000 people each $50 poorer: less equal distribution D</a:t>
            </a:r>
            <a:r>
              <a:rPr lang="en-US" baseline="-25000" dirty="0" smtClean="0"/>
              <a:t>2</a:t>
            </a:r>
          </a:p>
          <a:p>
            <a:r>
              <a:rPr lang="en-US" dirty="0" smtClean="0"/>
              <a:t>No problem: everybody is happy</a:t>
            </a:r>
          </a:p>
          <a:p>
            <a:r>
              <a:rPr lang="en-US" dirty="0" smtClean="0"/>
              <a:t>Distribution by choice: from each as she chooses, to each as she is chosen</a:t>
            </a:r>
            <a:endParaRPr lang="en-US" dirty="0"/>
          </a:p>
        </p:txBody>
      </p:sp>
    </p:spTree>
    <p:extLst>
      <p:ext uri="{BB962C8B-B14F-4D97-AF65-F5344CB8AC3E}">
        <p14:creationId xmlns:p14="http://schemas.microsoft.com/office/powerpoint/2010/main" val="2768190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Problems with </a:t>
            </a:r>
            <a:r>
              <a:rPr lang="en-US" dirty="0" err="1" smtClean="0"/>
              <a:t>Piketty’s</a:t>
            </a:r>
            <a:r>
              <a:rPr lang="en-US" dirty="0" smtClean="0"/>
              <a:t> Ideas</a:t>
            </a:r>
            <a:endParaRPr lang="en-US" dirty="0"/>
          </a:p>
        </p:txBody>
      </p:sp>
      <p:sp>
        <p:nvSpPr>
          <p:cNvPr id="3" name="Content Placeholder 2"/>
          <p:cNvSpPr>
            <a:spLocks noGrp="1"/>
          </p:cNvSpPr>
          <p:nvPr>
            <p:ph idx="1"/>
          </p:nvPr>
        </p:nvSpPr>
        <p:spPr/>
        <p:txBody>
          <a:bodyPr>
            <a:normAutofit lnSpcReduction="10000"/>
          </a:bodyPr>
          <a:lstStyle/>
          <a:p>
            <a:r>
              <a:rPr lang="en-US" dirty="0" smtClean="0"/>
              <a:t>Rate of return of capital not always higher than economic growth</a:t>
            </a:r>
          </a:p>
          <a:p>
            <a:r>
              <a:rPr lang="en-US" dirty="0" smtClean="0"/>
              <a:t>Capital not immobile and unbreakable</a:t>
            </a:r>
          </a:p>
          <a:p>
            <a:r>
              <a:rPr lang="en-US" dirty="0" smtClean="0"/>
              <a:t>Capital not in hands of </a:t>
            </a:r>
            <a:r>
              <a:rPr lang="en-US" dirty="0" err="1" smtClean="0"/>
              <a:t>rentiers</a:t>
            </a:r>
            <a:r>
              <a:rPr lang="en-US" dirty="0" smtClean="0"/>
              <a:t>, landowners and bondholders, also innovators, entrepreneurs, investors, funds, third sector </a:t>
            </a:r>
            <a:r>
              <a:rPr lang="en-US" dirty="0" err="1" smtClean="0"/>
              <a:t>organisations</a:t>
            </a:r>
            <a:endParaRPr lang="en-US" dirty="0" smtClean="0"/>
          </a:p>
          <a:p>
            <a:r>
              <a:rPr lang="en-US" dirty="0" smtClean="0"/>
              <a:t>Dispersed by children, divorces, risks, uncertainties</a:t>
            </a:r>
            <a:endParaRPr lang="en-US" dirty="0"/>
          </a:p>
        </p:txBody>
      </p:sp>
    </p:spTree>
    <p:extLst>
      <p:ext uri="{BB962C8B-B14F-4D97-AF65-F5344CB8AC3E}">
        <p14:creationId xmlns:p14="http://schemas.microsoft.com/office/powerpoint/2010/main" val="1080362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a:t>
            </a:r>
            <a:r>
              <a:rPr lang="en-US" dirty="0" smtClean="0"/>
              <a:t> Replacing Rawls as Prophet</a:t>
            </a:r>
            <a:endParaRPr lang="en-US" dirty="0"/>
          </a:p>
        </p:txBody>
      </p:sp>
      <p:pic>
        <p:nvPicPr>
          <p:cNvPr id="6" name="Content Placeholder 5" descr="JohnRawls.jpg"/>
          <p:cNvPicPr>
            <a:picLocks noGrp="1" noChangeAspect="1"/>
          </p:cNvPicPr>
          <p:nvPr>
            <p:ph sz="half" idx="1"/>
          </p:nvPr>
        </p:nvPicPr>
        <p:blipFill>
          <a:blip r:embed="rId2">
            <a:extLst>
              <a:ext uri="{28A0092B-C50C-407E-A947-70E740481C1C}">
                <a14:useLocalDpi xmlns:a14="http://schemas.microsoft.com/office/drawing/2010/main" val="0"/>
              </a:ext>
            </a:extLst>
          </a:blip>
          <a:srcRect l="3394" r="3394"/>
          <a:stretch>
            <a:fillRect/>
          </a:stretch>
        </p:blipFill>
        <p:spPr/>
      </p:pic>
      <p:pic>
        <p:nvPicPr>
          <p:cNvPr id="10" name="Content Placeholder 9" descr="ThomasPiketty.jpg"/>
          <p:cNvPicPr>
            <a:picLocks noGrp="1" noChangeAspect="1"/>
          </p:cNvPicPr>
          <p:nvPr>
            <p:ph sz="half" idx="2"/>
          </p:nvPr>
        </p:nvPicPr>
        <p:blipFill>
          <a:blip r:embed="rId3">
            <a:extLst>
              <a:ext uri="{28A0092B-C50C-407E-A947-70E740481C1C}">
                <a14:useLocalDpi xmlns:a14="http://schemas.microsoft.com/office/drawing/2010/main" val="0"/>
              </a:ext>
            </a:extLst>
          </a:blip>
          <a:srcRect l="3232" r="3232"/>
          <a:stretch>
            <a:fillRect/>
          </a:stretch>
        </p:blipFill>
        <p:spPr/>
      </p:pic>
    </p:spTree>
    <p:extLst>
      <p:ext uri="{BB962C8B-B14F-4D97-AF65-F5344CB8AC3E}">
        <p14:creationId xmlns:p14="http://schemas.microsoft.com/office/powerpoint/2010/main" val="1070206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to Retain Wealth</a:t>
            </a:r>
            <a:endParaRPr lang="en-US" dirty="0"/>
          </a:p>
        </p:txBody>
      </p:sp>
      <p:sp>
        <p:nvSpPr>
          <p:cNvPr id="8" name="Text Placeholder 7"/>
          <p:cNvSpPr>
            <a:spLocks noGrp="1"/>
          </p:cNvSpPr>
          <p:nvPr>
            <p:ph type="body" idx="1"/>
          </p:nvPr>
        </p:nvSpPr>
        <p:spPr/>
        <p:txBody>
          <a:bodyPr/>
          <a:lstStyle/>
          <a:p>
            <a:r>
              <a:rPr lang="en-US" dirty="0" smtClean="0"/>
              <a:t>Barbara Hutton</a:t>
            </a:r>
            <a:endParaRPr lang="en-US" dirty="0"/>
          </a:p>
        </p:txBody>
      </p:sp>
      <p:pic>
        <p:nvPicPr>
          <p:cNvPr id="7" name="Content Placeholder 6" descr="BarbaraHutton.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984" b="25480"/>
          <a:stretch/>
        </p:blipFill>
        <p:spPr/>
      </p:pic>
      <p:sp>
        <p:nvSpPr>
          <p:cNvPr id="9" name="Text Placeholder 8"/>
          <p:cNvSpPr>
            <a:spLocks noGrp="1"/>
          </p:cNvSpPr>
          <p:nvPr>
            <p:ph type="body" sz="quarter" idx="3"/>
          </p:nvPr>
        </p:nvSpPr>
        <p:spPr/>
        <p:txBody>
          <a:bodyPr/>
          <a:lstStyle/>
          <a:p>
            <a:r>
              <a:rPr lang="en-US" dirty="0" smtClean="0"/>
              <a:t>Charles Koch</a:t>
            </a:r>
            <a:endParaRPr lang="en-US" dirty="0"/>
          </a:p>
        </p:txBody>
      </p:sp>
      <p:pic>
        <p:nvPicPr>
          <p:cNvPr id="6" name="Content Placeholder 5" descr="CharlesKoch.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3509" b="26611"/>
          <a:stretch/>
        </p:blipFill>
        <p:spPr/>
      </p:pic>
    </p:spTree>
    <p:extLst>
      <p:ext uri="{BB962C8B-B14F-4D97-AF65-F5344CB8AC3E}">
        <p14:creationId xmlns:p14="http://schemas.microsoft.com/office/powerpoint/2010/main" val="1836910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Balzac</a:t>
            </a:r>
            <a:endParaRPr lang="en-US" dirty="0"/>
          </a:p>
        </p:txBody>
      </p:sp>
      <p:pic>
        <p:nvPicPr>
          <p:cNvPr id="5" name="Content Placeholder 4" descr="Balzac.jpg"/>
          <p:cNvPicPr>
            <a:picLocks noGrp="1" noChangeAspect="1"/>
          </p:cNvPicPr>
          <p:nvPr>
            <p:ph sz="half" idx="1"/>
          </p:nvPr>
        </p:nvPicPr>
        <p:blipFill>
          <a:blip r:embed="rId2">
            <a:extLst>
              <a:ext uri="{28A0092B-C50C-407E-A947-70E740481C1C}">
                <a14:useLocalDpi xmlns:a14="http://schemas.microsoft.com/office/drawing/2010/main" val="0"/>
              </a:ext>
            </a:extLst>
          </a:blip>
          <a:srcRect l="2577" r="2577"/>
          <a:stretch>
            <a:fillRect/>
          </a:stretch>
        </p:blipFill>
        <p:spPr/>
      </p:pic>
      <p:sp>
        <p:nvSpPr>
          <p:cNvPr id="4" name="Content Placeholder 3"/>
          <p:cNvSpPr>
            <a:spLocks noGrp="1"/>
          </p:cNvSpPr>
          <p:nvPr>
            <p:ph sz="half" idx="2"/>
          </p:nvPr>
        </p:nvSpPr>
        <p:spPr/>
        <p:txBody>
          <a:bodyPr>
            <a:normAutofit/>
          </a:bodyPr>
          <a:lstStyle/>
          <a:p>
            <a:r>
              <a:rPr lang="en-US" dirty="0" err="1"/>
              <a:t>Piketty</a:t>
            </a:r>
            <a:r>
              <a:rPr lang="en-US" dirty="0"/>
              <a:t> </a:t>
            </a:r>
            <a:r>
              <a:rPr lang="en-US" dirty="0" smtClean="0"/>
              <a:t>quotes Balzac, </a:t>
            </a:r>
            <a:r>
              <a:rPr lang="en-US" i="1" dirty="0" smtClean="0"/>
              <a:t>Old </a:t>
            </a:r>
            <a:r>
              <a:rPr lang="en-US" i="1" dirty="0" err="1"/>
              <a:t>Goriot</a:t>
            </a:r>
            <a:endParaRPr lang="en-US" i="1" dirty="0"/>
          </a:p>
          <a:p>
            <a:r>
              <a:rPr lang="en-US" dirty="0" smtClean="0"/>
              <a:t>Story of fragile wealth</a:t>
            </a:r>
            <a:endParaRPr lang="en-US" dirty="0"/>
          </a:p>
          <a:p>
            <a:r>
              <a:rPr lang="en-US" dirty="0" err="1"/>
              <a:t>Goriot</a:t>
            </a:r>
            <a:r>
              <a:rPr lang="en-US" dirty="0"/>
              <a:t> </a:t>
            </a:r>
            <a:r>
              <a:rPr lang="en-US" dirty="0" smtClean="0"/>
              <a:t>penniless</a:t>
            </a:r>
          </a:p>
          <a:p>
            <a:r>
              <a:rPr lang="en-US" dirty="0" err="1" smtClean="0"/>
              <a:t>Anastasie’s</a:t>
            </a:r>
            <a:r>
              <a:rPr lang="en-US" dirty="0" smtClean="0"/>
              <a:t> lover with gambling debts</a:t>
            </a:r>
            <a:endParaRPr lang="en-US" dirty="0"/>
          </a:p>
          <a:p>
            <a:r>
              <a:rPr lang="en-US" dirty="0" err="1" smtClean="0"/>
              <a:t>Delphine’s</a:t>
            </a:r>
            <a:r>
              <a:rPr lang="en-US" dirty="0" smtClean="0"/>
              <a:t> husband failed speculations</a:t>
            </a:r>
            <a:endParaRPr lang="en-US" dirty="0"/>
          </a:p>
          <a:p>
            <a:endParaRPr lang="en-US" dirty="0"/>
          </a:p>
        </p:txBody>
      </p:sp>
    </p:spTree>
    <p:extLst>
      <p:ext uri="{BB962C8B-B14F-4D97-AF65-F5344CB8AC3E}">
        <p14:creationId xmlns:p14="http://schemas.microsoft.com/office/powerpoint/2010/main" val="4120320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Economic Growth</a:t>
            </a:r>
            <a:endParaRPr lang="en-US" dirty="0"/>
          </a:p>
        </p:txBody>
      </p:sp>
      <p:sp>
        <p:nvSpPr>
          <p:cNvPr id="6" name="Content Placeholder 5"/>
          <p:cNvSpPr>
            <a:spLocks noGrp="1"/>
          </p:cNvSpPr>
          <p:nvPr>
            <p:ph idx="1"/>
          </p:nvPr>
        </p:nvSpPr>
        <p:spPr/>
        <p:txBody>
          <a:bodyPr/>
          <a:lstStyle/>
          <a:p>
            <a:r>
              <a:rPr lang="en-US" dirty="0" err="1" smtClean="0"/>
              <a:t>Piketty’s</a:t>
            </a:r>
            <a:r>
              <a:rPr lang="en-US" dirty="0" smtClean="0"/>
              <a:t> confiscatory taxes would become a self-fulfilling prophecy</a:t>
            </a:r>
          </a:p>
          <a:p>
            <a:r>
              <a:rPr lang="en-US" dirty="0" smtClean="0"/>
              <a:t>Immense creative powers of capitalism</a:t>
            </a:r>
          </a:p>
          <a:p>
            <a:r>
              <a:rPr lang="en-US" dirty="0" smtClean="0"/>
              <a:t>Almost unlimited possibilities of economic growth</a:t>
            </a:r>
          </a:p>
          <a:p>
            <a:r>
              <a:rPr lang="en-US" dirty="0" smtClean="0"/>
              <a:t>Capitalism needs innovators, entrepreneurs and investors</a:t>
            </a:r>
          </a:p>
          <a:p>
            <a:r>
              <a:rPr lang="en-US" dirty="0" smtClean="0"/>
              <a:t>Welfare state needs taxpayers</a:t>
            </a:r>
            <a:endParaRPr lang="en-US" dirty="0"/>
          </a:p>
        </p:txBody>
      </p:sp>
    </p:spTree>
    <p:extLst>
      <p:ext uri="{BB962C8B-B14F-4D97-AF65-F5344CB8AC3E}">
        <p14:creationId xmlns:p14="http://schemas.microsoft.com/office/powerpoint/2010/main" val="3385845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Sustaining the Welfare State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239399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935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Rand’s Thought Experiment</a:t>
            </a:r>
            <a:endParaRPr lang="en-US" dirty="0"/>
          </a:p>
        </p:txBody>
      </p:sp>
      <p:sp>
        <p:nvSpPr>
          <p:cNvPr id="3" name="Content Placeholder 2"/>
          <p:cNvSpPr>
            <a:spLocks noGrp="1"/>
          </p:cNvSpPr>
          <p:nvPr>
            <p:ph sz="half" idx="1"/>
          </p:nvPr>
        </p:nvSpPr>
        <p:spPr/>
        <p:txBody>
          <a:bodyPr>
            <a:normAutofit/>
          </a:bodyPr>
          <a:lstStyle/>
          <a:p>
            <a:r>
              <a:rPr lang="en-US"/>
              <a:t>The rich contribute most of tax revenue</a:t>
            </a:r>
          </a:p>
          <a:p>
            <a:r>
              <a:rPr lang="en-US"/>
              <a:t>What happens if they emigrate (as they sometimes do)?</a:t>
            </a:r>
          </a:p>
          <a:p>
            <a:r>
              <a:rPr lang="en-US"/>
              <a:t>What happens if they choose to disappear: Theme of Rand’s </a:t>
            </a:r>
            <a:r>
              <a:rPr lang="en-US" i="1"/>
              <a:t>Atlas Shrugged</a:t>
            </a:r>
          </a:p>
        </p:txBody>
      </p:sp>
      <p:pic>
        <p:nvPicPr>
          <p:cNvPr id="5" name="Content Placeholder 4" descr="Ayn.Rand.jpg"/>
          <p:cNvPicPr>
            <a:picLocks noGrp="1" noChangeAspect="1"/>
          </p:cNvPicPr>
          <p:nvPr>
            <p:ph sz="half" idx="2"/>
          </p:nvPr>
        </p:nvPicPr>
        <p:blipFill>
          <a:blip r:embed="rId2">
            <a:extLst>
              <a:ext uri="{28A0092B-C50C-407E-A947-70E740481C1C}">
                <a14:useLocalDpi xmlns:a14="http://schemas.microsoft.com/office/drawing/2010/main" val="0"/>
              </a:ext>
            </a:extLst>
          </a:blip>
          <a:srcRect l="-15425" r="-15425"/>
          <a:stretch>
            <a:fillRect/>
          </a:stretch>
        </p:blipFill>
        <p:spPr/>
      </p:pic>
    </p:spTree>
    <p:extLst>
      <p:ext uri="{BB962C8B-B14F-4D97-AF65-F5344CB8AC3E}">
        <p14:creationId xmlns:p14="http://schemas.microsoft.com/office/powerpoint/2010/main" val="69125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ea typeface="ＭＳ Ｐゴシック" charset="0"/>
                <a:cs typeface="ＭＳ Ｐゴシック" charset="0"/>
              </a:rPr>
              <a:t>Further Benefits of the Rich</a:t>
            </a:r>
            <a:endParaRPr lang="en-US" dirty="0">
              <a:ea typeface="ＭＳ Ｐゴシック" charset="0"/>
              <a:cs typeface="ＭＳ Ｐゴシック" charset="0"/>
            </a:endParaRPr>
          </a:p>
        </p:txBody>
      </p:sp>
      <p:sp>
        <p:nvSpPr>
          <p:cNvPr id="39938" name="Content Placeholder 2"/>
          <p:cNvSpPr>
            <a:spLocks noGrp="1"/>
          </p:cNvSpPr>
          <p:nvPr>
            <p:ph sz="half" idx="1"/>
          </p:nvPr>
        </p:nvSpPr>
        <p:spPr>
          <a:xfrm>
            <a:off x="685800" y="1981200"/>
            <a:ext cx="4606925" cy="4114800"/>
          </a:xfrm>
        </p:spPr>
        <p:txBody>
          <a:bodyPr>
            <a:normAutofit/>
          </a:bodyPr>
          <a:lstStyle/>
          <a:p>
            <a:r>
              <a:rPr lang="en-US" dirty="0" smtClean="0">
                <a:ea typeface="ＭＳ Ｐゴシック" charset="0"/>
                <a:cs typeface="ＭＳ Ｐゴシック" charset="0"/>
              </a:rPr>
              <a:t>Pay for experimental process to turn luxuries into necessities</a:t>
            </a:r>
          </a:p>
          <a:p>
            <a:r>
              <a:rPr lang="en-US" dirty="0" smtClean="0">
                <a:ea typeface="ＭＳ Ｐゴシック" charset="0"/>
                <a:cs typeface="ＭＳ Ｐゴシック" charset="0"/>
              </a:rPr>
              <a:t>Provide risk capital; 1,000 experiments instead of 10</a:t>
            </a:r>
          </a:p>
          <a:p>
            <a:r>
              <a:rPr lang="en-US" dirty="0" smtClean="0">
                <a:ea typeface="ＭＳ Ｐゴシック" charset="0"/>
                <a:cs typeface="ＭＳ Ｐゴシック" charset="0"/>
              </a:rPr>
              <a:t>Have means to fight bureaucratic aggression and government oppression</a:t>
            </a:r>
            <a:endParaRPr lang="en-US" dirty="0">
              <a:ea typeface="ＭＳ Ｐゴシック" charset="0"/>
              <a:cs typeface="ＭＳ Ｐゴシック" charset="0"/>
            </a:endParaRPr>
          </a:p>
        </p:txBody>
      </p:sp>
      <p:pic>
        <p:nvPicPr>
          <p:cNvPr id="39939" name="Content Placeholder 2" descr="BillGates.jpg"/>
          <p:cNvPicPr>
            <a:picLocks noGrp="1" noChangeAspect="1"/>
          </p:cNvPicPr>
          <p:nvPr>
            <p:ph sz="half" idx="2"/>
          </p:nvPr>
        </p:nvPicPr>
        <p:blipFill>
          <a:blip r:embed="rId2">
            <a:extLst>
              <a:ext uri="{28A0092B-C50C-407E-A947-70E740481C1C}">
                <a14:useLocalDpi xmlns:a14="http://schemas.microsoft.com/office/drawing/2010/main" val="0"/>
              </a:ext>
            </a:extLst>
          </a:blip>
          <a:srcRect l="-14815" r="-14815"/>
          <a:stretch>
            <a:fillRect/>
          </a:stretch>
        </p:blipFill>
        <p:spPr>
          <a:xfrm>
            <a:off x="5076825" y="1989138"/>
            <a:ext cx="3810000" cy="4114800"/>
          </a:xfrm>
        </p:spPr>
      </p:pic>
    </p:spTree>
    <p:extLst>
      <p:ext uri="{BB962C8B-B14F-4D97-AF65-F5344CB8AC3E}">
        <p14:creationId xmlns:p14="http://schemas.microsoft.com/office/powerpoint/2010/main" val="2402778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smtClean="0"/>
              <a:t>Challenge of the Red Queen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736375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4782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22" dur="500"/>
                                        <p:tgtEl>
                                          <p:spTgt spid="6">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20000"/>
          </a:blip>
          <a:srcRect/>
          <a:stretch>
            <a:fillRect/>
          </a:stretch>
        </p:blipFill>
        <p:spPr bwMode="auto">
          <a:xfrm>
            <a:off x="2782888" y="2873375"/>
            <a:ext cx="3581400" cy="911225"/>
          </a:xfrm>
          <a:prstGeom prst="rect">
            <a:avLst/>
          </a:prstGeom>
          <a:noFill/>
        </p:spPr>
      </p:pic>
    </p:spTree>
    <p:extLst>
      <p:ext uri="{BB962C8B-B14F-4D97-AF65-F5344CB8AC3E}">
        <p14:creationId xmlns:p14="http://schemas.microsoft.com/office/powerpoint/2010/main" val="2397876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Rawls, and the Poor</a:t>
            </a:r>
          </a:p>
        </p:txBody>
      </p:sp>
      <p:sp>
        <p:nvSpPr>
          <p:cNvPr id="3" name="Content Placeholder 2"/>
          <p:cNvSpPr>
            <a:spLocks noGrp="1"/>
          </p:cNvSpPr>
          <p:nvPr>
            <p:ph sz="half" idx="1"/>
          </p:nvPr>
        </p:nvSpPr>
        <p:spPr/>
        <p:txBody>
          <a:bodyPr>
            <a:normAutofit/>
          </a:bodyPr>
          <a:lstStyle/>
          <a:p>
            <a:r>
              <a:rPr lang="en-US" dirty="0" smtClean="0"/>
              <a:t>Main </a:t>
            </a:r>
            <a:r>
              <a:rPr lang="en-US" dirty="0"/>
              <a:t>proposition: Income distribution just if poor are as well off as they can be: maximum of minimum (</a:t>
            </a:r>
            <a:r>
              <a:rPr lang="en-US" dirty="0" err="1"/>
              <a:t>maximin</a:t>
            </a:r>
            <a:r>
              <a:rPr lang="en-US" dirty="0"/>
              <a:t>)</a:t>
            </a:r>
          </a:p>
          <a:p>
            <a:r>
              <a:rPr lang="en-US" dirty="0" smtClean="0"/>
              <a:t>Let us look at Index </a:t>
            </a:r>
            <a:r>
              <a:rPr lang="en-US" dirty="0"/>
              <a:t>of economic </a:t>
            </a:r>
            <a:r>
              <a:rPr lang="en-US" dirty="0" smtClean="0"/>
              <a:t>freedom, </a:t>
            </a:r>
            <a:r>
              <a:rPr lang="en-US" dirty="0"/>
              <a:t>with data from long time and many places</a:t>
            </a:r>
          </a:p>
        </p:txBody>
      </p:sp>
      <p:pic>
        <p:nvPicPr>
          <p:cNvPr id="5" name="Content Placeholder 4" descr="Lange-MigrantMother02.1.jpg"/>
          <p:cNvPicPr>
            <a:picLocks noGrp="1" noChangeAspect="1"/>
          </p:cNvPicPr>
          <p:nvPr>
            <p:ph sz="half" idx="2"/>
          </p:nvPr>
        </p:nvPicPr>
        <p:blipFill>
          <a:blip r:embed="rId2">
            <a:extLst>
              <a:ext uri="{28A0092B-C50C-407E-A947-70E740481C1C}">
                <a14:useLocalDpi xmlns:a14="http://schemas.microsoft.com/office/drawing/2010/main" val="0"/>
              </a:ext>
            </a:extLst>
          </a:blip>
          <a:srcRect l="-7997" r="-7997"/>
          <a:stretch>
            <a:fillRect/>
          </a:stretch>
        </p:blipFill>
        <p:spPr/>
      </p:pic>
    </p:spTree>
    <p:extLst>
      <p:ext uri="{BB962C8B-B14F-4D97-AF65-F5344CB8AC3E}">
        <p14:creationId xmlns:p14="http://schemas.microsoft.com/office/powerpoint/2010/main" val="3303817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Four Worlds of Freedom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5484353"/>
              </p:ext>
            </p:extLst>
          </p:nvPr>
        </p:nvGraphicFramePr>
        <p:xfrm>
          <a:off x="457200" y="1597869"/>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5113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Lowest Incomes in Four Worlds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7623125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84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Parting Ways: Australia and Argentina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386824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7899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Parting Ways: Jamaica and Singapore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83033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7131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Seven Nordic economies 2010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643032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1031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Effect transition="in" filter="wipe(left)">
                                      <p:cBhvr>
                                        <p:cTn id="37" dur="500"/>
                                        <p:tgtEl>
                                          <p:spTgt spid="4">
                                            <p:graphicEl>
                                              <a:chart seriesIdx="0" categoryIdx="5"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graphicEl>
                                              <a:chart seriesIdx="0" categoryIdx="6" bldStep="ptInSeries"/>
                                            </p:graphicEl>
                                          </p:spTgt>
                                        </p:tgtEl>
                                        <p:attrNameLst>
                                          <p:attrName>style.visibility</p:attrName>
                                        </p:attrNameLst>
                                      </p:cBhvr>
                                      <p:to>
                                        <p:strVal val="visible"/>
                                      </p:to>
                                    </p:set>
                                    <p:animEffect transition="in" filter="wipe(left)">
                                      <p:cBhvr>
                                        <p:cTn id="42" dur="500"/>
                                        <p:tgtEl>
                                          <p:spTgt spid="4">
                                            <p:graphicEl>
                                              <a:chart seriesIdx="0" categoryIdx="6"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Swedes in Different Economies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7987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3277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TotalTime>
  <Words>1059</Words>
  <Application>Microsoft Macintosh PowerPoint</Application>
  <PresentationFormat>On-screen Show (4:3)</PresentationFormat>
  <Paragraphs>105</Paragraphs>
  <Slides>27</Slides>
  <Notes>9</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 Latter-Day Jacobin With Data Reflections on Piketty’s Capital </vt:lpstr>
      <vt:lpstr>Piketty Replacing Rawls as Prophet</vt:lpstr>
      <vt:lpstr>Rawls, and the Poor</vt:lpstr>
      <vt:lpstr>Four Worlds of Freedom</vt:lpstr>
      <vt:lpstr>Lowest Incomes in Four Worlds</vt:lpstr>
      <vt:lpstr>Parting Ways: Australia and Argentina</vt:lpstr>
      <vt:lpstr>Parting Ways: Jamaica and Singapore</vt:lpstr>
      <vt:lpstr>Seven Nordic economies 2010</vt:lpstr>
      <vt:lpstr>Swedes in Different Economies</vt:lpstr>
      <vt:lpstr>Piketty, and the Rich</vt:lpstr>
      <vt:lpstr>Piketty’s Income Share of 1% Top</vt:lpstr>
      <vt:lpstr>US: Country of Immigrants</vt:lpstr>
      <vt:lpstr>Problems with Piketty’s Numbers</vt:lpstr>
      <vt:lpstr>Problems with Piketty’s Method</vt:lpstr>
      <vt:lpstr>Impact of Globalisation</vt:lpstr>
      <vt:lpstr>Income Share of 90% Bottom, China</vt:lpstr>
      <vt:lpstr>Why the Super-Rich?</vt:lpstr>
      <vt:lpstr>What’s Wrong With Inequality?</vt:lpstr>
      <vt:lpstr>More Problems with Piketty’s Ideas</vt:lpstr>
      <vt:lpstr>Challenge to Retain Wealth</vt:lpstr>
      <vt:lpstr>Reading Balzac</vt:lpstr>
      <vt:lpstr>Economic Growth</vt:lpstr>
      <vt:lpstr>Sustaining the Welfare State</vt:lpstr>
      <vt:lpstr>Rand’s Thought Experiment</vt:lpstr>
      <vt:lpstr>Further Benefits of the Rich</vt:lpstr>
      <vt:lpstr>The Challenge of the Red Queen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Piketty’s Message A Critical Review </dc:title>
  <dc:creator>HHG</dc:creator>
  <cp:lastModifiedBy>Hannes H. Gissurarson</cp:lastModifiedBy>
  <cp:revision>47</cp:revision>
  <dcterms:created xsi:type="dcterms:W3CDTF">2014-08-30T22:07:52Z</dcterms:created>
  <dcterms:modified xsi:type="dcterms:W3CDTF">2014-11-11T18:52:09Z</dcterms:modified>
</cp:coreProperties>
</file>