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5"/>
  </p:notesMasterIdLst>
  <p:handoutMasterIdLst>
    <p:handoutMasterId r:id="rId36"/>
  </p:handoutMasterIdLst>
  <p:sldIdLst>
    <p:sldId id="259" r:id="rId2"/>
    <p:sldId id="261" r:id="rId3"/>
    <p:sldId id="262" r:id="rId4"/>
    <p:sldId id="266" r:id="rId5"/>
    <p:sldId id="263" r:id="rId6"/>
    <p:sldId id="264" r:id="rId7"/>
    <p:sldId id="265" r:id="rId8"/>
    <p:sldId id="268" r:id="rId9"/>
    <p:sldId id="269" r:id="rId10"/>
    <p:sldId id="270" r:id="rId11"/>
    <p:sldId id="271" r:id="rId12"/>
    <p:sldId id="273" r:id="rId13"/>
    <p:sldId id="272" r:id="rId14"/>
    <p:sldId id="276" r:id="rId15"/>
    <p:sldId id="274" r:id="rId16"/>
    <p:sldId id="256" r:id="rId17"/>
    <p:sldId id="275" r:id="rId18"/>
    <p:sldId id="289" r:id="rId19"/>
    <p:sldId id="277" r:id="rId20"/>
    <p:sldId id="278" r:id="rId21"/>
    <p:sldId id="258" r:id="rId22"/>
    <p:sldId id="257" r:id="rId23"/>
    <p:sldId id="279" r:id="rId24"/>
    <p:sldId id="280" r:id="rId25"/>
    <p:sldId id="281" r:id="rId26"/>
    <p:sldId id="282" r:id="rId27"/>
    <p:sldId id="290" r:id="rId28"/>
    <p:sldId id="284" r:id="rId29"/>
    <p:sldId id="285" r:id="rId30"/>
    <p:sldId id="286" r:id="rId31"/>
    <p:sldId id="287" r:id="rId32"/>
    <p:sldId id="291" r:id="rId33"/>
    <p:sldId id="288" r:id="rId34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1F1F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673C7-E0BD-4A0E-9044-52205FF1A5BB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6CC62-9BB6-4E19-BAA5-B70904FBF4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53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1EE97-5BCF-4A79-AD8A-96CFD32092A4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9FB13-9AAE-411C-A44E-7BAB1B199A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72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9FB13-9AAE-411C-A44E-7BAB1B199A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7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7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3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5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7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0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0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67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7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5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A4C25-6788-43E5-8EEC-F50AD16166D6}" type="datetimeFigureOut">
              <a:rPr lang="en-US" smtClean="0"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F4DC6-B1D2-4BA8-8375-4E9A53891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8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7948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Ragnar Arnason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391482" y="2305050"/>
            <a:ext cx="63610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</a:rPr>
              <a:t>Markets Promote </a:t>
            </a:r>
          </a:p>
          <a:p>
            <a:pPr algn="ctr"/>
            <a:r>
              <a:rPr lang="en-US" sz="4400" dirty="0" smtClean="0">
                <a:latin typeface="Times New Roman" panose="02020603050405020304" pitchFamily="18" charset="0"/>
              </a:rPr>
              <a:t>Maximum Possible Liberty</a:t>
            </a:r>
            <a:endParaRPr lang="en-US" sz="4400" dirty="0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1643" y="4644411"/>
            <a:ext cx="448071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</a:rPr>
              <a:t>European students for Liberty</a:t>
            </a:r>
          </a:p>
          <a:p>
            <a:pPr algn="ctr"/>
            <a:endParaRPr lang="en-US" sz="2400" dirty="0" smtClean="0">
              <a:latin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</a:rPr>
              <a:t>Reykjavik,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</a:rPr>
              <a:t>October 3 2015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3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Nature of the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4500" y="2113357"/>
            <a:ext cx="7886700" cy="11303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 must reflect the basic definition of liberty: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85549" y="5032018"/>
            <a:ext cx="6972902" cy="5878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Clearly there can be more or less of this ability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012" y="3473319"/>
            <a:ext cx="6647975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“The ability to do what one wants”</a:t>
            </a:r>
          </a:p>
        </p:txBody>
      </p:sp>
    </p:spTree>
    <p:extLst>
      <p:ext uri="{BB962C8B-B14F-4D97-AF65-F5344CB8AC3E}">
        <p14:creationId xmlns:p14="http://schemas.microsoft.com/office/powerpoint/2010/main" val="322492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err="1" smtClean="0"/>
              <a:t>Developing</a:t>
            </a:r>
            <a:r>
              <a:rPr lang="is-IS" dirty="0" smtClean="0"/>
              <a:t> </a:t>
            </a:r>
            <a:r>
              <a:rPr lang="is-IS" dirty="0" err="1" smtClean="0"/>
              <a:t>the</a:t>
            </a:r>
            <a:r>
              <a:rPr lang="is-IS" dirty="0" smtClean="0"/>
              <a:t> </a:t>
            </a:r>
            <a:r>
              <a:rPr lang="is-IS" dirty="0" err="1" smtClean="0"/>
              <a:t>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</a:rPr>
              <a:t>Huge </a:t>
            </a:r>
            <a:r>
              <a:rPr lang="en-US" sz="2400" dirty="0" smtClean="0">
                <a:latin typeface="Times New Roman" panose="02020603050405020304" pitchFamily="18" charset="0"/>
              </a:rPr>
              <a:t>(possibly infinite) </a:t>
            </a:r>
            <a:r>
              <a:rPr lang="en-US" dirty="0" smtClean="0">
                <a:latin typeface="Times New Roman" panose="02020603050405020304" pitchFamily="18" charset="0"/>
              </a:rPr>
              <a:t>number of liberty dimensions </a:t>
            </a:r>
            <a:r>
              <a:rPr lang="en-US" sz="2400" dirty="0" smtClean="0">
                <a:latin typeface="Times New Roman" panose="02020603050405020304" pitchFamily="18" charset="0"/>
              </a:rPr>
              <a:t>(anything a person might want)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dirty="0" smtClean="0">
                <a:latin typeface="Times New Roman" panose="02020603050405020304" pitchFamily="18" charset="0"/>
              </a:rPr>
              <a:t>Any kind of good &amp; a wide range of personal freedoms etc. 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Refer to these as desirables (could be </a:t>
            </a:r>
            <a:r>
              <a:rPr lang="en-US" dirty="0" err="1" smtClean="0">
                <a:latin typeface="Times New Roman" panose="02020603050405020304" pitchFamily="18" charset="0"/>
              </a:rPr>
              <a:t>nondesirables</a:t>
            </a:r>
            <a:r>
              <a:rPr lang="en-US" dirty="0" smtClean="0">
                <a:latin typeface="Times New Roman" panose="02020603050405020304" pitchFamily="18" charset="0"/>
              </a:rPr>
              <a:t>)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This defines the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space of desirables</a:t>
            </a:r>
            <a:endParaRPr lang="en-US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Any particular combination of desirables can be represented as a vector in this space of desirables.</a:t>
            </a:r>
            <a:endParaRPr 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16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36365" y="1849130"/>
            <a:ext cx="6755595" cy="4534920"/>
            <a:chOff x="1336365" y="1849130"/>
            <a:chExt cx="6755595" cy="453492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4517978" y="1849130"/>
              <a:ext cx="24495" cy="453492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1336365" y="4122553"/>
              <a:ext cx="6749183" cy="47745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6798016" y="4342979"/>
              <a:ext cx="129394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s-I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Desirable1</a:t>
              </a:r>
              <a:endPara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40505" y="2083383"/>
              <a:ext cx="135806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s-I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Desirable</a:t>
              </a:r>
              <a:r>
                <a:rPr lang="is-I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  <a:endPara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itle 3"/>
          <p:cNvSpPr txBox="1">
            <a:spLocks/>
          </p:cNvSpPr>
          <p:nvPr/>
        </p:nvSpPr>
        <p:spPr>
          <a:xfrm>
            <a:off x="628650" y="28609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s-IS" dirty="0" err="1" smtClean="0"/>
              <a:t>The</a:t>
            </a:r>
            <a:r>
              <a:rPr lang="is-IS" dirty="0" smtClean="0"/>
              <a:t> </a:t>
            </a:r>
            <a:r>
              <a:rPr lang="is-IS" dirty="0" err="1" smtClean="0"/>
              <a:t>Space</a:t>
            </a:r>
            <a:r>
              <a:rPr lang="is-IS" dirty="0" smtClean="0"/>
              <a:t> of </a:t>
            </a:r>
            <a:r>
              <a:rPr lang="is-IS" dirty="0" err="1" smtClean="0"/>
              <a:t>Desirables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sz="3600" dirty="0" smtClean="0"/>
              <a:t>(</a:t>
            </a:r>
            <a:r>
              <a:rPr lang="is-IS" sz="3600" dirty="0" err="1" smtClean="0"/>
              <a:t>Two</a:t>
            </a:r>
            <a:r>
              <a:rPr lang="is-IS" sz="3600" dirty="0" smtClean="0"/>
              <a:t> </a:t>
            </a:r>
            <a:r>
              <a:rPr lang="is-IS" sz="3600" dirty="0" err="1" smtClean="0"/>
              <a:t>dimensions</a:t>
            </a:r>
            <a:r>
              <a:rPr lang="is-IS" sz="3600" dirty="0" smtClean="0"/>
              <a:t> for </a:t>
            </a:r>
            <a:r>
              <a:rPr lang="is-IS" sz="3600" dirty="0" err="1" smtClean="0"/>
              <a:t>illustration</a:t>
            </a:r>
            <a:r>
              <a:rPr lang="is-IS" sz="3600" dirty="0" smtClean="0"/>
              <a:t>)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5851836" y="5277534"/>
            <a:ext cx="2663514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clearly extend to any number of desirables </a:t>
            </a:r>
          </a:p>
        </p:txBody>
      </p:sp>
    </p:spTree>
    <p:extLst>
      <p:ext uri="{BB962C8B-B14F-4D97-AF65-F5344CB8AC3E}">
        <p14:creationId xmlns:p14="http://schemas.microsoft.com/office/powerpoint/2010/main" val="268912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4572000" y="2012837"/>
            <a:ext cx="24495" cy="453492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40971" y="4286260"/>
            <a:ext cx="7274379" cy="815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227818" y="4506686"/>
            <a:ext cx="135806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s-I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s-I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esirable</a:t>
            </a:r>
            <a:r>
              <a:rPr lang="is-I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36818" y="2196824"/>
            <a:ext cx="135806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s-I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Desirable</a:t>
            </a:r>
            <a:r>
              <a:rPr lang="is-I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000" dirty="0" err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519057" y="2596934"/>
            <a:ext cx="212272" cy="19525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8" idx="4"/>
          </p:cNvCxnSpPr>
          <p:nvPr/>
        </p:nvCxnSpPr>
        <p:spPr>
          <a:xfrm>
            <a:off x="5625193" y="2792186"/>
            <a:ext cx="0" cy="148811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2"/>
          </p:cNvCxnSpPr>
          <p:nvPr/>
        </p:nvCxnSpPr>
        <p:spPr>
          <a:xfrm flipH="1">
            <a:off x="4584247" y="2694560"/>
            <a:ext cx="93481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/>
              <a:t>A </a:t>
            </a:r>
            <a:r>
              <a:rPr lang="is-IS" dirty="0" err="1"/>
              <a:t>particular</a:t>
            </a:r>
            <a:r>
              <a:rPr lang="is-IS" dirty="0"/>
              <a:t> </a:t>
            </a:r>
            <a:r>
              <a:rPr lang="is-IS" dirty="0" err="1"/>
              <a:t>configuration</a:t>
            </a:r>
            <a:r>
              <a:rPr lang="is-IS" dirty="0"/>
              <a:t> of </a:t>
            </a:r>
            <a:r>
              <a:rPr lang="is-IS" dirty="0" err="1" smtClean="0"/>
              <a:t>desirables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21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38" y="255398"/>
            <a:ext cx="7886700" cy="13255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Generally a person’s opportunities can be represented by a set in the space of desirables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950320" y="5149093"/>
            <a:ext cx="301752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can choose any point in the opportunity set</a:t>
            </a:r>
            <a:endParaRPr lang="en-US" sz="2800" b="1" dirty="0" smtClean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68269" y="1885706"/>
            <a:ext cx="7463707" cy="4534920"/>
            <a:chOff x="568269" y="1885706"/>
            <a:chExt cx="7463707" cy="4534920"/>
          </a:xfrm>
        </p:grpSpPr>
        <p:sp>
          <p:nvSpPr>
            <p:cNvPr id="9" name="Oval 8"/>
            <p:cNvSpPr/>
            <p:nvPr/>
          </p:nvSpPr>
          <p:spPr>
            <a:xfrm>
              <a:off x="1772413" y="2803290"/>
              <a:ext cx="3837214" cy="2759528"/>
            </a:xfrm>
            <a:prstGeom prst="ellipse">
              <a:avLst/>
            </a:prstGeom>
            <a:pattFill prst="dkUpDi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568269" y="1885706"/>
              <a:ext cx="6591003" cy="4534920"/>
              <a:chOff x="1336365" y="1849130"/>
              <a:chExt cx="6591003" cy="4534920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V="1">
                <a:off x="4389962" y="1849130"/>
                <a:ext cx="24495" cy="453492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 flipV="1">
                <a:off x="1336365" y="4151376"/>
                <a:ext cx="6198291" cy="18923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6633424" y="4342979"/>
                <a:ext cx="1293944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is-I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Desirable1</a:t>
                </a:r>
                <a:endPara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949065" y="2065095"/>
                <a:ext cx="1358064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is-IS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Desirable</a:t>
                </a:r>
                <a:r>
                  <a:rPr lang="is-I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endPara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" name="Line Callout 1 2"/>
            <p:cNvSpPr/>
            <p:nvPr/>
          </p:nvSpPr>
          <p:spPr>
            <a:xfrm>
              <a:off x="5865328" y="2192917"/>
              <a:ext cx="2166648" cy="1124712"/>
            </a:xfrm>
            <a:prstGeom prst="borderCallout1">
              <a:avLst>
                <a:gd name="adj1" fmla="val 51270"/>
                <a:gd name="adj2" fmla="val -736"/>
                <a:gd name="adj3" fmla="val 86484"/>
                <a:gd name="adj4" fmla="val -3411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Opportunity set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499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2479962" y="2153279"/>
            <a:ext cx="3837214" cy="2759528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354653" y="1282755"/>
            <a:ext cx="6591003" cy="4534920"/>
            <a:chOff x="1336365" y="1849130"/>
            <a:chExt cx="6591003" cy="4534920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4389962" y="1849130"/>
              <a:ext cx="24495" cy="453492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1336365" y="4151376"/>
              <a:ext cx="6198291" cy="18923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633424" y="4342979"/>
              <a:ext cx="129394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s-I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Desirable1</a:t>
              </a:r>
              <a:endPara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49065" y="2065095"/>
              <a:ext cx="135806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s-I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Desirable</a:t>
              </a:r>
              <a:r>
                <a:rPr lang="is-I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  <a:endPara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3861" y="5195384"/>
            <a:ext cx="4385035" cy="1384995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size of the opportunity set may be seen as a measure of a person’s liberty</a:t>
            </a:r>
            <a:r>
              <a:rPr lang="en-US" sz="28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28650" y="218822"/>
            <a:ext cx="7886700" cy="1082221"/>
          </a:xfrm>
        </p:spPr>
        <p:txBody>
          <a:bodyPr/>
          <a:lstStyle/>
          <a:p>
            <a:pPr algn="ctr"/>
            <a:r>
              <a:rPr lang="en-US" dirty="0" smtClean="0"/>
              <a:t>Opportunity set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68532" y="5221154"/>
            <a:ext cx="3124753" cy="1384995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larger the opportunity set the greater the freedom</a:t>
            </a:r>
            <a:r>
              <a:rPr lang="en-US" sz="28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82718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2411488" y="2613171"/>
            <a:ext cx="3837214" cy="2759528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err="1" smtClean="0"/>
              <a:t>Measure</a:t>
            </a:r>
            <a:r>
              <a:rPr lang="is-IS" dirty="0" smtClean="0"/>
              <a:t> of </a:t>
            </a:r>
            <a:r>
              <a:rPr lang="is-IS" dirty="0" err="1" smtClean="0"/>
              <a:t>liberty</a:t>
            </a:r>
            <a:r>
              <a:rPr lang="is-IS" dirty="0" smtClean="0"/>
              <a:t>: </a:t>
            </a:r>
            <a:r>
              <a:rPr lang="is-IS" dirty="0" err="1" smtClean="0"/>
              <a:t>Illustrations</a:t>
            </a:r>
            <a:endParaRPr lang="en-US" dirty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125542" y="2935782"/>
            <a:ext cx="1684202" cy="1767738"/>
          </a:xfrm>
          <a:prstGeom prst="ellipse">
            <a:avLst/>
          </a:prstGeom>
          <a:pattFill prst="pct75">
            <a:fgClr>
              <a:schemeClr val="accent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76498" y="1690689"/>
            <a:ext cx="6198291" cy="4534920"/>
            <a:chOff x="1336365" y="1849130"/>
            <a:chExt cx="6198291" cy="4534920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4389962" y="1849130"/>
              <a:ext cx="24495" cy="453492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336365" y="4151376"/>
              <a:ext cx="6198291" cy="18923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Line Callout 2 1"/>
          <p:cNvSpPr/>
          <p:nvPr/>
        </p:nvSpPr>
        <p:spPr>
          <a:xfrm>
            <a:off x="851741" y="2150252"/>
            <a:ext cx="1627632" cy="989773"/>
          </a:xfrm>
          <a:prstGeom prst="borderCallout2">
            <a:avLst>
              <a:gd name="adj1" fmla="val 106028"/>
              <a:gd name="adj2" fmla="val 55712"/>
              <a:gd name="adj3" fmla="val 141922"/>
              <a:gd name="adj4" fmla="val 67603"/>
              <a:gd name="adj5" fmla="val 134557"/>
              <a:gd name="adj6" fmla="val 165692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Smaller liberty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Line Callout 2 20"/>
          <p:cNvSpPr/>
          <p:nvPr/>
        </p:nvSpPr>
        <p:spPr>
          <a:xfrm>
            <a:off x="6381942" y="2346925"/>
            <a:ext cx="1627632" cy="989773"/>
          </a:xfrm>
          <a:prstGeom prst="borderCallout2">
            <a:avLst>
              <a:gd name="adj1" fmla="val 41359"/>
              <a:gd name="adj2" fmla="val -9457"/>
              <a:gd name="adj3" fmla="val 29212"/>
              <a:gd name="adj4" fmla="val -36891"/>
              <a:gd name="adj5" fmla="val 68040"/>
              <a:gd name="adj6" fmla="val -64645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Larger liberty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51935" y="5021167"/>
            <a:ext cx="2663514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Economic progress increases many dimensions of liberty</a:t>
            </a:r>
          </a:p>
        </p:txBody>
      </p:sp>
    </p:spTree>
    <p:extLst>
      <p:ext uri="{BB962C8B-B14F-4D97-AF65-F5344CB8AC3E}">
        <p14:creationId xmlns:p14="http://schemas.microsoft.com/office/powerpoint/2010/main" val="42629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711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Basic </a:t>
            </a:r>
            <a:r>
              <a:rPr lang="en-US" dirty="0" smtClean="0"/>
              <a:t>logic: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1033"/>
            <a:ext cx="7886700" cy="32218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438150" indent="-438150">
              <a:buFont typeface="+mj-lt"/>
              <a:buAutoNum type="arabicPeriod"/>
            </a:pPr>
            <a:r>
              <a:rPr lang="en-US" sz="3200" dirty="0" smtClean="0">
                <a:latin typeface="+mj-lt"/>
              </a:rPr>
              <a:t>Freedom is the ability to choose what one wants</a:t>
            </a:r>
          </a:p>
          <a:p>
            <a:pPr marL="438150" indent="-438150">
              <a:buFont typeface="+mj-lt"/>
              <a:buAutoNum type="arabicPeriod"/>
            </a:pPr>
            <a:r>
              <a:rPr lang="en-US" sz="3200" dirty="0" smtClean="0">
                <a:latin typeface="+mj-lt"/>
              </a:rPr>
              <a:t>This ability is circumscribed by the opportunity set</a:t>
            </a:r>
          </a:p>
          <a:p>
            <a:pPr marL="438150" indent="-438150">
              <a:buFont typeface="+mj-lt"/>
              <a:buAutoNum type="arabicPeriod"/>
            </a:pPr>
            <a:r>
              <a:rPr lang="en-US" sz="3200" dirty="0" smtClean="0">
                <a:latin typeface="+mj-lt"/>
              </a:rPr>
              <a:t>The greater the opportunity set the greater the freedom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4984" y="5221070"/>
            <a:ext cx="7114032" cy="113877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38150" indent="-438150"/>
            <a:r>
              <a:rPr lang="en-US" sz="3600" b="1" dirty="0" smtClean="0">
                <a:solidFill>
                  <a:srgbClr val="C00000"/>
                </a:solidFill>
                <a:sym typeface="Symbol" panose="05050102010706020507" pitchFamily="18" charset="2"/>
              </a:rPr>
              <a:t></a:t>
            </a:r>
            <a:r>
              <a:rPr lang="en-US" sz="3200" dirty="0" smtClean="0">
                <a:sym typeface="Symbol" panose="05050102010706020507" pitchFamily="18" charset="2"/>
              </a:rPr>
              <a:t>	T</a:t>
            </a:r>
            <a:r>
              <a:rPr lang="en-US" sz="3200" dirty="0" smtClean="0"/>
              <a:t>he </a:t>
            </a:r>
            <a:r>
              <a:rPr lang="en-US" sz="3200" dirty="0"/>
              <a:t>size of the opportunity set is a measure of </a:t>
            </a:r>
            <a:r>
              <a:rPr lang="en-US" sz="3200" dirty="0" smtClean="0"/>
              <a:t>the extent of </a:t>
            </a:r>
            <a:r>
              <a:rPr lang="en-US" sz="3200" dirty="0" smtClean="0"/>
              <a:t>liberty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96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2411488" y="2613171"/>
            <a:ext cx="3837214" cy="2759528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s-IS" dirty="0" err="1" smtClean="0"/>
              <a:t>Note</a:t>
            </a:r>
            <a:r>
              <a:rPr lang="is-IS" dirty="0" smtClean="0"/>
              <a:t>, </a:t>
            </a:r>
            <a:r>
              <a:rPr lang="is-IS" dirty="0" err="1" smtClean="0"/>
              <a:t>however</a:t>
            </a:r>
            <a:r>
              <a:rPr lang="is-IS" dirty="0" smtClean="0"/>
              <a:t>, </a:t>
            </a:r>
            <a:r>
              <a:rPr lang="is-IS" dirty="0" err="1" smtClean="0"/>
              <a:t>the</a:t>
            </a:r>
            <a:r>
              <a:rPr lang="is-IS" dirty="0" smtClean="0"/>
              <a:t> </a:t>
            </a:r>
            <a:r>
              <a:rPr lang="is-IS" dirty="0" err="1" smtClean="0"/>
              <a:t>complication</a:t>
            </a:r>
            <a:endParaRPr lang="en-US" dirty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1498600" y="2755900"/>
            <a:ext cx="3311144" cy="208280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76498" y="1690689"/>
            <a:ext cx="6198291" cy="4534920"/>
            <a:chOff x="1336365" y="1849130"/>
            <a:chExt cx="6198291" cy="4534920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4389962" y="1849130"/>
              <a:ext cx="24495" cy="453492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336365" y="4151376"/>
              <a:ext cx="6198291" cy="18923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46315" y="5391622"/>
            <a:ext cx="276903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represents greater liberty?</a:t>
            </a:r>
          </a:p>
        </p:txBody>
      </p:sp>
    </p:spTree>
    <p:extLst>
      <p:ext uri="{BB962C8B-B14F-4D97-AF65-F5344CB8AC3E}">
        <p14:creationId xmlns:p14="http://schemas.microsoft.com/office/powerpoint/2010/main" val="278567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84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Limits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liberty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7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Want to show that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869622"/>
            <a:ext cx="7162799" cy="387798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</a:rPr>
              <a:t>Liberty, properly defined, is promoted by the market system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</a:rPr>
              <a:t>Under certain conditions the market system will attain maximum possible liberty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</a:rPr>
              <a:t>The state is liberty reducing in a fundamental sense</a:t>
            </a:r>
          </a:p>
          <a:p>
            <a:pPr marL="400050" indent="-400050">
              <a:buAutoNum type="romanLcParenBoth"/>
            </a:pPr>
            <a:endParaRPr lang="en-US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8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393" y="896112"/>
            <a:ext cx="8374673" cy="5280851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 smtClean="0"/>
              <a:t>Liberty cannot be infinite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3200" dirty="0" smtClean="0"/>
              <a:t>Liberty is constrained by: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800" dirty="0"/>
              <a:t>Nature</a:t>
            </a:r>
          </a:p>
          <a:p>
            <a:pPr marL="914400" lvl="1" indent="-4572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800" dirty="0"/>
              <a:t>Productive powers </a:t>
            </a:r>
            <a:r>
              <a:rPr lang="en-US" dirty="0"/>
              <a:t>(capital, technology and knowledge)</a:t>
            </a:r>
            <a:endParaRPr lang="en-US" sz="2800" dirty="0"/>
          </a:p>
          <a:p>
            <a:pPr marL="914400" lvl="1" indent="-4572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800" dirty="0"/>
              <a:t>Liberty of </a:t>
            </a:r>
            <a:r>
              <a:rPr lang="en-US" sz="2800" dirty="0" smtClean="0"/>
              <a:t>others</a:t>
            </a:r>
          </a:p>
          <a:p>
            <a:pPr marL="914400" lvl="1" indent="-457200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800" dirty="0" smtClean="0"/>
              <a:t>Man-made restrictions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3200" dirty="0" smtClean="0"/>
              <a:t>The first three are caused by real scarcity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3200" dirty="0" smtClean="0"/>
              <a:t>The fourth is man-made and may or may not reflect real scarcity and increase total liberty</a:t>
            </a:r>
          </a:p>
        </p:txBody>
      </p:sp>
    </p:spTree>
    <p:extLst>
      <p:ext uri="{BB962C8B-B14F-4D97-AF65-F5344CB8AC3E}">
        <p14:creationId xmlns:p14="http://schemas.microsoft.com/office/powerpoint/2010/main" val="24227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247901" y="2547258"/>
            <a:ext cx="3837214" cy="2759528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err="1" smtClean="0"/>
              <a:t>Restricting</a:t>
            </a:r>
            <a:r>
              <a:rPr lang="is-IS" dirty="0" smtClean="0"/>
              <a:t> </a:t>
            </a:r>
            <a:r>
              <a:rPr lang="is-IS" dirty="0" err="1" smtClean="0"/>
              <a:t>liberty</a:t>
            </a:r>
            <a:r>
              <a:rPr lang="is-IS" dirty="0" smtClean="0"/>
              <a:t>: </a:t>
            </a:r>
            <a:br>
              <a:rPr lang="is-IS" dirty="0" smtClean="0"/>
            </a:br>
            <a:r>
              <a:rPr lang="is-IS" sz="3600" dirty="0" smtClean="0"/>
              <a:t>An </a:t>
            </a:r>
            <a:r>
              <a:rPr lang="is-IS" sz="3600" dirty="0" err="1" smtClean="0"/>
              <a:t>illustration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978730" y="1690689"/>
            <a:ext cx="48985" cy="45631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 rot="3938276">
            <a:off x="547440" y="1429496"/>
            <a:ext cx="2619870" cy="3800344"/>
          </a:xfrm>
          <a:prstGeom prst="arc">
            <a:avLst/>
          </a:prstGeom>
          <a:solidFill>
            <a:schemeClr val="accent2">
              <a:lumMod val="20000"/>
              <a:lumOff val="80000"/>
              <a:alpha val="74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9486" y="3927022"/>
            <a:ext cx="829491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07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247901" y="2547258"/>
            <a:ext cx="3837214" cy="2759528"/>
          </a:xfrm>
          <a:prstGeom prst="ellipse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err="1"/>
              <a:t>Restricting</a:t>
            </a:r>
            <a:r>
              <a:rPr lang="is-IS" dirty="0"/>
              <a:t> </a:t>
            </a:r>
            <a:r>
              <a:rPr lang="is-IS" dirty="0" err="1"/>
              <a:t>liberty</a:t>
            </a:r>
            <a:r>
              <a:rPr lang="is-IS" dirty="0"/>
              <a:t>: </a:t>
            </a:r>
            <a:br>
              <a:rPr lang="is-IS" dirty="0"/>
            </a:br>
            <a:r>
              <a:rPr lang="is-IS" sz="3600" dirty="0"/>
              <a:t>An </a:t>
            </a:r>
            <a:r>
              <a:rPr lang="is-IS" sz="3600" dirty="0" err="1"/>
              <a:t>illustration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978730" y="1690689"/>
            <a:ext cx="48985" cy="45631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 rot="3938276">
            <a:off x="547440" y="1429496"/>
            <a:ext cx="2619870" cy="3800344"/>
          </a:xfrm>
          <a:prstGeom prst="arc">
            <a:avLst/>
          </a:prstGeom>
          <a:solidFill>
            <a:schemeClr val="accent2">
              <a:lumMod val="20000"/>
              <a:lumOff val="80000"/>
              <a:alpha val="74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8117008">
            <a:off x="2311588" y="-1353408"/>
            <a:ext cx="3599119" cy="5858639"/>
          </a:xfrm>
          <a:prstGeom prst="arc">
            <a:avLst>
              <a:gd name="adj1" fmla="val 15814701"/>
              <a:gd name="adj2" fmla="val 0"/>
            </a:avLst>
          </a:prstGeom>
          <a:solidFill>
            <a:schemeClr val="accent2">
              <a:lumMod val="20000"/>
              <a:lumOff val="80000"/>
              <a:alpha val="74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2419142" flipH="1">
            <a:off x="4058875" y="4321146"/>
            <a:ext cx="1871984" cy="3344553"/>
          </a:xfrm>
          <a:prstGeom prst="arc">
            <a:avLst/>
          </a:prstGeom>
          <a:solidFill>
            <a:schemeClr val="accent2">
              <a:lumMod val="20000"/>
              <a:lumOff val="80000"/>
              <a:alpha val="74000"/>
            </a:schemeClr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3016044" y="3141267"/>
            <a:ext cx="3667376" cy="2769802"/>
          </a:xfrm>
          <a:custGeom>
            <a:avLst/>
            <a:gdLst>
              <a:gd name="connsiteX0" fmla="*/ 0 w 5010150"/>
              <a:gd name="connsiteY0" fmla="*/ 2658243 h 2658243"/>
              <a:gd name="connsiteX1" fmla="*/ 3276600 w 5010150"/>
              <a:gd name="connsiteY1" fmla="*/ 10293 h 2658243"/>
              <a:gd name="connsiteX2" fmla="*/ 5010150 w 5010150"/>
              <a:gd name="connsiteY2" fmla="*/ 1915293 h 265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10150" h="2658243">
                <a:moveTo>
                  <a:pt x="0" y="2658243"/>
                </a:moveTo>
                <a:cubicBezTo>
                  <a:pt x="1220787" y="1396180"/>
                  <a:pt x="2441575" y="134118"/>
                  <a:pt x="3276600" y="10293"/>
                </a:cubicBezTo>
                <a:cubicBezTo>
                  <a:pt x="4111625" y="-113532"/>
                  <a:pt x="4560887" y="900880"/>
                  <a:pt x="5010150" y="1915293"/>
                </a:cubicBezTo>
              </a:path>
            </a:pathLst>
          </a:custGeom>
          <a:solidFill>
            <a:schemeClr val="accent2">
              <a:lumMod val="20000"/>
              <a:lumOff val="80000"/>
              <a:alpha val="67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9486" y="3927022"/>
            <a:ext cx="829491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79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8" grpId="0" animBg="1"/>
      <p:bldP spid="10" grpId="0" animBg="1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84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Markets and </a:t>
            </a: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liberty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760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850" y="835151"/>
            <a:ext cx="7886700" cy="2822449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3600" dirty="0"/>
              <a:t>It is now, straight-forward to show that markets promote maximum liberty</a:t>
            </a:r>
            <a:r>
              <a:rPr lang="en-US" sz="36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3600" dirty="0"/>
              <a:t>Just need to apply established results of economic theory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74850" y="4673600"/>
            <a:ext cx="518795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because the opportunity set is formally identical to economic opportunity sets</a:t>
            </a:r>
          </a:p>
        </p:txBody>
      </p:sp>
    </p:spTree>
    <p:extLst>
      <p:ext uri="{BB962C8B-B14F-4D97-AF65-F5344CB8AC3E}">
        <p14:creationId xmlns:p14="http://schemas.microsoft.com/office/powerpoint/2010/main" val="409429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92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Base case</a:t>
            </a:r>
            <a:br>
              <a:rPr lang="en-US" sz="3600" dirty="0" smtClean="0"/>
            </a:br>
            <a:r>
              <a:rPr lang="en-US" sz="3600" dirty="0" smtClean="0"/>
              <a:t>All desirables are in markets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1803401"/>
            <a:ext cx="8186166" cy="219709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 smtClean="0"/>
              <a:t>The total </a:t>
            </a:r>
            <a:r>
              <a:rPr lang="en-US" dirty="0" smtClean="0"/>
              <a:t>opportunity set (=liberty) maximized 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C00000"/>
                </a:solidFill>
              </a:rPr>
              <a:t>Efficiency principle and W</a:t>
            </a:r>
            <a:r>
              <a:rPr lang="en-US" dirty="0" smtClean="0">
                <a:solidFill>
                  <a:srgbClr val="C00000"/>
                </a:solidFill>
              </a:rPr>
              <a:t>elfare Theorem 1</a:t>
            </a:r>
            <a:r>
              <a:rPr lang="en-US" dirty="0" smtClean="0"/>
              <a:t>]</a:t>
            </a:r>
            <a:endParaRPr lang="en-US" dirty="0" smtClean="0"/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 smtClean="0"/>
              <a:t>The </a:t>
            </a:r>
            <a:r>
              <a:rPr lang="en-US" dirty="0" smtClean="0"/>
              <a:t>total </a:t>
            </a:r>
            <a:r>
              <a:rPr lang="en-US" dirty="0" smtClean="0"/>
              <a:t>opportunity </a:t>
            </a:r>
            <a:r>
              <a:rPr lang="en-US" dirty="0" smtClean="0"/>
              <a:t>set </a:t>
            </a:r>
            <a:r>
              <a:rPr lang="en-US" dirty="0" smtClean="0"/>
              <a:t>(=liberty</a:t>
            </a:r>
            <a:r>
              <a:rPr lang="en-US" dirty="0" smtClean="0"/>
              <a:t>) is maximized over </a:t>
            </a:r>
            <a:r>
              <a:rPr lang="en-US" dirty="0" smtClean="0"/>
              <a:t>time </a:t>
            </a:r>
            <a:r>
              <a:rPr lang="en-US" dirty="0"/>
              <a:t>[</a:t>
            </a:r>
            <a:r>
              <a:rPr lang="en-US" dirty="0" smtClean="0">
                <a:solidFill>
                  <a:srgbClr val="C00000"/>
                </a:solidFill>
              </a:rPr>
              <a:t>WT-1 &amp; and optimal growth theory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6214" y="4329139"/>
            <a:ext cx="7799832" cy="954107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Symbol" panose="05050102010706020507" pitchFamily="18" charset="2"/>
              </a:rPr>
              <a:t>T</a:t>
            </a:r>
            <a:r>
              <a:rPr lang="en-US" sz="2800" dirty="0" smtClean="0"/>
              <a:t>his proves the basic proposition: “Markets promote maximum possible liberty” </a:t>
            </a:r>
            <a:r>
              <a:rPr lang="en-US" sz="2800" dirty="0" smtClean="0"/>
              <a:t>(….and </a:t>
            </a:r>
            <a:r>
              <a:rPr lang="en-US" sz="2800" dirty="0" smtClean="0"/>
              <a:t>more</a:t>
            </a:r>
            <a:r>
              <a:rPr lang="en-US" sz="2800" dirty="0" smtClean="0"/>
              <a:t>)</a:t>
            </a: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58191" y="5624808"/>
            <a:ext cx="744174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Desirables subject to property rights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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they are in the market.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1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Equity </a:t>
            </a:r>
            <a:br>
              <a:rPr lang="en-US" dirty="0" smtClean="0"/>
            </a:br>
            <a:r>
              <a:rPr lang="en-US" sz="3200" dirty="0" smtClean="0"/>
              <a:t>(Interpersonal comparisons)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83777"/>
            <a:ext cx="7886700" cy="353450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571500" indent="-571500">
              <a:buFont typeface="+mj-lt"/>
              <a:buAutoNum type="romanUcPeriod" startAt="3"/>
            </a:pPr>
            <a:r>
              <a:rPr lang="en-US" dirty="0"/>
              <a:t>Allocation of desirables (dimensions of liberty) between individuals is </a:t>
            </a:r>
            <a:r>
              <a:rPr lang="en-US" dirty="0" smtClean="0"/>
              <a:t>“Pareto efficient” </a:t>
            </a:r>
            <a:r>
              <a:rPr lang="en-US" dirty="0"/>
              <a:t>[</a:t>
            </a:r>
            <a:r>
              <a:rPr lang="en-US" dirty="0" smtClean="0">
                <a:solidFill>
                  <a:srgbClr val="C00000"/>
                </a:solidFill>
              </a:rPr>
              <a:t>WT-1</a:t>
            </a:r>
            <a:r>
              <a:rPr lang="en-US" dirty="0" smtClean="0"/>
              <a:t>]</a:t>
            </a:r>
          </a:p>
          <a:p>
            <a:pPr marL="571500" indent="-571500">
              <a:spcBef>
                <a:spcPts val="3000"/>
              </a:spcBef>
              <a:buFont typeface="+mj-lt"/>
              <a:buAutoNum type="romanUcPeriod" startAt="3"/>
            </a:pPr>
            <a:r>
              <a:rPr lang="en-US" dirty="0" smtClean="0"/>
              <a:t>Any </a:t>
            </a:r>
            <a:r>
              <a:rPr lang="en-US" dirty="0" smtClean="0"/>
              <a:t>desired allocated of  desirables (liberty) can be attained by a judicial </a:t>
            </a:r>
            <a:r>
              <a:rPr lang="en-US" dirty="0" smtClean="0"/>
              <a:t>initial allocation </a:t>
            </a:r>
            <a:r>
              <a:rPr lang="en-US" dirty="0" smtClean="0"/>
              <a:t>of </a:t>
            </a:r>
            <a:r>
              <a:rPr lang="en-US" dirty="0" smtClean="0"/>
              <a:t>desirables [</a:t>
            </a:r>
            <a:r>
              <a:rPr lang="en-US" dirty="0" smtClean="0">
                <a:solidFill>
                  <a:srgbClr val="C00000"/>
                </a:solidFill>
              </a:rPr>
              <a:t>WT-2</a:t>
            </a:r>
            <a:r>
              <a:rPr lang="en-US" dirty="0" smtClean="0"/>
              <a:t>] </a:t>
            </a:r>
            <a:endParaRPr lang="en-US" dirty="0" smtClean="0"/>
          </a:p>
          <a:p>
            <a:pPr marL="809625" lvl="1" indent="-273050">
              <a:spcBef>
                <a:spcPts val="1200"/>
              </a:spcBef>
            </a:pPr>
            <a:r>
              <a:rPr lang="en-US" dirty="0" smtClean="0"/>
              <a:t>This this </a:t>
            </a:r>
            <a:r>
              <a:rPr lang="en-US" dirty="0" smtClean="0"/>
              <a:t>must be </a:t>
            </a:r>
            <a:r>
              <a:rPr lang="en-US" u="sng" dirty="0" smtClean="0"/>
              <a:t>once-and-for-all</a:t>
            </a:r>
            <a:r>
              <a:rPr lang="en-US" dirty="0" smtClean="0"/>
              <a:t> initial allocation. </a:t>
            </a:r>
          </a:p>
          <a:p>
            <a:pPr lvl="2">
              <a:buFont typeface="Times New Roman" panose="02020603050405020304" pitchFamily="18" charset="0"/>
              <a:buChar char="–"/>
            </a:pPr>
            <a:r>
              <a:rPr lang="en-US" dirty="0" smtClean="0"/>
              <a:t>If not, a </a:t>
            </a:r>
            <a:r>
              <a:rPr lang="en-US" dirty="0" smtClean="0"/>
              <a:t>serious reduction in future </a:t>
            </a:r>
            <a:r>
              <a:rPr lang="en-US" dirty="0" smtClean="0"/>
              <a:t>opportunities 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413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203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Case II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Some desirables not in </a:t>
            </a:r>
            <a:r>
              <a:rPr lang="en-US" sz="3600" dirty="0" smtClean="0"/>
              <a:t>markets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86214" y="5120450"/>
            <a:ext cx="7799832" cy="1384995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ym typeface="Symbol" panose="05050102010706020507" pitchFamily="18" charset="2"/>
              </a:rPr>
              <a:t>The basic proposition </a:t>
            </a:r>
          </a:p>
          <a:p>
            <a:pPr algn="ctr"/>
            <a:r>
              <a:rPr lang="en-US" sz="2800" dirty="0" smtClean="0"/>
              <a:t>“</a:t>
            </a:r>
            <a:r>
              <a:rPr lang="en-US" sz="2800" dirty="0" smtClean="0"/>
              <a:t>Markets promote maximum possible liberty” </a:t>
            </a:r>
            <a:endParaRPr lang="en-US" sz="2800" dirty="0" smtClean="0"/>
          </a:p>
          <a:p>
            <a:pPr algn="ctr"/>
            <a:r>
              <a:rPr lang="en-US" sz="2800" dirty="0" smtClean="0"/>
              <a:t>still appears to be </a:t>
            </a:r>
            <a:r>
              <a:rPr lang="en-US" sz="2800" dirty="0" smtClean="0"/>
              <a:t>true. </a:t>
            </a:r>
            <a:endParaRPr lang="en-US" sz="2800" dirty="0" smtClean="0"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1882" y="1873743"/>
            <a:ext cx="8186166" cy="26015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en-US" dirty="0" smtClean="0"/>
              <a:t>Total opportunity set (=liberty) maximized w.r.t. the desirables subject to markets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But maybe at the expense of other desirables (dimensions of liberty)</a:t>
            </a:r>
          </a:p>
          <a:p>
            <a:pPr lvl="1"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The total opportunity set (total liberty) may not be maximized</a:t>
            </a:r>
          </a:p>
          <a:p>
            <a:pPr marL="571500" indent="-571500">
              <a:lnSpc>
                <a:spcPct val="120000"/>
              </a:lnSpc>
              <a:spcAft>
                <a:spcPts val="1200"/>
              </a:spcAft>
              <a:buFont typeface="+mj-lt"/>
              <a:buAutoNum type="romanUcPeriod"/>
            </a:pPr>
            <a:r>
              <a:rPr lang="en-US" dirty="0" smtClean="0"/>
              <a:t>The total opportunity set (liberty) is only partially maximized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9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84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liberty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42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3246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Big </a:t>
            </a:r>
            <a:r>
              <a:rPr lang="en-US" sz="4000" dirty="0" smtClean="0"/>
              <a:t>topic </a:t>
            </a:r>
            <a:br>
              <a:rPr lang="en-US" sz="4000" dirty="0" smtClean="0"/>
            </a:br>
            <a:r>
              <a:rPr lang="en-US" sz="3600" dirty="0" smtClean="0"/>
              <a:t>Here </a:t>
            </a:r>
            <a:r>
              <a:rPr lang="en-US" sz="3600" dirty="0"/>
              <a:t>only a few observations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606666" y="1943101"/>
            <a:ext cx="7886700" cy="465992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360363" indent="-360363">
              <a:spcBef>
                <a:spcPts val="1800"/>
              </a:spcBef>
            </a:pPr>
            <a:r>
              <a:rPr lang="en-US" dirty="0" smtClean="0"/>
              <a:t>The </a:t>
            </a:r>
            <a:r>
              <a:rPr lang="en-US" dirty="0" smtClean="0"/>
              <a:t>state can promote liberty </a:t>
            </a:r>
            <a:r>
              <a:rPr lang="en-US" sz="2400" dirty="0" smtClean="0"/>
              <a:t>(by helping markets)</a:t>
            </a:r>
          </a:p>
          <a:p>
            <a:pPr marL="360363" indent="-360363">
              <a:spcBef>
                <a:spcPts val="1800"/>
              </a:spcBef>
            </a:pPr>
            <a:r>
              <a:rPr lang="en-US" dirty="0" smtClean="0"/>
              <a:t>However, </a:t>
            </a:r>
            <a:r>
              <a:rPr lang="en-US" dirty="0" smtClean="0"/>
              <a:t>the state</a:t>
            </a:r>
            <a:r>
              <a:rPr lang="en-US" dirty="0" smtClean="0"/>
              <a:t>, as normally </a:t>
            </a:r>
            <a:r>
              <a:rPr lang="en-US" dirty="0" smtClean="0"/>
              <a:t>run, </a:t>
            </a:r>
            <a:r>
              <a:rPr lang="en-US" dirty="0" smtClean="0"/>
              <a:t>employs coercion which is exactly the opposite of </a:t>
            </a:r>
            <a:r>
              <a:rPr lang="en-US" dirty="0" smtClean="0"/>
              <a:t>liberty! </a:t>
            </a:r>
            <a:endParaRPr lang="en-US" dirty="0" smtClean="0"/>
          </a:p>
          <a:p>
            <a:pPr marL="360363" indent="-360363">
              <a:spcBef>
                <a:spcPts val="1800"/>
              </a:spcBef>
              <a:buClr>
                <a:srgbClr val="C00000"/>
              </a:buClr>
              <a:buSzPct val="125000"/>
              <a:buFont typeface="Symbol" panose="05050102010706020507" pitchFamily="18" charset="2"/>
              <a:buChar char="\"/>
            </a:pPr>
            <a:r>
              <a:rPr lang="en-US" dirty="0" smtClean="0"/>
              <a:t>Even </a:t>
            </a:r>
            <a:r>
              <a:rPr lang="en-US" dirty="0" smtClean="0"/>
              <a:t>if the state is doing the right thing </a:t>
            </a:r>
            <a:r>
              <a:rPr lang="en-US" sz="2400" dirty="0" smtClean="0"/>
              <a:t>(promoting liberty)</a:t>
            </a:r>
            <a:r>
              <a:rPr lang="en-US" dirty="0" smtClean="0"/>
              <a:t> </a:t>
            </a:r>
            <a:r>
              <a:rPr lang="en-US" dirty="0" smtClean="0"/>
              <a:t>it </a:t>
            </a:r>
            <a:r>
              <a:rPr lang="en-US" dirty="0" smtClean="0"/>
              <a:t>tends to do </a:t>
            </a:r>
            <a:r>
              <a:rPr lang="en-US" dirty="0" smtClean="0"/>
              <a:t>so by subtracting from liberty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dirty="0" smtClean="0"/>
              <a:t>even in the best conceivable case the net impact on liberty is </a:t>
            </a:r>
            <a:r>
              <a:rPr lang="en-US" dirty="0" smtClean="0"/>
              <a:t>doubtful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spcBef>
                <a:spcPts val="1800"/>
              </a:spcBef>
            </a:pPr>
            <a:r>
              <a:rPr lang="en-US" dirty="0" smtClean="0"/>
              <a:t>What we need is a state that continually re-contracted for (people can opt out)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34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2168560"/>
            <a:ext cx="7162799" cy="266226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</a:rPr>
              <a:t>Formal analysis in the economic-logical tradition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is-IS" sz="3200" dirty="0" err="1" smtClean="0">
                <a:latin typeface="Times New Roman" panose="02020603050405020304" pitchFamily="18" charset="0"/>
              </a:rPr>
              <a:t>Make</a:t>
            </a:r>
            <a:r>
              <a:rPr lang="is-IS" sz="3200" dirty="0" smtClean="0">
                <a:latin typeface="Times New Roman" panose="02020603050405020304" pitchFamily="18" charset="0"/>
              </a:rPr>
              <a:t> </a:t>
            </a:r>
            <a:r>
              <a:rPr lang="is-IS" sz="3200" dirty="0" err="1" smtClean="0">
                <a:latin typeface="Times New Roman" panose="02020603050405020304" pitchFamily="18" charset="0"/>
              </a:rPr>
              <a:t>use</a:t>
            </a:r>
            <a:r>
              <a:rPr lang="is-IS" sz="3200" dirty="0" smtClean="0">
                <a:latin typeface="Times New Roman" panose="02020603050405020304" pitchFamily="18" charset="0"/>
              </a:rPr>
              <a:t> of  fundamental </a:t>
            </a:r>
            <a:r>
              <a:rPr lang="is-IS" sz="3200" dirty="0" err="1" smtClean="0">
                <a:latin typeface="Times New Roman" panose="02020603050405020304" pitchFamily="18" charset="0"/>
              </a:rPr>
              <a:t>economic</a:t>
            </a:r>
            <a:r>
              <a:rPr lang="is-IS" sz="3200" dirty="0" smtClean="0">
                <a:latin typeface="Times New Roman" panose="02020603050405020304" pitchFamily="18" charset="0"/>
              </a:rPr>
              <a:t> results</a:t>
            </a:r>
            <a:endParaRPr lang="en-US" sz="28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1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84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625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Have demonstrated that: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939925"/>
            <a:ext cx="7886700" cy="43513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It is possible to  operationally define and measure liberty and systematically </a:t>
            </a:r>
            <a:r>
              <a:rPr lang="en-US" dirty="0" smtClean="0"/>
              <a:t>analyze </a:t>
            </a:r>
            <a:r>
              <a:rPr lang="en-US" dirty="0" smtClean="0"/>
              <a:t>its </a:t>
            </a:r>
            <a:r>
              <a:rPr lang="en-US" dirty="0"/>
              <a:t>relationship with social organizations</a:t>
            </a:r>
          </a:p>
          <a:p>
            <a:pPr marL="514350" indent="-514350">
              <a:lnSpc>
                <a:spcPct val="100000"/>
              </a:lnSpc>
              <a:spcBef>
                <a:spcPts val="3000"/>
              </a:spcBef>
              <a:buFont typeface="+mj-lt"/>
              <a:buAutoNum type="arabicPeriod"/>
            </a:pPr>
            <a:r>
              <a:rPr lang="en-US" dirty="0"/>
              <a:t>Markets promote liberty </a:t>
            </a:r>
            <a:r>
              <a:rPr lang="en-US" dirty="0" smtClean="0"/>
              <a:t>in </a:t>
            </a:r>
            <a:r>
              <a:rPr lang="en-US" dirty="0"/>
              <a:t>the sense that </a:t>
            </a:r>
            <a:endParaRPr lang="en-US" dirty="0" smtClean="0"/>
          </a:p>
          <a:p>
            <a:pPr marL="971550" lvl="1" indent="-434975">
              <a:lnSpc>
                <a:spcPct val="10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dirty="0" smtClean="0"/>
              <a:t>Liberty </a:t>
            </a:r>
            <a:r>
              <a:rPr lang="en-US" dirty="0"/>
              <a:t>is maximized </a:t>
            </a:r>
            <a:r>
              <a:rPr lang="en-US" dirty="0" smtClean="0"/>
              <a:t>by </a:t>
            </a:r>
            <a:r>
              <a:rPr lang="en-US" dirty="0"/>
              <a:t>markets </a:t>
            </a:r>
            <a:r>
              <a:rPr lang="en-US" sz="2000" dirty="0"/>
              <a:t>(under the usual market assumptions</a:t>
            </a:r>
            <a:r>
              <a:rPr lang="en-US" sz="2000" dirty="0" smtClean="0"/>
              <a:t>)</a:t>
            </a:r>
          </a:p>
          <a:p>
            <a:pPr marL="971550" lvl="1" indent="-434975">
              <a:lnSpc>
                <a:spcPct val="100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en-US" dirty="0" smtClean="0"/>
              <a:t>Liberty is almost surely increased by markets </a:t>
            </a:r>
            <a:r>
              <a:rPr lang="en-US" sz="2000" dirty="0" smtClean="0"/>
              <a:t>(when market coverage is limited)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7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Have </a:t>
            </a:r>
            <a:r>
              <a:rPr lang="en-US" dirty="0" smtClean="0"/>
              <a:t>argued </a:t>
            </a:r>
            <a:r>
              <a:rPr lang="en-US" dirty="0" smtClean="0"/>
              <a:t>that: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939925"/>
            <a:ext cx="7886700" cy="43513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/>
              <a:t>The state is fundamentally liberty-reducing</a:t>
            </a:r>
          </a:p>
          <a:p>
            <a:pPr marL="809625" lvl="1" indent="-273050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By relying on coercion </a:t>
            </a:r>
            <a:r>
              <a:rPr lang="en-US" sz="2000" dirty="0" smtClean="0"/>
              <a:t>(&amp; majority rule etc.)</a:t>
            </a:r>
            <a:endParaRPr lang="en-US" sz="2000" dirty="0"/>
          </a:p>
          <a:p>
            <a:pPr marL="536575" indent="-536575">
              <a:lnSpc>
                <a:spcPct val="100000"/>
              </a:lnSpc>
              <a:spcBef>
                <a:spcPts val="3000"/>
              </a:spcBef>
              <a:buFont typeface="Symbol" panose="05050102010706020507" pitchFamily="18" charset="2"/>
              <a:buChar char="Þ"/>
            </a:pPr>
            <a:r>
              <a:rPr lang="en-US" sz="3200" dirty="0" smtClean="0"/>
              <a:t>Switching from a state-based system to a market-based system </a:t>
            </a:r>
            <a:r>
              <a:rPr lang="en-US" sz="3200" dirty="0" smtClean="0"/>
              <a:t>will generally increase liberty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</a:p>
          <a:p>
            <a:pPr marL="809625" lvl="1" indent="-273050">
              <a:lnSpc>
                <a:spcPct val="100000"/>
              </a:lnSpc>
              <a:spcBef>
                <a:spcPts val="600"/>
              </a:spcBef>
            </a:pPr>
            <a:r>
              <a:rPr lang="en-US" dirty="0" smtClean="0"/>
              <a:t>However liberty for some may be reduced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3824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92816"/>
            <a:ext cx="7886700" cy="1500187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/>
              <a:t>END</a:t>
            </a:r>
            <a:endParaRPr lang="en-US" sz="19900" dirty="0"/>
          </a:p>
        </p:txBody>
      </p:sp>
    </p:spTree>
    <p:extLst>
      <p:ext uri="{BB962C8B-B14F-4D97-AF65-F5344CB8AC3E}">
        <p14:creationId xmlns:p14="http://schemas.microsoft.com/office/powerpoint/2010/main" val="277042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84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Defining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liberty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74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err="1" smtClean="0"/>
              <a:t>Definitions</a:t>
            </a:r>
            <a:r>
              <a:rPr lang="is-IS" dirty="0" smtClean="0"/>
              <a:t> of </a:t>
            </a:r>
            <a:r>
              <a:rPr lang="is-IS" dirty="0" err="1" smtClean="0"/>
              <a:t>liberty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3988943"/>
            <a:ext cx="7829843" cy="18774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Oxford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dictionary: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of being free within society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oppressive restrictions imposed by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authority on one’s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views”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0" y="429441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err="1" smtClean="0"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7493" y="2645925"/>
            <a:ext cx="7697857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s-I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Merriam-Webster</a:t>
            </a:r>
            <a:r>
              <a:rPr lang="is-I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to do or choose what you want to"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7165" y="1645087"/>
            <a:ext cx="4158511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somewhat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varied</a:t>
            </a:r>
            <a:endPara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62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0925" y="705275"/>
            <a:ext cx="8038814" cy="1325563"/>
          </a:xfrm>
        </p:spPr>
        <p:txBody>
          <a:bodyPr/>
          <a:lstStyle/>
          <a:p>
            <a:r>
              <a:rPr lang="en-US" dirty="0" smtClean="0"/>
              <a:t>Common core in most definitions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52908" y="2557309"/>
            <a:ext cx="6245679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s-I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Liberty</a:t>
            </a:r>
            <a:r>
              <a:rPr lang="is-I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s-I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is-I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s-I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is-I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is-I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is-I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s-I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is-I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wants</a:t>
            </a:r>
            <a:r>
              <a:rPr lang="is-I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is-I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8775" y="4898571"/>
            <a:ext cx="5347607" cy="107721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s-I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s-I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adopt</a:t>
            </a:r>
            <a:r>
              <a:rPr lang="is-I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s-I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is-I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is-I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is-I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s-I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liberty</a:t>
            </a:r>
            <a:r>
              <a:rPr lang="is-I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3200" dirty="0" err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54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59" y="216355"/>
            <a:ext cx="8460605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“Positive” and “negative” liberty</a:t>
            </a:r>
            <a:br>
              <a:rPr lang="en-US" dirty="0" smtClean="0"/>
            </a:br>
            <a:r>
              <a:rPr lang="en-US" sz="2700" dirty="0" smtClean="0"/>
              <a:t>(Primarily developed by Isaiah Berlin in the 1950-60s)</a:t>
            </a:r>
            <a:endParaRPr lang="en-US" sz="27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30697"/>
            <a:ext cx="7886700" cy="149670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2425700" indent="-242570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liberty:	Absence of barriers and hindrances</a:t>
            </a:r>
          </a:p>
          <a:p>
            <a:pPr marL="2425700" indent="-242570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liberty: 	Ability to act to control one‘s life &amp; fulfill one‘s fundamental purpose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607" y="3664806"/>
            <a:ext cx="717478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liberty</a:t>
            </a:r>
            <a:r>
              <a:rPr lang="is-I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 </a:t>
            </a:r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Ability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do </a:t>
            </a:r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what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one</a:t>
            </a:r>
            <a:r>
              <a:rPr lang="is-I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s-I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wants</a:t>
            </a:r>
            <a:endPara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5027" y="4379686"/>
            <a:ext cx="7847515" cy="2385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liberty: Unscientific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(at best only the individual will know =&gt; non-observable, unscientific)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Opens the door for anything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s.a.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justifying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tyranny) </a:t>
            </a:r>
          </a:p>
          <a:p>
            <a:pPr marL="444500" indent="-444500">
              <a:spcBef>
                <a:spcPts val="600"/>
              </a:spcBef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Extremely damaging concept for rational analysis and discourse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41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84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Measuring</a:t>
            </a:r>
            <a:r>
              <a:rPr lang="is-I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s-IS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Liberty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9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41853"/>
            <a:ext cx="7886700" cy="220753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measure?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in science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(Difficult to talk about something that is not in some way measurable)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but necessary for analytical progress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7005" y="3755575"/>
            <a:ext cx="8139793" cy="24656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measurement in the common sense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(cardinal measures)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like a set-theoretic type of measures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need to be able to talk about more or less liberty in some fairly well-defined sense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9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none" rtlCol="0">
        <a:spAutoFit/>
      </a:bodyPr>
      <a:lstStyle>
        <a:defPPr>
          <a:defRPr sz="2800" dirty="0" err="1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</TotalTime>
  <Words>960</Words>
  <Application>Microsoft Office PowerPoint</Application>
  <PresentationFormat>On-screen Show (4:3)</PresentationFormat>
  <Paragraphs>131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Ragnar Arnason</vt:lpstr>
      <vt:lpstr>Want to show that</vt:lpstr>
      <vt:lpstr>Approach</vt:lpstr>
      <vt:lpstr>I Defining liberty</vt:lpstr>
      <vt:lpstr>Definitions of liberty</vt:lpstr>
      <vt:lpstr>Common core in most definitions</vt:lpstr>
      <vt:lpstr>“Positive” and “negative” liberty (Primarily developed by Isaiah Berlin in the 1950-60s)</vt:lpstr>
      <vt:lpstr>II Measuring Liberty</vt:lpstr>
      <vt:lpstr>PowerPoint Presentation</vt:lpstr>
      <vt:lpstr>Nature of the measure</vt:lpstr>
      <vt:lpstr>Developing the measure</vt:lpstr>
      <vt:lpstr>PowerPoint Presentation</vt:lpstr>
      <vt:lpstr>A particular configuration of desirables</vt:lpstr>
      <vt:lpstr>Generally a person’s opportunities can be represented by a set in the space of desirables</vt:lpstr>
      <vt:lpstr>Opportunity set</vt:lpstr>
      <vt:lpstr>Measure of liberty: Illustrations</vt:lpstr>
      <vt:lpstr>Basic logic: Recap</vt:lpstr>
      <vt:lpstr>Note, however, the complication</vt:lpstr>
      <vt:lpstr>III. Limits on liberty</vt:lpstr>
      <vt:lpstr>PowerPoint Presentation</vt:lpstr>
      <vt:lpstr>Restricting liberty:  An illustration</vt:lpstr>
      <vt:lpstr>Restricting liberty:  An illustration</vt:lpstr>
      <vt:lpstr>IV Markets and liberty</vt:lpstr>
      <vt:lpstr>PowerPoint Presentation</vt:lpstr>
      <vt:lpstr>Base case All desirables are in markets</vt:lpstr>
      <vt:lpstr>Equity  (Interpersonal comparisons)</vt:lpstr>
      <vt:lpstr>Case II Some desirables not in markets</vt:lpstr>
      <vt:lpstr>V The state and liberty</vt:lpstr>
      <vt:lpstr>Big topic  Here only a few observations</vt:lpstr>
      <vt:lpstr>VI Conclusions</vt:lpstr>
      <vt:lpstr>Have demonstrated that:</vt:lpstr>
      <vt:lpstr>Have argued that: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 of liberty: Illustrations</dc:title>
  <dc:creator>Ragnar Arnason</dc:creator>
  <cp:lastModifiedBy>Ragnar Árnason</cp:lastModifiedBy>
  <cp:revision>53</cp:revision>
  <cp:lastPrinted>2015-10-03T10:47:02Z</cp:lastPrinted>
  <dcterms:created xsi:type="dcterms:W3CDTF">2015-09-20T17:41:43Z</dcterms:created>
  <dcterms:modified xsi:type="dcterms:W3CDTF">2015-10-03T10:47:23Z</dcterms:modified>
</cp:coreProperties>
</file>