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71" r:id="rId4"/>
    <p:sldId id="260" r:id="rId5"/>
    <p:sldId id="272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96" y="-5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s-I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s-I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8018-F27B-564E-AEA2-080ADDCB3077}" type="datetimeFigureOut">
              <a:rPr lang="en-US" smtClean="0"/>
              <a:t>07/08/17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387C-EC4F-9943-AC2A-8ECB6C8B5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74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8018-F27B-564E-AEA2-080ADDCB3077}" type="datetimeFigureOut">
              <a:rPr lang="en-US" smtClean="0"/>
              <a:t>07/08/17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387C-EC4F-9943-AC2A-8ECB6C8B5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s-I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8018-F27B-564E-AEA2-080ADDCB3077}" type="datetimeFigureOut">
              <a:rPr lang="en-US" smtClean="0"/>
              <a:t>07/08/17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387C-EC4F-9943-AC2A-8ECB6C8B5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21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C62C-3B99-214B-B789-F3E68CA3CE27}" type="datetimeFigureOut">
              <a:rPr lang="en-US" smtClean="0"/>
              <a:t>07/08/17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BCEA-D2D5-3B46-985A-11F54BE5927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724025"/>
            <a:ext cx="2497221" cy="4278313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221789" y="1724025"/>
            <a:ext cx="2633579" cy="437197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019800" y="1724025"/>
            <a:ext cx="2667000" cy="4278313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57200" y="495300"/>
            <a:ext cx="8229600" cy="1041400"/>
          </a:xfrm>
        </p:spPr>
        <p:txBody>
          <a:bodyPr/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4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8018-F27B-564E-AEA2-080ADDCB3077}" type="datetimeFigureOut">
              <a:rPr lang="en-US" smtClean="0"/>
              <a:t>07/08/17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387C-EC4F-9943-AC2A-8ECB6C8B5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1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s-I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8018-F27B-564E-AEA2-080ADDCB3077}" type="datetimeFigureOut">
              <a:rPr lang="en-US" smtClean="0"/>
              <a:t>07/08/17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387C-EC4F-9943-AC2A-8ECB6C8B5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2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8018-F27B-564E-AEA2-080ADDCB3077}" type="datetimeFigureOut">
              <a:rPr lang="en-US" smtClean="0"/>
              <a:t>07/08/17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387C-EC4F-9943-AC2A-8ECB6C8B5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9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8018-F27B-564E-AEA2-080ADDCB3077}" type="datetimeFigureOut">
              <a:rPr lang="en-US" smtClean="0"/>
              <a:t>07/08/17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387C-EC4F-9943-AC2A-8ECB6C8B5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26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8018-F27B-564E-AEA2-080ADDCB3077}" type="datetimeFigureOut">
              <a:rPr lang="en-US" smtClean="0"/>
              <a:t>07/08/17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387C-EC4F-9943-AC2A-8ECB6C8B5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41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8018-F27B-564E-AEA2-080ADDCB3077}" type="datetimeFigureOut">
              <a:rPr lang="en-US" smtClean="0"/>
              <a:t>07/08/17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387C-EC4F-9943-AC2A-8ECB6C8B5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5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s-I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8018-F27B-564E-AEA2-080ADDCB3077}" type="datetimeFigureOut">
              <a:rPr lang="en-US" smtClean="0"/>
              <a:t>07/08/17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387C-EC4F-9943-AC2A-8ECB6C8B5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5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s-I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8018-F27B-564E-AEA2-080ADDCB3077}" type="datetimeFigureOut">
              <a:rPr lang="en-US" smtClean="0"/>
              <a:t>07/08/17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387C-EC4F-9943-AC2A-8ECB6C8B5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0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E8018-F27B-564E-AEA2-080ADDCB3077}" type="datetimeFigureOut">
              <a:rPr lang="en-US" smtClean="0"/>
              <a:t>07/08/17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7387C-EC4F-9943-AC2A-8ECB6C8B5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2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06889"/>
            <a:ext cx="7772400" cy="2060222"/>
          </a:xfrm>
        </p:spPr>
        <p:txBody>
          <a:bodyPr>
            <a:normAutofit fontScale="90000"/>
          </a:bodyPr>
          <a:lstStyle/>
          <a:p>
            <a:r>
              <a:rPr lang="is-IS" altLang="ja-JP" sz="4000" dirty="0" smtClean="0">
                <a:ea typeface="ヒラギノ角ゴ Pro W3" charset="-128"/>
                <a:cs typeface="ヒラギノ角ゴ Pro W3" charset="-128"/>
              </a:rPr>
              <a:t>In Defence of Small States:</a:t>
            </a:r>
            <a:r>
              <a:rPr lang="is-IS" altLang="ja-JP" sz="4000" dirty="0">
                <a:ea typeface="ヒラギノ角ゴ Pro W3" charset="-128"/>
                <a:cs typeface="ヒラギノ角ゴ Pro W3" charset="-128"/>
              </a:rPr>
              <a:t/>
            </a:r>
            <a:br>
              <a:rPr lang="is-IS" altLang="ja-JP" sz="4000" dirty="0">
                <a:ea typeface="ヒラギノ角ゴ Pro W3" charset="-128"/>
                <a:cs typeface="ヒラギノ角ゴ Pro W3" charset="-128"/>
              </a:rPr>
            </a:br>
            <a:r>
              <a:rPr lang="is-IS" altLang="ja-JP" sz="3100" dirty="0" smtClean="0">
                <a:ea typeface="ヒラギノ角ゴ Pro W3" charset="-128"/>
                <a:cs typeface="ヒラギノ角ゴ Pro W3" charset="-128"/>
              </a:rPr>
              <a:t>Reflections after the 2008 Icelandic Bank Collapse</a:t>
            </a:r>
            <a:r>
              <a:rPr lang="is-IS" altLang="ja-JP" dirty="0">
                <a:ea typeface="ヒラギノ角ゴ Pro W3" charset="-128"/>
                <a:cs typeface="ヒラギノ角ゴ Pro W3" charset="-128"/>
              </a:rPr>
              <a:t/>
            </a:r>
            <a:br>
              <a:rPr lang="is-IS" altLang="ja-JP" dirty="0">
                <a:ea typeface="ヒラギノ角ゴ Pro W3" charset="-128"/>
                <a:cs typeface="ヒラギノ角ゴ Pro W3" charset="-128"/>
              </a:rPr>
            </a:br>
            <a:endParaRPr lang="is-I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99000"/>
            <a:ext cx="6400800" cy="1382889"/>
          </a:xfrm>
        </p:spPr>
        <p:txBody>
          <a:bodyPr>
            <a:normAutofit/>
          </a:bodyPr>
          <a:lstStyle/>
          <a:p>
            <a:r>
              <a:rPr lang="is-IS" sz="2400" dirty="0" smtClean="0"/>
              <a:t>Professor Hannes H. Gissurarson</a:t>
            </a:r>
            <a:endParaRPr lang="is-IS" sz="2400" dirty="0"/>
          </a:p>
          <a:p>
            <a:r>
              <a:rPr lang="is-IS" sz="2400" dirty="0" smtClean="0"/>
              <a:t>NOPSA: Nordic Political Science Association</a:t>
            </a:r>
            <a:endParaRPr lang="is-IS" sz="2400" dirty="0" smtClean="0"/>
          </a:p>
          <a:p>
            <a:r>
              <a:rPr lang="is-IS" sz="2400" dirty="0" smtClean="0"/>
              <a:t>Odense, 10 August 15:15 </a:t>
            </a:r>
            <a:endParaRPr lang="is-IS" sz="2400" dirty="0" smtClean="0"/>
          </a:p>
        </p:txBody>
      </p:sp>
      <p:pic>
        <p:nvPicPr>
          <p:cNvPr id="3" name="Picture 2" descr="HI_Logo_positiv_ENG_hori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04" y="805091"/>
            <a:ext cx="6962687" cy="210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57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 Professionalism?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Smaller talent pool, yes. But professionalism depends more on civic culture than size of population (Brazil, India, China, Indonesia all corrupt countries, with little professionalism)</a:t>
            </a:r>
          </a:p>
          <a:p>
            <a:r>
              <a:rPr lang="en-US" dirty="0" smtClean="0"/>
              <a:t>Civic culture strong in some small countries because of strong collective identity, solidarity, cohesion, trust, transparency</a:t>
            </a:r>
          </a:p>
          <a:p>
            <a:r>
              <a:rPr lang="en-US" dirty="0" smtClean="0"/>
              <a:t>Little “hard corruption” in small Nordic countries, perhaps some “soft corruption”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912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Evidence?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Sibert</a:t>
            </a:r>
            <a:r>
              <a:rPr lang="en-US" dirty="0" smtClean="0"/>
              <a:t> and </a:t>
            </a:r>
            <a:r>
              <a:rPr lang="en-US" dirty="0" err="1" smtClean="0"/>
              <a:t>Thorhallsson</a:t>
            </a:r>
            <a:r>
              <a:rPr lang="en-US" dirty="0" smtClean="0"/>
              <a:t> both allege that political patronage is prevalent in Iceland</a:t>
            </a:r>
          </a:p>
          <a:p>
            <a:r>
              <a:rPr lang="en-US" dirty="0" smtClean="0"/>
              <a:t>It was prevalent in Nordic countries during Social Democratic Era (</a:t>
            </a:r>
            <a:r>
              <a:rPr lang="en-US" dirty="0" err="1" smtClean="0"/>
              <a:t>Seip’s</a:t>
            </a:r>
            <a:r>
              <a:rPr lang="en-US" dirty="0" smtClean="0"/>
              <a:t> </a:t>
            </a:r>
            <a:r>
              <a:rPr lang="en-US" dirty="0" err="1" smtClean="0"/>
              <a:t>ettpartistat</a:t>
            </a:r>
            <a:r>
              <a:rPr lang="en-US" dirty="0" smtClean="0"/>
              <a:t>), whereas Iceland had a system of coalition governments</a:t>
            </a:r>
          </a:p>
          <a:p>
            <a:r>
              <a:rPr lang="en-US" dirty="0" smtClean="0"/>
              <a:t>Only one study quoted: 17 experts pronounced on 111 appointments in 2001–5</a:t>
            </a:r>
          </a:p>
          <a:p>
            <a:r>
              <a:rPr lang="en-US" dirty="0" smtClean="0"/>
              <a:t>68% professional, 57% bureaucratic, 41% both</a:t>
            </a:r>
          </a:p>
          <a:p>
            <a:r>
              <a:rPr lang="en-US" dirty="0" smtClean="0"/>
              <a:t>44% political, 16% only political</a:t>
            </a:r>
          </a:p>
          <a:p>
            <a:r>
              <a:rPr lang="en-US" dirty="0" smtClean="0"/>
              <a:t>Several problems with study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880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Relevant 2008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Comparative survey of party patronage in 15 European countries</a:t>
            </a:r>
          </a:p>
          <a:p>
            <a:r>
              <a:rPr lang="en-US" dirty="0" smtClean="0"/>
              <a:t>Iceland one of five with least party patronage (Netherlands, </a:t>
            </a:r>
            <a:r>
              <a:rPr lang="en-US" dirty="0" err="1" smtClean="0"/>
              <a:t>Danmark</a:t>
            </a:r>
            <a:r>
              <a:rPr lang="en-US" dirty="0" smtClean="0"/>
              <a:t>, the UK, and Norway)</a:t>
            </a:r>
          </a:p>
          <a:p>
            <a:r>
              <a:rPr lang="en-US" dirty="0" smtClean="0"/>
              <a:t>Little corruption according to Transparency International index</a:t>
            </a:r>
          </a:p>
          <a:p>
            <a:r>
              <a:rPr lang="en-US" dirty="0" smtClean="0"/>
              <a:t>To be expected: cohesive, transparent, homogeneous, strong civic culture</a:t>
            </a:r>
          </a:p>
          <a:p>
            <a:r>
              <a:rPr lang="en-US" dirty="0" smtClean="0"/>
              <a:t>Major reforms in the 1991–2004 era; opportunities for corruption reduced by transferring decisions from political to private realm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428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“Shelter” was a Trap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 1262, Iceland yielded to Norwegian king against her will, afraid of isolation and under sway of local chieftains</a:t>
            </a:r>
          </a:p>
          <a:p>
            <a:r>
              <a:rPr lang="en-US" dirty="0" smtClean="0"/>
              <a:t>Norwegian, later Danish, Crown isolated Iceland, but did not defend her adequately (English raids in 1400s and 1500s, ‘Turkish Raid’ in 1627, English takeover in 1809)</a:t>
            </a:r>
          </a:p>
          <a:p>
            <a:r>
              <a:rPr lang="en-US" dirty="0" smtClean="0"/>
              <a:t>Crown extracted as much as possible and allied itself with landowners, hindered development of fisheries, preferred low taxes to danger of losing control</a:t>
            </a:r>
          </a:p>
          <a:p>
            <a:r>
              <a:rPr lang="en-US" dirty="0" smtClean="0"/>
              <a:t>Iceland was in a poverty trap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965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of Truth in “Shelter”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 a wide sense, implausible; in a narrow sense, trivial</a:t>
            </a:r>
          </a:p>
          <a:p>
            <a:r>
              <a:rPr lang="en-US" dirty="0" smtClean="0"/>
              <a:t>Wrong to speak of cultural shelter: aim is fruitful, cultural exchanges</a:t>
            </a:r>
          </a:p>
          <a:p>
            <a:r>
              <a:rPr lang="en-US" dirty="0" smtClean="0"/>
              <a:t>Wrong to speak of economic shelter: aim is trade to mutual benefit</a:t>
            </a:r>
          </a:p>
          <a:p>
            <a:r>
              <a:rPr lang="en-US" dirty="0" smtClean="0"/>
              <a:t>But small states lack military power and therefore need allies or protectors</a:t>
            </a:r>
          </a:p>
          <a:p>
            <a:r>
              <a:rPr lang="en-US" dirty="0" smtClean="0"/>
              <a:t>Iceland was protected by Royal Navy in 1810–1941 and by US in 1941–2006</a:t>
            </a:r>
          </a:p>
          <a:p>
            <a:r>
              <a:rPr lang="en-US" dirty="0" smtClean="0"/>
              <a:t>In the financial crisis, it was left out in the cold</a:t>
            </a:r>
          </a:p>
        </p:txBody>
      </p:sp>
    </p:spTree>
    <p:extLst>
      <p:ext uri="{BB962C8B-B14F-4D97-AF65-F5344CB8AC3E}">
        <p14:creationId xmlns:p14="http://schemas.microsoft.com/office/powerpoint/2010/main" val="4268459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Atlantic or Continental Option?</a:t>
            </a:r>
            <a:endParaRPr lang="en-US" dirty="0"/>
          </a:p>
        </p:txBody>
      </p:sp>
      <p:pic>
        <p:nvPicPr>
          <p:cNvPr id="4" name="Content Placeholder 3" descr="IcelandAtlantic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" r="-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2159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2782888" y="2873375"/>
            <a:ext cx="3581400" cy="911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019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Sibert-Thorhallsson</a:t>
            </a:r>
            <a:r>
              <a:rPr lang="en-US" dirty="0" smtClean="0"/>
              <a:t> 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2008 bank collapse showed Iceland was too small</a:t>
            </a:r>
          </a:p>
          <a:p>
            <a:r>
              <a:rPr lang="en-US" dirty="0" smtClean="0"/>
              <a:t>She has to join the EU to get “shelter”</a:t>
            </a:r>
          </a:p>
          <a:p>
            <a:r>
              <a:rPr lang="en-US" dirty="0" smtClean="0"/>
              <a:t>Small economies more volatile </a:t>
            </a:r>
          </a:p>
          <a:p>
            <a:r>
              <a:rPr lang="en-US" dirty="0" smtClean="0"/>
              <a:t>Economies of scale in providing public goods</a:t>
            </a:r>
          </a:p>
          <a:p>
            <a:r>
              <a:rPr lang="en-US" dirty="0" smtClean="0"/>
              <a:t>Small countries more vulnerable to disasters</a:t>
            </a:r>
          </a:p>
          <a:p>
            <a:r>
              <a:rPr lang="en-US" dirty="0" smtClean="0"/>
              <a:t>Lack of professionalism in small states</a:t>
            </a:r>
          </a:p>
          <a:p>
            <a:r>
              <a:rPr lang="en-US" dirty="0" smtClean="0"/>
              <a:t>Political </a:t>
            </a:r>
            <a:r>
              <a:rPr lang="en-US" dirty="0" err="1" smtClean="0"/>
              <a:t>favouritism</a:t>
            </a:r>
            <a:r>
              <a:rPr lang="en-US" dirty="0" smtClean="0"/>
              <a:t> in small states</a:t>
            </a:r>
          </a:p>
          <a:p>
            <a:r>
              <a:rPr lang="en-US" dirty="0" smtClean="0"/>
              <a:t>Iceland’s historical “shelters”: Norway, Denmark, UK, and 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204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</a:t>
            </a:r>
            <a:r>
              <a:rPr lang="en-US" dirty="0" smtClean="0"/>
              <a:t>as Jon Sigurdsson Wrong in 1848?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42826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Icelanders have from outset been independent, sovereign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 </a:t>
            </a:r>
            <a:r>
              <a:rPr lang="en-US" sz="2400" dirty="0" smtClean="0"/>
              <a:t>distinct nation with her own language and culture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They know better than foreign bureaucrats what is right for them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Iceland should trade with all, not only with one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University of Iceland established on his 100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birthday 1911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9" name="Content Placeholder 8" descr="JónSigurðsson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3" b="5593"/>
          <a:stretch>
            <a:fillRect/>
          </a:stretch>
        </p:blipFill>
        <p:spPr>
          <a:xfrm>
            <a:off x="5020520" y="1600200"/>
            <a:ext cx="3666280" cy="4108713"/>
          </a:xfrm>
        </p:spPr>
      </p:pic>
    </p:spTree>
    <p:extLst>
      <p:ext uri="{BB962C8B-B14F-4D97-AF65-F5344CB8AC3E}">
        <p14:creationId xmlns:p14="http://schemas.microsoft.com/office/powerpoint/2010/main" val="3803503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Proliferation of Small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No: History shows that Jon Sigurdsson was not wrong</a:t>
            </a:r>
          </a:p>
          <a:p>
            <a:r>
              <a:rPr lang="en-US" dirty="0" smtClean="0"/>
              <a:t>76 independent states in 1946; 195 in 2016</a:t>
            </a:r>
          </a:p>
          <a:p>
            <a:r>
              <a:rPr lang="en-US" dirty="0" smtClean="0"/>
              <a:t>Main causes: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Disintegration of empires (Russia, Habsburg and Ottoman dominions, British Empire)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Nationalism (Secessions of Norway, Iceland, Slovakia, etc.)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Triumph of democracy, less resistance to secession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Most important: increased economic integration making smallness less costly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16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Economic Integration Makes Less Political Integration Possible</a:t>
            </a:r>
            <a:endParaRPr lang="en-US" dirty="0"/>
          </a:p>
        </p:txBody>
      </p:sp>
      <p:pic>
        <p:nvPicPr>
          <p:cNvPr id="4" name="Content Placeholder 3" descr="reykjavik-xlar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51" r="-67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6865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States More Wealthy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Maintain open economies, enjoy benefits of free trade</a:t>
            </a:r>
          </a:p>
          <a:p>
            <a:r>
              <a:rPr lang="en-US" dirty="0" err="1" smtClean="0"/>
              <a:t>Alesina</a:t>
            </a:r>
            <a:r>
              <a:rPr lang="en-US" dirty="0" smtClean="0"/>
              <a:t>: Of 10 richest countries, only 4 with populations over 1 million: US, Switzerland, Norway, Singapore</a:t>
            </a:r>
          </a:p>
          <a:p>
            <a:r>
              <a:rPr lang="en-US" dirty="0" smtClean="0"/>
              <a:t>Large countries not rich: China, India, Indonesia and Brazil (only exception US)</a:t>
            </a:r>
          </a:p>
          <a:p>
            <a:r>
              <a:rPr lang="en-US" dirty="0" smtClean="0"/>
              <a:t>Becker: Less systemic exploitation; monopoly not </a:t>
            </a:r>
            <a:r>
              <a:rPr lang="en-US" dirty="0" err="1" smtClean="0"/>
              <a:t>subsidised</a:t>
            </a:r>
            <a:r>
              <a:rPr lang="en-US" dirty="0" smtClean="0"/>
              <a:t>; homogeneous populations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886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Small States Volatile and Vulnerable?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Volatile? True, but not very relevant because: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Found ways to cope with volatility, flexibility and consensus politics (</a:t>
            </a:r>
            <a:r>
              <a:rPr lang="en-US" dirty="0" err="1" smtClean="0"/>
              <a:t>Katzenstein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large states volatile, Great Depression in the US and Germany, Nazism</a:t>
            </a:r>
          </a:p>
          <a:p>
            <a:r>
              <a:rPr lang="en-US" dirty="0" smtClean="0"/>
              <a:t>Vulnerable? True, but not the whole story: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homogeneity means more solidarity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Self-insurance can stretch over time no less than space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79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Economies or Diseconomies of Scale?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776595"/>
              </p:ext>
            </p:extLst>
          </p:nvPr>
        </p:nvGraphicFramePr>
        <p:xfrm>
          <a:off x="457200" y="2611622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Public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Defence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Public Order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Sweden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Denmark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Iceland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UK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798083"/>
            <a:ext cx="814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Outlays to produce public goods as a proportion of GDP in 2006 (OECD)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253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 Costly to be Small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Costs of statehood, e.g. foreign service, negligible fraction of GDP</a:t>
            </a:r>
          </a:p>
          <a:p>
            <a:r>
              <a:rPr lang="en-US" dirty="0" smtClean="0"/>
              <a:t>The more cohesive, or homogeneous a state, the less the cost of maintaining public order and reach consensus</a:t>
            </a:r>
          </a:p>
          <a:p>
            <a:r>
              <a:rPr lang="en-US" dirty="0" smtClean="0"/>
              <a:t>Small states not aggressive like large ones (less militarism)</a:t>
            </a:r>
          </a:p>
          <a:p>
            <a:r>
              <a:rPr lang="en-US" dirty="0" smtClean="0"/>
              <a:t>Complexity also has its costs (e.g. multi-layered and non-transparent bureaucracy)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657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887</Words>
  <Application>Microsoft Macintosh PowerPoint</Application>
  <PresentationFormat>On-screen Show (4:3)</PresentationFormat>
  <Paragraphs>107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In Defence of Small States: Reflections after the 2008 Icelandic Bank Collapse </vt:lpstr>
      <vt:lpstr>The Sibert-Thorhallsson Thesis</vt:lpstr>
      <vt:lpstr>Was Jon Sigurdsson Wrong in 1848?</vt:lpstr>
      <vt:lpstr>Proliferation of Small States</vt:lpstr>
      <vt:lpstr>More Economic Integration Makes Less Political Integration Possible</vt:lpstr>
      <vt:lpstr>Small States More Wealthy</vt:lpstr>
      <vt:lpstr>Small States Volatile and Vulnerable?</vt:lpstr>
      <vt:lpstr>Economies or Diseconomies of Scale?</vt:lpstr>
      <vt:lpstr>Less Costly to be Small</vt:lpstr>
      <vt:lpstr>Less Professionalism?</vt:lpstr>
      <vt:lpstr>Where is the Evidence?</vt:lpstr>
      <vt:lpstr>A More Relevant 2008 Study</vt:lpstr>
      <vt:lpstr>The “Shelter” was a Trap</vt:lpstr>
      <vt:lpstr>Core of Truth in “Shelter” Theory</vt:lpstr>
      <vt:lpstr>Atlantic or Continental Option?</vt:lpstr>
      <vt:lpstr>PowerPoint Presentation</vt:lpstr>
    </vt:vector>
  </TitlesOfParts>
  <Company>University of Iceland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Defence of Small States: Reflections after the 2008 Icelandic Bank Collapse </dc:title>
  <dc:creator>Hannes H. Gissurarson</dc:creator>
  <cp:lastModifiedBy>Hannes H. Gissurarson</cp:lastModifiedBy>
  <cp:revision>19</cp:revision>
  <dcterms:created xsi:type="dcterms:W3CDTF">2017-08-07T12:47:18Z</dcterms:created>
  <dcterms:modified xsi:type="dcterms:W3CDTF">2017-08-07T14:21:29Z</dcterms:modified>
</cp:coreProperties>
</file>