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561" r:id="rId3"/>
    <p:sldId id="562" r:id="rId4"/>
    <p:sldId id="563" r:id="rId5"/>
    <p:sldId id="564" r:id="rId6"/>
    <p:sldId id="543" r:id="rId7"/>
    <p:sldId id="528" r:id="rId8"/>
    <p:sldId id="547" r:id="rId9"/>
    <p:sldId id="4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3"/>
    <p:restoredTop sz="94674"/>
  </p:normalViewPr>
  <p:slideViewPr>
    <p:cSldViewPr snapToGrid="0" snapToObjects="1">
      <p:cViewPr varScale="1">
        <p:scale>
          <a:sx n="143" d="100"/>
          <a:sy n="143" d="100"/>
        </p:scale>
        <p:origin x="240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68</c:v>
                </c:pt>
                <c:pt idx="18">
                  <c:v>72</c:v>
                </c:pt>
                <c:pt idx="19">
                  <c:v>76</c:v>
                </c:pt>
                <c:pt idx="2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C-9146-A6B2-A680A4FF3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19</c:v>
                </c:pt>
                <c:pt idx="2">
                  <c:v>36</c:v>
                </c:pt>
                <c:pt idx="3">
                  <c:v>51</c:v>
                </c:pt>
                <c:pt idx="4">
                  <c:v>64</c:v>
                </c:pt>
                <c:pt idx="5">
                  <c:v>75</c:v>
                </c:pt>
                <c:pt idx="6">
                  <c:v>84</c:v>
                </c:pt>
                <c:pt idx="7">
                  <c:v>91</c:v>
                </c:pt>
                <c:pt idx="8">
                  <c:v>96</c:v>
                </c:pt>
                <c:pt idx="9">
                  <c:v>99</c:v>
                </c:pt>
                <c:pt idx="10">
                  <c:v>100</c:v>
                </c:pt>
                <c:pt idx="11">
                  <c:v>99</c:v>
                </c:pt>
                <c:pt idx="12">
                  <c:v>96</c:v>
                </c:pt>
                <c:pt idx="13">
                  <c:v>91</c:v>
                </c:pt>
                <c:pt idx="14">
                  <c:v>84</c:v>
                </c:pt>
                <c:pt idx="15">
                  <c:v>75</c:v>
                </c:pt>
                <c:pt idx="16">
                  <c:v>64</c:v>
                </c:pt>
                <c:pt idx="17">
                  <c:v>51</c:v>
                </c:pt>
                <c:pt idx="18">
                  <c:v>36</c:v>
                </c:pt>
                <c:pt idx="19">
                  <c:v>19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C-9146-A6B2-A680A4FF3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7783064"/>
        <c:axId val="2130434120"/>
      </c:lineChart>
      <c:catAx>
        <c:axId val="208778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434120"/>
        <c:crosses val="autoZero"/>
        <c:auto val="1"/>
        <c:lblAlgn val="ctr"/>
        <c:lblOffset val="100"/>
        <c:noMultiLvlLbl val="0"/>
      </c:catAx>
      <c:valAx>
        <c:axId val="213043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7783064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68</c:v>
                </c:pt>
                <c:pt idx="18">
                  <c:v>72</c:v>
                </c:pt>
                <c:pt idx="19">
                  <c:v>76</c:v>
                </c:pt>
                <c:pt idx="2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4F-DE49-83F0-2680AD59CE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19</c:v>
                </c:pt>
                <c:pt idx="2">
                  <c:v>36</c:v>
                </c:pt>
                <c:pt idx="3">
                  <c:v>51</c:v>
                </c:pt>
                <c:pt idx="4">
                  <c:v>64</c:v>
                </c:pt>
                <c:pt idx="5">
                  <c:v>75</c:v>
                </c:pt>
                <c:pt idx="6">
                  <c:v>84</c:v>
                </c:pt>
                <c:pt idx="7">
                  <c:v>91</c:v>
                </c:pt>
                <c:pt idx="8">
                  <c:v>96</c:v>
                </c:pt>
                <c:pt idx="9">
                  <c:v>99</c:v>
                </c:pt>
                <c:pt idx="10">
                  <c:v>100</c:v>
                </c:pt>
                <c:pt idx="11">
                  <c:v>99</c:v>
                </c:pt>
                <c:pt idx="12">
                  <c:v>96</c:v>
                </c:pt>
                <c:pt idx="13">
                  <c:v>91</c:v>
                </c:pt>
                <c:pt idx="14">
                  <c:v>84</c:v>
                </c:pt>
                <c:pt idx="15">
                  <c:v>75</c:v>
                </c:pt>
                <c:pt idx="16">
                  <c:v>64</c:v>
                </c:pt>
                <c:pt idx="17">
                  <c:v>51</c:v>
                </c:pt>
                <c:pt idx="18">
                  <c:v>36</c:v>
                </c:pt>
                <c:pt idx="19">
                  <c:v>19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4F-DE49-83F0-2680AD59C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5104680"/>
        <c:axId val="2125119912"/>
      </c:lineChart>
      <c:catAx>
        <c:axId val="212510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119912"/>
        <c:crosses val="autoZero"/>
        <c:auto val="1"/>
        <c:lblAlgn val="ctr"/>
        <c:lblOffset val="100"/>
        <c:noMultiLvlLbl val="0"/>
      </c:catAx>
      <c:valAx>
        <c:axId val="212511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104680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0.43355</cdr:x>
      <cdr:y>0.24462</cdr:y>
    </cdr:from>
    <cdr:to>
      <cdr:x>0.43355</cdr:x>
      <cdr:y>0.8844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E594D6A-19D0-AB45-A2BC-534ED271EC23}"/>
            </a:ext>
          </a:extLst>
        </cdr:cNvPr>
        <cdr:cNvCxnSpPr/>
      </cdr:nvCxnSpPr>
      <cdr:spPr>
        <a:xfrm xmlns:a="http://schemas.openxmlformats.org/drawingml/2006/main" flipV="1">
          <a:off x="3567953" y="1107140"/>
          <a:ext cx="0" cy="28956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0.35403</cdr:x>
      <cdr:y>0.18322</cdr:y>
    </cdr:from>
    <cdr:to>
      <cdr:x>0.51525</cdr:x>
      <cdr:y>0.24462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9261B66-C282-6744-B968-14042F401494}"/>
            </a:ext>
          </a:extLst>
        </cdr:cNvPr>
        <cdr:cNvSpPr txBox="1"/>
      </cdr:nvSpPr>
      <cdr:spPr>
        <a:xfrm xmlns:a="http://schemas.openxmlformats.org/drawingml/2006/main">
          <a:off x="2913528" y="829234"/>
          <a:ext cx="1326777" cy="277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Optimal Effort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E12BE-8A65-AC4D-976B-593CABC43D15}" type="datetimeFigureOut">
              <a:rPr lang="en-US" smtClean="0"/>
              <a:t>3/16/19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D9A0-D7BD-E745-A721-D1D60C1B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H. Scott Gordon,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BFFB-DE6E-214D-A142-E80C4146051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Hannes H. Gissurarson 2000.</a:t>
            </a:r>
            <a:r>
              <a:rPr lang="en-US" baseline="0"/>
              <a:t> Overfishing: The Icelandic Solution. London: Institute of Economic Affairs.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BFFB-DE6E-214D-A142-E80C4146051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H. Scott Gordon,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BFFB-DE6E-214D-A142-E80C4146051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8CA8-009D-874F-8A7E-719DAE390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A8A97-0130-F748-A402-0A8946828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54C57-27B0-C741-9E16-991A59F5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543BD-5334-3A46-9F2C-FA7F6FB9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89B9-339F-6644-B08F-0503ADFE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68CB-DB6D-1C4B-AA24-B3CEB420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7EB37-1613-FF4E-8ACF-765A176E7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5B7E5-2AE2-2147-BC5F-00008602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4ACE0-B154-024E-BC4A-DC29A486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3FCC8-477C-C743-9895-62E80E60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7FA9E-A44A-2C4B-8FF1-0AB5165E1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31546-6DB4-C64C-AFD4-FE134AF5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9F20A-BED7-F048-AA5F-50878863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2C79-F371-4B4D-88C4-1078F68F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D582-DD27-404C-BDFD-88FE9097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2740-57B6-FB40-81F2-38EC9A59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2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7B5D-8E91-8F48-9133-27024A51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A9B5-2D86-934F-98A7-678F4642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9ACF-9CEC-204B-AF60-0D74A990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6A5E1-FA72-EF4F-B1C8-3D6E0E03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BACF-01B6-1E44-AA24-3AA8CB47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4632-E026-1646-BF99-D94D0629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0C3B8-D33A-9642-8FB8-5EFFCEB5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C5CCD-3BD6-0C43-B6CB-11E9C32E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EA1D-6ACB-1749-B4F1-2BAA6602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EC500-66ED-054E-8CA3-0FA0128A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1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1D36-0D6D-314C-A45D-5EAAF955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0C93-DA59-3C46-86C2-A10BB6DE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E3E21-3D25-4C49-B7F5-9BF2D1BC9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0CC7-DCC9-4247-9714-7550DFEC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84F0E-4F3D-B443-8369-7211745B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05C8F-CB53-CB49-8F48-64CFF95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60A3-C050-E74E-A486-A957D88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5C25-9DFB-1846-9370-0FA0A6F1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A6000-AC2B-1640-A2AC-0E24246D8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00B24-A201-EE42-861D-BB3B82501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35A6F-848B-C343-B328-8EFA36BFE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6D1B4-3732-604F-9BB9-E4F8EEF0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14FD4-6872-A749-9A0C-4245CD0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1843E-AEED-9341-9407-F25E15CC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5774-EEEB-A34E-AC61-7A792EF2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0DF01-ACA0-2744-8A48-B70FC09A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390D8-29DB-854E-ABE2-4097905E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46C4A-D754-1A43-B130-224E895F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3FC5F-50DE-704D-98AD-3CD45C1B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144E4-4A6D-CC47-995C-288343DD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7358B-1D00-4643-B91C-5E410ADD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987C-3EAC-7448-8FAE-80C2261C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E34D-809D-6943-9AA7-1D13A10F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182D8-FAC5-8C46-8DA7-99BA2BA9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1497C-3CF5-AA4C-ADD3-FA3B6182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1C0F-CEDA-F448-880D-2B747FBD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B3396-116C-5D42-ABF9-0C208A33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4614-4894-B94B-A7F1-D241EEAA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1636A-BD47-7342-BFAD-71F790075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EA884-DC35-0349-9B7C-F7195B10C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A0D22-D9E8-A845-8674-1226AE27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48381-E912-5749-8655-820FE06C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99FEF-922E-4A47-9B77-C6DEFD2C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BBE72-B40B-3E44-9308-2B7121C3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01ED-8CDC-F74D-9910-928708D7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47D2-0B95-114C-88A8-8B863D4BD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A981-7E11-F74F-9475-D39330EA0ABF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95ED-675F-C049-AD97-7E8037460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3D1B5-E4BF-E14F-82AF-1136C0D93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2F54-2854-3E45-96D6-14A0DBFA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>How Offshore Fisheries Can Be</a:t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>Both Sustainable and Profitable</a:t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699001"/>
            <a:ext cx="6400800" cy="1382889"/>
          </a:xfrm>
        </p:spPr>
        <p:txBody>
          <a:bodyPr>
            <a:normAutofit/>
          </a:bodyPr>
          <a:lstStyle/>
          <a:p>
            <a:r>
              <a:rPr lang="is-IS" dirty="0"/>
              <a:t>Professor Hannes H. Gissurarson</a:t>
            </a:r>
          </a:p>
          <a:p>
            <a:r>
              <a:rPr lang="is-IS" dirty="0"/>
              <a:t>The Blue Economy</a:t>
            </a:r>
          </a:p>
          <a:p>
            <a:r>
              <a:rPr lang="is-IS" dirty="0"/>
              <a:t>Gdansk, 22 March 2019, 13:45–14:30</a:t>
            </a:r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05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Overfishing: 16 Boats Instead of 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3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Overfishing: From 16 to 8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When access to fishing grounds free, effort (number of boats) increases until revenue goes down to nothing (total revenue equals total cost)</a:t>
            </a:r>
          </a:p>
          <a:p>
            <a:pPr>
              <a:lnSpc>
                <a:spcPct val="90000"/>
              </a:lnSpc>
            </a:pPr>
            <a:r>
              <a:rPr lang="en-US"/>
              <a:t>Best to maximise profit (difference between revenue and cost), i.e. by 8 boats, not catch, i.e. by 10 boats</a:t>
            </a:r>
          </a:p>
          <a:p>
            <a:pPr>
              <a:lnSpc>
                <a:spcPct val="90000"/>
              </a:lnSpc>
            </a:pPr>
            <a:r>
              <a:rPr lang="en-US"/>
              <a:t>In effect, 16 boats harvest what 8 boats could harvest: Rent dissipated, zero profit</a:t>
            </a:r>
          </a:p>
          <a:p>
            <a:pPr>
              <a:lnSpc>
                <a:spcPct val="90000"/>
              </a:lnSpc>
            </a:pPr>
            <a:r>
              <a:rPr lang="en-US"/>
              <a:t>Task is to reduce the fishing fleet (and fishing effort) from 16 to 8 boats </a:t>
            </a:r>
          </a:p>
        </p:txBody>
      </p:sp>
    </p:spTree>
    <p:extLst>
      <p:ext uri="{BB962C8B-B14F-4D97-AF65-F5344CB8AC3E}">
        <p14:creationId xmlns:p14="http://schemas.microsoft.com/office/powerpoint/2010/main" val="28380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 Discussed in Iceland in 1980s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renting out of quotas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Government profits enormously</a:t>
            </a:r>
          </a:p>
          <a:p>
            <a:r>
              <a:rPr lang="en-US"/>
              <a:t>Some fishing vessel owners neither profit or lose</a:t>
            </a:r>
          </a:p>
          <a:p>
            <a:r>
              <a:rPr lang="en-US"/>
              <a:t>Other fishing vessel owners lose (their investment suddenly becomes worthless)</a:t>
            </a:r>
          </a:p>
          <a:p>
            <a:r>
              <a:rPr lang="en-US"/>
              <a:t>Public? Does it profit from a stronger state?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/>
              <a:t>Allocation of free quotas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Government profits somewhat</a:t>
            </a:r>
          </a:p>
          <a:p>
            <a:r>
              <a:rPr lang="en-US"/>
              <a:t>Fishing vessel owners who sell quotas and leave fishery profit</a:t>
            </a:r>
          </a:p>
          <a:p>
            <a:r>
              <a:rPr lang="en-US"/>
              <a:t>Fishing vessel owners who stay, profit</a:t>
            </a:r>
          </a:p>
          <a:p>
            <a:r>
              <a:rPr lang="en-US"/>
              <a:t>The public benefits</a:t>
            </a:r>
          </a:p>
          <a:p>
            <a:r>
              <a:rPr lang="en-US"/>
              <a:t>Nobody loses</a:t>
            </a:r>
          </a:p>
        </p:txBody>
      </p:sp>
    </p:spTree>
    <p:extLst>
      <p:ext uri="{BB962C8B-B14F-4D97-AF65-F5344CB8AC3E}">
        <p14:creationId xmlns:p14="http://schemas.microsoft.com/office/powerpoint/2010/main" val="7369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End Result: 8 Boats instead of 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4901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26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ITQ System </a:t>
            </a:r>
            <a:r>
              <a:rPr lang="en-US"/>
              <a:t>in Iceland (and NZ) </a:t>
            </a:r>
            <a:r>
              <a:rPr lang="en-US" dirty="0"/>
              <a:t>Efficient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Individual: Each bears responsibility for his own operations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Permanent: Fishermen have long-term interest in profitability of resource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Transferable: The 8 more efficient buy out the 8 less efficient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Rent, previously dissipated in excessive harvesting costs, now captured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Icelandic fisheries very profitable</a:t>
            </a:r>
          </a:p>
        </p:txBody>
      </p:sp>
    </p:spTree>
    <p:extLst>
      <p:ext uri="{BB962C8B-B14F-4D97-AF65-F5344CB8AC3E}">
        <p14:creationId xmlns:p14="http://schemas.microsoft.com/office/powerpoint/2010/main" val="38955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ITQ System Just (in Locke’s Sense)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How can people come to have rights to exclude others from use of goods?</a:t>
            </a:r>
          </a:p>
          <a:p>
            <a:pPr eaLnBrk="1" hangingPunct="1">
              <a:defRPr/>
            </a:pPr>
            <a:r>
              <a:rPr lang="en-US" dirty="0"/>
              <a:t>Locke’s proviso: Because those others are not made worse off (indeed much better)</a:t>
            </a:r>
          </a:p>
          <a:p>
            <a:pPr eaLnBrk="1" hangingPunct="1">
              <a:defRPr/>
            </a:pPr>
            <a:r>
              <a:rPr lang="en-US" dirty="0"/>
              <a:t>Nobody made worse-off because the right to fish of which others are deprived is the right to harvest at zero profit, and that is a worthless right</a:t>
            </a:r>
          </a:p>
        </p:txBody>
      </p:sp>
      <p:pic>
        <p:nvPicPr>
          <p:cNvPr id="15366" name="Picture 6" descr="JohnLock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764" y="1981200"/>
            <a:ext cx="3189287" cy="4114800"/>
          </a:xfrm>
        </p:spPr>
      </p:pic>
    </p:spTree>
    <p:extLst>
      <p:ext uri="{BB962C8B-B14F-4D97-AF65-F5344CB8AC3E}">
        <p14:creationId xmlns:p14="http://schemas.microsoft.com/office/powerpoint/2010/main" val="16850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Change to ITQ System Pareto-Optimal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Social change Pareto-Optimal, if no-one worse off, and some or all better off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Initial allocation by government auction not Pareto-optimal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Initial allocation on basis of catch history (“grandfathering”) Pareto-optimal: Fishermen bought out, not driven out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Therefore the only feasible political solution, as well as the only economically efficient 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Environmental protection need </a:t>
            </a:r>
            <a:r>
              <a:rPr lang="en-US" i="1" dirty="0"/>
              <a:t>real-life protectors </a:t>
            </a:r>
            <a:r>
              <a:rPr lang="en-US" dirty="0"/>
              <a:t>whose self-interest coincides with the public interest</a:t>
            </a:r>
          </a:p>
        </p:txBody>
      </p:sp>
    </p:spTree>
    <p:extLst>
      <p:ext uri="{BB962C8B-B14F-4D97-AF65-F5344CB8AC3E}">
        <p14:creationId xmlns:p14="http://schemas.microsoft.com/office/powerpoint/2010/main" val="36368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306888" y="2873376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66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438</Words>
  <Application>Microsoft Macintosh PowerPoint</Application>
  <PresentationFormat>Widescreen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ヒラギノ角ゴ Pro W3</vt:lpstr>
      <vt:lpstr>Arial</vt:lpstr>
      <vt:lpstr>Calibri</vt:lpstr>
      <vt:lpstr>Calibri Light</vt:lpstr>
      <vt:lpstr>Office Theme</vt:lpstr>
      <vt:lpstr>How Offshore Fisheries Can Be Both Sustainable and Profitable </vt:lpstr>
      <vt:lpstr>Economic Overfishing: 16 Boats Instead of 8</vt:lpstr>
      <vt:lpstr>Solution of Overfishing: From 16 to 8 </vt:lpstr>
      <vt:lpstr>Two Options Discussed in Iceland in 1980s</vt:lpstr>
      <vt:lpstr>Same End Result: 8 Boats instead of 16</vt:lpstr>
      <vt:lpstr>ITQ System in Iceland (and NZ) Efficient</vt:lpstr>
      <vt:lpstr>ITQ System Just (in Locke’s Sense)</vt:lpstr>
      <vt:lpstr>Change to ITQ System Pareto-Optimal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Icelandic Fisheries: Sustainable and Profitable </dc:title>
  <dc:creator>Microsoft Office User</dc:creator>
  <cp:lastModifiedBy>Microsoft Office User</cp:lastModifiedBy>
  <cp:revision>11</cp:revision>
  <dcterms:created xsi:type="dcterms:W3CDTF">2019-03-16T14:30:05Z</dcterms:created>
  <dcterms:modified xsi:type="dcterms:W3CDTF">2019-03-16T17:11:19Z</dcterms:modified>
</cp:coreProperties>
</file>