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77" r:id="rId4"/>
    <p:sldId id="282" r:id="rId5"/>
    <p:sldId id="293" r:id="rId6"/>
    <p:sldId id="295" r:id="rId7"/>
    <p:sldId id="290" r:id="rId8"/>
    <p:sldId id="289" r:id="rId9"/>
    <p:sldId id="291" r:id="rId10"/>
    <p:sldId id="297" r:id="rId11"/>
    <p:sldId id="292" r:id="rId12"/>
    <p:sldId id="294" r:id="rId13"/>
    <p:sldId id="296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%</a:t>
            </a:r>
            <a:r>
              <a:rPr lang="en-US" baseline="0" dirty="0"/>
              <a:t> of </a:t>
            </a:r>
            <a:r>
              <a:rPr lang="en-US" baseline="0"/>
              <a:t>GDP/capita </a:t>
            </a:r>
            <a:r>
              <a:rPr lang="en-US" baseline="0" dirty="0"/>
              <a:t>in US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Sheet1!$A$2:$A$48</c:f>
              <c:numCache>
                <c:formatCode>General</c:formatCode>
                <c:ptCount val="47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</c:numCache>
            </c:numRef>
          </c:cat>
          <c:val>
            <c:numRef>
              <c:f>Sheet1!$B$2:$B$48</c:f>
              <c:numCache>
                <c:formatCode>0.00000000</c:formatCode>
                <c:ptCount val="47"/>
                <c:pt idx="0">
                  <c:v>101.2840447</c:v>
                </c:pt>
                <c:pt idx="1">
                  <c:v>98.631457269999999</c:v>
                </c:pt>
                <c:pt idx="2">
                  <c:v>94.48591829999998</c:v>
                </c:pt>
                <c:pt idx="3">
                  <c:v>95.069494559999981</c:v>
                </c:pt>
                <c:pt idx="4">
                  <c:v>94.149076159999993</c:v>
                </c:pt>
                <c:pt idx="5">
                  <c:v>95.845878669999962</c:v>
                </c:pt>
                <c:pt idx="6">
                  <c:v>98.824155750000003</c:v>
                </c:pt>
                <c:pt idx="7">
                  <c:v>96.709643420000006</c:v>
                </c:pt>
                <c:pt idx="8">
                  <c:v>95.042346949999981</c:v>
                </c:pt>
                <c:pt idx="9">
                  <c:v>93.939717950000002</c:v>
                </c:pt>
                <c:pt idx="10">
                  <c:v>97.167711690000004</c:v>
                </c:pt>
                <c:pt idx="11">
                  <c:v>101.6454327</c:v>
                </c:pt>
                <c:pt idx="12">
                  <c:v>98.441981920000003</c:v>
                </c:pt>
                <c:pt idx="13">
                  <c:v>92.002089349999991</c:v>
                </c:pt>
                <c:pt idx="14">
                  <c:v>87.922001229999992</c:v>
                </c:pt>
                <c:pt idx="15">
                  <c:v>88.717351840000006</c:v>
                </c:pt>
                <c:pt idx="16">
                  <c:v>91.151007849999331</c:v>
                </c:pt>
                <c:pt idx="17">
                  <c:v>88.749398650000003</c:v>
                </c:pt>
                <c:pt idx="18">
                  <c:v>91.165959749999999</c:v>
                </c:pt>
                <c:pt idx="19">
                  <c:v>88.555360179998786</c:v>
                </c:pt>
                <c:pt idx="20">
                  <c:v>87.078427999999931</c:v>
                </c:pt>
                <c:pt idx="21">
                  <c:v>85.996480750000003</c:v>
                </c:pt>
                <c:pt idx="22">
                  <c:v>88.177977329998498</c:v>
                </c:pt>
                <c:pt idx="23">
                  <c:v>89.402708759999967</c:v>
                </c:pt>
                <c:pt idx="24">
                  <c:v>88.815530799999962</c:v>
                </c:pt>
                <c:pt idx="25">
                  <c:v>88.082722459999985</c:v>
                </c:pt>
                <c:pt idx="26">
                  <c:v>86.85904164999998</c:v>
                </c:pt>
                <c:pt idx="27">
                  <c:v>86.568996999999982</c:v>
                </c:pt>
                <c:pt idx="28">
                  <c:v>82.671393129999231</c:v>
                </c:pt>
                <c:pt idx="29">
                  <c:v>77.757608230000002</c:v>
                </c:pt>
                <c:pt idx="30">
                  <c:v>77.965693630000004</c:v>
                </c:pt>
                <c:pt idx="31">
                  <c:v>80.068095240000005</c:v>
                </c:pt>
                <c:pt idx="32">
                  <c:v>78.344960720000003</c:v>
                </c:pt>
                <c:pt idx="33">
                  <c:v>77.339255910000006</c:v>
                </c:pt>
                <c:pt idx="34">
                  <c:v>77.287973120000004</c:v>
                </c:pt>
                <c:pt idx="35">
                  <c:v>77.027360439999981</c:v>
                </c:pt>
                <c:pt idx="36">
                  <c:v>77.564049229999995</c:v>
                </c:pt>
                <c:pt idx="37">
                  <c:v>77.996072839999968</c:v>
                </c:pt>
                <c:pt idx="38">
                  <c:v>78.439843749999994</c:v>
                </c:pt>
                <c:pt idx="39">
                  <c:v>78.861889500000004</c:v>
                </c:pt>
                <c:pt idx="40">
                  <c:v>79.488000409999998</c:v>
                </c:pt>
                <c:pt idx="41">
                  <c:v>79.935519760000005</c:v>
                </c:pt>
                <c:pt idx="42">
                  <c:v>81.86842996</c:v>
                </c:pt>
                <c:pt idx="43">
                  <c:v>84.46226498</c:v>
                </c:pt>
                <c:pt idx="44">
                  <c:v>86.07262326</c:v>
                </c:pt>
                <c:pt idx="45">
                  <c:v>85.156167449999998</c:v>
                </c:pt>
                <c:pt idx="46">
                  <c:v>87.807522280000001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0C-1E47-8A70-EF9EBC647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2616504"/>
        <c:axId val="2132629176"/>
      </c:lineChart>
      <c:catAx>
        <c:axId val="2132616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2629176"/>
        <c:crosses val="autoZero"/>
        <c:auto val="1"/>
        <c:lblAlgn val="ctr"/>
        <c:lblOffset val="100"/>
        <c:tickLblSkip val="5"/>
        <c:noMultiLvlLbl val="0"/>
      </c:catAx>
      <c:valAx>
        <c:axId val="2132629176"/>
        <c:scaling>
          <c:orientation val="minMax"/>
          <c:min val="75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132616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GDP/capita 2008 $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GDP/capita 2008 $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265-A941-BB46-F38B04FDA6DA}"/>
              </c:ext>
            </c:extLst>
          </c:dPt>
          <c:cat>
            <c:strRef>
              <c:f>Sheet1!$A$2:$A$4</c:f>
              <c:strCache>
                <c:ptCount val="3"/>
                <c:pt idx="0">
                  <c:v>Swedes in Sweden</c:v>
                </c:pt>
                <c:pt idx="1">
                  <c:v>Average US</c:v>
                </c:pt>
                <c:pt idx="2">
                  <c:v>Swedish-Americans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36900</c:v>
                </c:pt>
                <c:pt idx="1">
                  <c:v>46500</c:v>
                </c:pt>
                <c:pt idx="2">
                  <c:v>56900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65-A941-BB46-F38B04FDA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283464"/>
        <c:axId val="2082271576"/>
      </c:barChart>
      <c:catAx>
        <c:axId val="2082283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82271576"/>
        <c:crosses val="autoZero"/>
        <c:auto val="1"/>
        <c:lblAlgn val="ctr"/>
        <c:lblOffset val="100"/>
        <c:noMultiLvlLbl val="0"/>
      </c:catAx>
      <c:valAx>
        <c:axId val="20822715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2283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GDP/capita $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VLF/mann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4C-334B-ABD3-A3634342ABC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94C-334B-ABD3-A3634342ABC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94C-334B-ABD3-A3634342ABC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94C-334B-ABD3-A3634342AB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94C-334B-ABD3-A3634342ABC9}"/>
              </c:ext>
            </c:extLst>
          </c:dPt>
          <c:cat>
            <c:strRef>
              <c:f>Sheet1!$A$2:$A$12</c:f>
              <c:strCache>
                <c:ptCount val="11"/>
                <c:pt idx="0">
                  <c:v>Alberta</c:v>
                </c:pt>
                <c:pt idx="1">
                  <c:v>Saskatchewan</c:v>
                </c:pt>
                <c:pt idx="2">
                  <c:v>Norway</c:v>
                </c:pt>
                <c:pt idx="3">
                  <c:v>N-Dakota</c:v>
                </c:pt>
                <c:pt idx="4">
                  <c:v>Minnesota</c:v>
                </c:pt>
                <c:pt idx="5">
                  <c:v>S-Dakota</c:v>
                </c:pt>
                <c:pt idx="6">
                  <c:v>Manitoba</c:v>
                </c:pt>
                <c:pt idx="7">
                  <c:v>Sweden</c:v>
                </c:pt>
                <c:pt idx="8">
                  <c:v>Iceland</c:v>
                </c:pt>
                <c:pt idx="9">
                  <c:v>Denmark</c:v>
                </c:pt>
                <c:pt idx="10">
                  <c:v>Finland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67756</c:v>
                </c:pt>
                <c:pt idx="1">
                  <c:v>58124</c:v>
                </c:pt>
                <c:pt idx="2">
                  <c:v>53300</c:v>
                </c:pt>
                <c:pt idx="3">
                  <c:v>52373</c:v>
                </c:pt>
                <c:pt idx="4">
                  <c:v>50582</c:v>
                </c:pt>
                <c:pt idx="5">
                  <c:v>46451</c:v>
                </c:pt>
                <c:pt idx="6">
                  <c:v>42810</c:v>
                </c:pt>
                <c:pt idx="7">
                  <c:v>39300</c:v>
                </c:pt>
                <c:pt idx="8">
                  <c:v>37300</c:v>
                </c:pt>
                <c:pt idx="9">
                  <c:v>36900</c:v>
                </c:pt>
                <c:pt idx="10">
                  <c:v>35200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4C-334B-ABD3-A3634342A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986104"/>
        <c:axId val="2081976280"/>
      </c:barChart>
      <c:catAx>
        <c:axId val="2081986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81976280"/>
        <c:crosses val="autoZero"/>
        <c:auto val="1"/>
        <c:lblAlgn val="ctr"/>
        <c:lblOffset val="100"/>
        <c:noMultiLvlLbl val="0"/>
      </c:catAx>
      <c:valAx>
        <c:axId val="2081976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1986104"/>
        <c:crosses val="autoZero"/>
        <c:crossBetween val="between"/>
        <c:majorUnit val="2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Corporate Tax Rate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33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9A-6548-AF5F-AA11F134D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727320"/>
        <c:axId val="208173029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Revenue as % of GDP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0.86099999999999999</c:v>
                </c:pt>
                <c:pt idx="1">
                  <c:v>0.93400000000000005</c:v>
                </c:pt>
                <c:pt idx="2">
                  <c:v>1.222</c:v>
                </c:pt>
                <c:pt idx="3">
                  <c:v>1.24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9A-6548-AF5F-AA11F134D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741784"/>
        <c:axId val="2081736024"/>
      </c:lineChart>
      <c:catAx>
        <c:axId val="208172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1730296"/>
        <c:crosses val="autoZero"/>
        <c:auto val="1"/>
        <c:lblAlgn val="ctr"/>
        <c:lblOffset val="100"/>
        <c:noMultiLvlLbl val="0"/>
      </c:catAx>
      <c:valAx>
        <c:axId val="2081730296"/>
        <c:scaling>
          <c:orientation val="minMax"/>
          <c:min val="1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Corporate</a:t>
                </a:r>
                <a:r>
                  <a:rPr lang="en-US" baseline="0" dirty="0"/>
                  <a:t> Tax Rate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35384955643693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81727320"/>
        <c:crosses val="autoZero"/>
        <c:crossBetween val="between"/>
      </c:valAx>
      <c:valAx>
        <c:axId val="2081736024"/>
        <c:scaling>
          <c:orientation val="minMax"/>
          <c:max val="1.3"/>
          <c:min val="0.7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Tax Revenue as % of GDP</a:t>
                </a:r>
              </a:p>
            </c:rich>
          </c:tx>
          <c:layout>
            <c:manualLayout>
              <c:xMode val="edge"/>
              <c:yMode val="edge"/>
              <c:x val="0.82388427141051801"/>
              <c:y val="0.34823749111515001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2081741784"/>
        <c:crosses val="max"/>
        <c:crossBetween val="between"/>
      </c:valAx>
      <c:catAx>
        <c:axId val="2081741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173602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A508A-EC0F-904A-8B38-3DC3183BCFA4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4D2C-3F4C-F54B-8FF4-384B010CC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3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Johan Norberg, </a:t>
            </a:r>
            <a:r>
              <a:rPr lang="is-I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svenska liberalismens historia</a:t>
            </a:r>
            <a:r>
              <a:rPr lang="is-I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(Stockholm: Timbro, 1998).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BF305-834A-B94A-9BF2-4AF73F3BD0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Purchasing Power Parity Converted</a:t>
            </a:r>
            <a:r>
              <a:rPr lang="en-US" baseline="0" dirty="0"/>
              <a:t> GDP Per Capita Relative to the United States, G-K method, at current prices for Sweden. </a:t>
            </a:r>
            <a:r>
              <a:rPr lang="en-US" dirty="0" err="1"/>
              <a:t>Heimild</a:t>
            </a:r>
            <a:r>
              <a:rPr lang="en-US" dirty="0"/>
              <a:t>: Federal Reserve Bank of St.</a:t>
            </a:r>
            <a:r>
              <a:rPr lang="en-US" baseline="0" dirty="0"/>
              <a:t> Louis, Economic Research, </a:t>
            </a:r>
            <a:r>
              <a:rPr lang="en-US" baseline="0" dirty="0" err="1"/>
              <a:t>heimasíða</a:t>
            </a:r>
            <a:r>
              <a:rPr lang="en-US" baseline="0" dirty="0"/>
              <a:t>. </a:t>
            </a:r>
            <a:r>
              <a:rPr lang="en-US" baseline="0" dirty="0" err="1"/>
              <a:t>Frumheimild</a:t>
            </a:r>
            <a:r>
              <a:rPr lang="en-US" baseline="0" dirty="0"/>
              <a:t>: University of Pennsylvania.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8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Sources: Data on the US and Sweden, OECD 2009.</a:t>
            </a:r>
            <a:r>
              <a:rPr lang="en-US" baseline="0"/>
              <a:t> </a:t>
            </a:r>
            <a:r>
              <a:rPr lang="en-US"/>
              <a:t>GDP per capita: US$, using current PPPs, in </a:t>
            </a:r>
            <a:r>
              <a:rPr lang="en-US" i="1"/>
              <a:t>OECD in Figures</a:t>
            </a:r>
            <a:r>
              <a:rPr lang="en-US" i="0"/>
              <a:t>.</a:t>
            </a:r>
            <a:r>
              <a:rPr lang="en-US" i="0" baseline="0"/>
              <a:t> Paris:</a:t>
            </a:r>
            <a:r>
              <a:rPr lang="en-US"/>
              <a:t> OECD Publishing. Data on Swedish-Americans, Sanandaj, Nima 2012.</a:t>
            </a:r>
            <a:r>
              <a:rPr lang="en-US" baseline="0"/>
              <a:t> </a:t>
            </a:r>
            <a:r>
              <a:rPr lang="en-US" i="1" baseline="0"/>
              <a:t>The surprising ingredients of Swedish success — free markets and social cohesion</a:t>
            </a:r>
            <a:r>
              <a:rPr lang="en-US" baseline="0"/>
              <a:t>. London: Institute of Economic Affairs, 21.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8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Heimildir: Tölur</a:t>
            </a:r>
            <a:r>
              <a:rPr lang="en-US" baseline="0" dirty="0"/>
              <a:t> </a:t>
            </a:r>
            <a:r>
              <a:rPr lang="en-US" baseline="0" dirty="0" err="1"/>
              <a:t>frá</a:t>
            </a:r>
            <a:r>
              <a:rPr lang="en-US" baseline="0" dirty="0"/>
              <a:t> </a:t>
            </a:r>
            <a:r>
              <a:rPr lang="en-US" baseline="0" dirty="0" err="1"/>
              <a:t>Kanada (Table A.34 gross domestic product per capita, provinces and territories, in current dollars)</a:t>
            </a:r>
            <a:r>
              <a:rPr lang="en-US" baseline="0" dirty="0"/>
              <a:t> </a:t>
            </a:r>
            <a:r>
              <a:rPr lang="en-US" baseline="0" dirty="0" err="1"/>
              <a:t>eru</a:t>
            </a:r>
            <a:r>
              <a:rPr lang="en-US" baseline="0" dirty="0"/>
              <a:t> </a:t>
            </a:r>
            <a:r>
              <a:rPr lang="en-US" baseline="0" dirty="0" err="1"/>
              <a:t>frá</a:t>
            </a:r>
            <a:r>
              <a:rPr lang="en-US" baseline="0" dirty="0"/>
              <a:t> Canada Statistics </a:t>
            </a:r>
            <a:r>
              <a:rPr lang="en-US" baseline="0" dirty="0" err="1"/>
              <a:t>og</a:t>
            </a:r>
            <a:r>
              <a:rPr lang="en-US" baseline="0" dirty="0"/>
              <a:t> </a:t>
            </a:r>
            <a:r>
              <a:rPr lang="en-US" baseline="0" dirty="0" err="1"/>
              <a:t>fyrir</a:t>
            </a:r>
            <a:r>
              <a:rPr lang="en-US" baseline="0" dirty="0"/>
              <a:t> </a:t>
            </a:r>
            <a:r>
              <a:rPr lang="en-US" baseline="0" dirty="0" err="1"/>
              <a:t>árin</a:t>
            </a:r>
            <a:r>
              <a:rPr lang="en-US" baseline="0" dirty="0"/>
              <a:t> 2009–2010. </a:t>
            </a:r>
            <a:r>
              <a:rPr lang="en-US" baseline="0" dirty="0" err="1"/>
              <a:t>Þær</a:t>
            </a:r>
            <a:r>
              <a:rPr lang="en-US" baseline="0" dirty="0"/>
              <a:t> </a:t>
            </a:r>
            <a:r>
              <a:rPr lang="en-US" baseline="0" dirty="0" err="1"/>
              <a:t>eru</a:t>
            </a:r>
            <a:r>
              <a:rPr lang="en-US" baseline="0" dirty="0"/>
              <a:t> </a:t>
            </a:r>
            <a:r>
              <a:rPr lang="en-US" baseline="0" dirty="0" err="1"/>
              <a:t>í</a:t>
            </a:r>
            <a:r>
              <a:rPr lang="en-US" baseline="0" dirty="0"/>
              <a:t> </a:t>
            </a:r>
            <a:r>
              <a:rPr lang="en-US" baseline="0" dirty="0" err="1"/>
              <a:t>Kanadadal</a:t>
            </a:r>
            <a:r>
              <a:rPr lang="en-US" baseline="0" dirty="0"/>
              <a:t>, en </a:t>
            </a:r>
            <a:r>
              <a:rPr lang="en-US" baseline="0" dirty="0" err="1"/>
              <a:t>hann</a:t>
            </a:r>
            <a:r>
              <a:rPr lang="en-US" baseline="0" dirty="0"/>
              <a:t> </a:t>
            </a:r>
            <a:r>
              <a:rPr lang="en-US" baseline="0" dirty="0" err="1"/>
              <a:t>var</a:t>
            </a:r>
            <a:r>
              <a:rPr lang="en-US" baseline="0" dirty="0"/>
              <a:t> </a:t>
            </a:r>
            <a:r>
              <a:rPr lang="en-US" baseline="0" dirty="0" err="1"/>
              <a:t>þá</a:t>
            </a:r>
            <a:r>
              <a:rPr lang="en-US" baseline="0" dirty="0"/>
              <a:t> </a:t>
            </a:r>
            <a:r>
              <a:rPr lang="en-US" baseline="0" dirty="0" err="1"/>
              <a:t>nánast</a:t>
            </a:r>
            <a:r>
              <a:rPr lang="en-US" baseline="0" dirty="0"/>
              <a:t> </a:t>
            </a:r>
            <a:r>
              <a:rPr lang="en-US" baseline="0" dirty="0" err="1"/>
              <a:t>jafngildur</a:t>
            </a:r>
            <a:r>
              <a:rPr lang="en-US" baseline="0" dirty="0"/>
              <a:t> </a:t>
            </a:r>
            <a:r>
              <a:rPr lang="en-US" baseline="0" dirty="0" err="1"/>
              <a:t>Bandaríkjadal</a:t>
            </a:r>
            <a:r>
              <a:rPr lang="en-US" baseline="0" dirty="0"/>
              <a:t>. Heimasíða www.statcan.gc.ca </a:t>
            </a:r>
            <a:r>
              <a:rPr lang="en-US" baseline="0" dirty="0" err="1"/>
              <a:t>Tölur</a:t>
            </a:r>
            <a:r>
              <a:rPr lang="en-US" baseline="0" dirty="0"/>
              <a:t> um </a:t>
            </a:r>
            <a:r>
              <a:rPr lang="en-US" baseline="0" dirty="0" err="1"/>
              <a:t>Norðurlönd</a:t>
            </a:r>
            <a:r>
              <a:rPr lang="en-US" baseline="0" dirty="0"/>
              <a:t> </a:t>
            </a:r>
            <a:r>
              <a:rPr lang="en-US" baseline="0" dirty="0" err="1"/>
              <a:t>eru</a:t>
            </a:r>
            <a:r>
              <a:rPr lang="en-US" baseline="0" dirty="0"/>
              <a:t> </a:t>
            </a:r>
            <a:r>
              <a:rPr lang="en-US" baseline="0" dirty="0" err="1"/>
              <a:t>úr</a:t>
            </a:r>
            <a:r>
              <a:rPr lang="en-US" baseline="0" dirty="0"/>
              <a:t> CIA World </a:t>
            </a:r>
            <a:r>
              <a:rPr lang="en-US" baseline="0" dirty="0" err="1"/>
              <a:t>Factbook</a:t>
            </a:r>
            <a:r>
              <a:rPr lang="en-US" baseline="0" dirty="0"/>
              <a:t> (GDP per Capita, PPP, USD) </a:t>
            </a:r>
            <a:r>
              <a:rPr lang="en-US" baseline="0" dirty="0" err="1"/>
              <a:t>fyrir</a:t>
            </a:r>
            <a:r>
              <a:rPr lang="en-US" baseline="0" dirty="0"/>
              <a:t> 2010. </a:t>
            </a:r>
            <a:r>
              <a:rPr lang="en-US" baseline="0" dirty="0" err="1"/>
              <a:t>Tölur</a:t>
            </a:r>
            <a:r>
              <a:rPr lang="en-US" baseline="0" dirty="0"/>
              <a:t> um </a:t>
            </a:r>
            <a:r>
              <a:rPr lang="en-US" baseline="0" dirty="0" err="1"/>
              <a:t>ríki</a:t>
            </a:r>
            <a:r>
              <a:rPr lang="en-US" baseline="0" dirty="0"/>
              <a:t> </a:t>
            </a:r>
            <a:r>
              <a:rPr lang="en-US" baseline="0" dirty="0" err="1"/>
              <a:t>í</a:t>
            </a:r>
            <a:r>
              <a:rPr lang="en-US" baseline="0" dirty="0"/>
              <a:t> BNA </a:t>
            </a:r>
            <a:r>
              <a:rPr lang="en-US" baseline="0" dirty="0" err="1"/>
              <a:t>eru</a:t>
            </a:r>
            <a:r>
              <a:rPr lang="en-US" baseline="0" dirty="0"/>
              <a:t> úr Avery, J.E., Siebeneck, T.P., og Tate, R.P. 2011. Gross Domestic Product by State. Advance Statistics for 2010 and Revised Statistics for 2007–2009. (Breytt hér úr 2005 verðlagi í 2010 verðlag með því að margfalda með 1,10993.) Bureau of Economic Analysis. Heimasíða www.bea.gov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OECD</a:t>
            </a:r>
            <a:r>
              <a:rPr lang="en-US" baseline="0" dirty="0"/>
              <a:t> Revenue Statistics.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3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8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6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C62C-3B99-214B-B789-F3E68CA3CE27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BCEA-D2D5-3B46-985A-11F54BE5927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724025"/>
            <a:ext cx="2497221" cy="427831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21789" y="1724025"/>
            <a:ext cx="2633579" cy="43719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19800" y="1724025"/>
            <a:ext cx="2667000" cy="427831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7200" y="495300"/>
            <a:ext cx="8229600" cy="1041400"/>
          </a:xfrm>
        </p:spPr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6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2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29CC-E394-8B4A-8BE1-A50A6F5F5A89}" type="datetimeFigureOut">
              <a:rPr lang="en-US" smtClean="0"/>
              <a:t>4/3/19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C2EB-AFF7-1548-A8A8-E685650A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06889"/>
            <a:ext cx="7772400" cy="2060222"/>
          </a:xfrm>
        </p:spPr>
        <p:txBody>
          <a:bodyPr>
            <a:normAutofit/>
          </a:bodyPr>
          <a:lstStyle/>
          <a:p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>Nordic Liberalism</a:t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99000"/>
            <a:ext cx="6400800" cy="1382889"/>
          </a:xfrm>
        </p:spPr>
        <p:txBody>
          <a:bodyPr>
            <a:normAutofit/>
          </a:bodyPr>
          <a:lstStyle/>
          <a:p>
            <a:r>
              <a:rPr lang="is-IS" sz="2400" dirty="0"/>
              <a:t>Professor Hannes H. Gissurarson</a:t>
            </a:r>
          </a:p>
          <a:p>
            <a:r>
              <a:rPr lang="is-IS" sz="2400" dirty="0"/>
              <a:t>APEE, Bahamas: Classical Liberalism in Europe</a:t>
            </a:r>
          </a:p>
          <a:p>
            <a:r>
              <a:rPr lang="is-IS" sz="2400" dirty="0"/>
              <a:t>5 April 2019, 8:00–9:15 [2.A.3]</a:t>
            </a:r>
          </a:p>
        </p:txBody>
      </p:sp>
      <p:pic>
        <p:nvPicPr>
          <p:cNvPr id="3" name="Picture 2" descr="HI_Logo_positiv_ENG_hori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04" y="805091"/>
            <a:ext cx="6962687" cy="21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8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Comments on Little Iceland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Iceland, (classical) liberals gained intellectual hegemony in the 1980s, reinforced by collapse of communism in the 1990s</a:t>
            </a:r>
          </a:p>
          <a:p>
            <a:r>
              <a:rPr lang="en-US" dirty="0"/>
              <a:t>Comprehensive and successful liberal reforms implemented in 1991–2004 under leadership of David </a:t>
            </a:r>
            <a:r>
              <a:rPr lang="en-US" dirty="0" err="1"/>
              <a:t>Oddsson</a:t>
            </a:r>
            <a:r>
              <a:rPr lang="en-US" dirty="0"/>
              <a:t>: tax cuts, </a:t>
            </a:r>
            <a:r>
              <a:rPr lang="en-US" dirty="0" err="1"/>
              <a:t>privatisation</a:t>
            </a:r>
            <a:r>
              <a:rPr lang="en-US" dirty="0"/>
              <a:t>, strengthening of pension funds and quota system in fisheries, public administration reform, transparency, free trade and free capital movements with EEA membership  </a:t>
            </a:r>
          </a:p>
        </p:txBody>
      </p:sp>
    </p:spTree>
    <p:extLst>
      <p:ext uri="{BB962C8B-B14F-4D97-AF65-F5344CB8AC3E}">
        <p14:creationId xmlns:p14="http://schemas.microsoft.com/office/powerpoint/2010/main" val="22329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Lower tax rate: Increased revenue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48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Icelandic Discoveries or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Icelandic Commonwealth 930–1262: restitution, crimes compensated; private enforcement of law; choice between ‘protective agencies’ or chieftains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America discovered in 1000! And lost again.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Quota system in fisheries since 1975 (comprehensive since 1991): permanent, transferable rights to harvest a given amount of total allowable catch, creating incentive to </a:t>
            </a:r>
            <a:r>
              <a:rPr lang="en-US" dirty="0" err="1"/>
              <a:t>minimise</a:t>
            </a:r>
            <a:r>
              <a:rPr lang="en-US" dirty="0"/>
              <a:t> cost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depositors get priority claims, then government guarantees of banks unnecessary (moral hazard)  </a:t>
            </a:r>
          </a:p>
        </p:txBody>
      </p:sp>
    </p:spTree>
    <p:extLst>
      <p:ext uri="{BB962C8B-B14F-4D97-AF65-F5344CB8AC3E}">
        <p14:creationId xmlns:p14="http://schemas.microsoft.com/office/powerpoint/2010/main" val="3119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7CBB-BDF9-6B42-95BA-5D373294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282D3-A707-C843-913F-7FAF63EFD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Nordic countries successful </a:t>
            </a:r>
            <a:r>
              <a:rPr lang="en-US" i="1" dirty="0"/>
              <a:t>despite</a:t>
            </a:r>
            <a:r>
              <a:rPr lang="en-US" dirty="0"/>
              <a:t>, not </a:t>
            </a:r>
            <a:r>
              <a:rPr lang="en-US" i="1" dirty="0"/>
              <a:t>because of </a:t>
            </a:r>
            <a:r>
              <a:rPr lang="en-US" dirty="0"/>
              <a:t>redistribution</a:t>
            </a:r>
          </a:p>
          <a:p>
            <a:r>
              <a:rPr lang="en-US" dirty="0"/>
              <a:t>Main factors: Free trade, rule of law, social cohesion, moral values (hard work, thriftiness, honesty)</a:t>
            </a:r>
          </a:p>
          <a:p>
            <a:r>
              <a:rPr lang="en-US" dirty="0"/>
              <a:t>Nordic people even more successful in North America than in Europe</a:t>
            </a:r>
          </a:p>
          <a:p>
            <a:r>
              <a:rPr lang="en-US" dirty="0"/>
              <a:t>Liberal reforms in Iceland 1991–2004 quite successful</a:t>
            </a:r>
          </a:p>
          <a:p>
            <a:r>
              <a:rPr lang="en-US" dirty="0"/>
              <a:t>Best evidence: Rapid recovery of Iceland after bank collapse!</a:t>
            </a:r>
          </a:p>
        </p:txBody>
      </p:sp>
    </p:spTree>
    <p:extLst>
      <p:ext uri="{BB962C8B-B14F-4D97-AF65-F5344CB8AC3E}">
        <p14:creationId xmlns:p14="http://schemas.microsoft.com/office/powerpoint/2010/main" val="10835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3230166" y="2873377"/>
            <a:ext cx="2686050" cy="91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61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Writings in 2016–18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Icelandic Liberalism, three papers for </a:t>
            </a:r>
            <a:r>
              <a:rPr lang="en-US" i="1" dirty="0"/>
              <a:t>Econ Journal Watch</a:t>
            </a:r>
          </a:p>
          <a:p>
            <a:r>
              <a:rPr lang="en-US" i="1" dirty="0"/>
              <a:t>The Nordic Models </a:t>
            </a:r>
            <a:r>
              <a:rPr lang="en-US" dirty="0"/>
              <a:t>(Brussels: New Direction, 2016)</a:t>
            </a:r>
          </a:p>
          <a:p>
            <a:r>
              <a:rPr lang="en-US" i="1" dirty="0"/>
              <a:t>In </a:t>
            </a:r>
            <a:r>
              <a:rPr lang="en-US" i="1" dirty="0" err="1"/>
              <a:t>Defence</a:t>
            </a:r>
            <a:r>
              <a:rPr lang="en-US" i="1" dirty="0"/>
              <a:t> of Small States </a:t>
            </a:r>
            <a:r>
              <a:rPr lang="en-US" dirty="0"/>
              <a:t>(New Direction, 2016)</a:t>
            </a:r>
          </a:p>
          <a:p>
            <a:r>
              <a:rPr lang="en-US" i="1" dirty="0"/>
              <a:t>Green Capitalism: How to Protect the Environment by Defining Private Property Rights </a:t>
            </a:r>
            <a:r>
              <a:rPr lang="en-US" dirty="0"/>
              <a:t>(New Direction, 2017)</a:t>
            </a:r>
          </a:p>
          <a:p>
            <a:r>
              <a:rPr lang="en-US" i="1" dirty="0"/>
              <a:t>Voices of the Victims: Notes Towards a Historiography of Anti-Communist Literature</a:t>
            </a:r>
            <a:r>
              <a:rPr lang="en-US" dirty="0"/>
              <a:t> (New Direction, 2017)</a:t>
            </a:r>
          </a:p>
          <a:p>
            <a:r>
              <a:rPr lang="en-US" i="1" dirty="0"/>
              <a:t>Totalitarianism in Europe: Three Studies </a:t>
            </a:r>
            <a:r>
              <a:rPr lang="en-US" dirty="0"/>
              <a:t>(Brussels</a:t>
            </a:r>
            <a:r>
              <a:rPr lang="en-US"/>
              <a:t>: ACRE, 2018)</a:t>
            </a:r>
            <a:endParaRPr lang="en-US" dirty="0"/>
          </a:p>
          <a:p>
            <a:r>
              <a:rPr lang="en-US" i="1" dirty="0"/>
              <a:t>Why Conservatives Should Support the Free Market </a:t>
            </a:r>
            <a:r>
              <a:rPr lang="en-US" dirty="0"/>
              <a:t>(New Direction, 2018)</a:t>
            </a:r>
          </a:p>
          <a:p>
            <a:r>
              <a:rPr lang="en-US" i="1" dirty="0"/>
              <a:t>Spending Other People’s Money: A Critique of Rawls and Piketty </a:t>
            </a:r>
            <a:r>
              <a:rPr lang="en-US" dirty="0"/>
              <a:t>(New Direction, 2018)</a:t>
            </a:r>
          </a:p>
          <a:p>
            <a:r>
              <a:rPr lang="en-US" i="1" dirty="0"/>
              <a:t>Foreign Factors in 2008 Icelandic Bank Collapse </a:t>
            </a:r>
            <a:r>
              <a:rPr lang="en-US" dirty="0"/>
              <a:t>(Reykjavik: Ministry of Finance, 2018)</a:t>
            </a:r>
          </a:p>
        </p:txBody>
      </p:sp>
    </p:spTree>
    <p:extLst>
      <p:ext uri="{BB962C8B-B14F-4D97-AF65-F5344CB8AC3E}">
        <p14:creationId xmlns:p14="http://schemas.microsoft.com/office/powerpoint/2010/main" val="96295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Swedish Liberal Tradition …</a:t>
            </a:r>
          </a:p>
        </p:txBody>
      </p:sp>
      <p:pic>
        <p:nvPicPr>
          <p:cNvPr id="6" name="Content Placeholder 5" descr="anders-chydenius-maalaus(1).jpe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 b="530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455612" y="6256088"/>
            <a:ext cx="4040188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Anders </a:t>
            </a:r>
            <a:r>
              <a:rPr lang="en-US" sz="2000" dirty="0" err="1"/>
              <a:t>Chydenius</a:t>
            </a: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68015" y="6218238"/>
            <a:ext cx="4041775" cy="639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Johan August </a:t>
            </a:r>
            <a:r>
              <a:rPr lang="en-US" sz="2000" dirty="0" err="1"/>
              <a:t>Gripenstedt</a:t>
            </a:r>
            <a:endParaRPr lang="en-US" sz="2000" dirty="0"/>
          </a:p>
        </p:txBody>
      </p:sp>
      <p:pic>
        <p:nvPicPr>
          <p:cNvPr id="4" name="Content Placeholder 3" descr="Gripenstedt.1..pn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/>
      </p:pic>
    </p:spTree>
    <p:extLst>
      <p:ext uri="{BB962C8B-B14F-4D97-AF65-F5344CB8AC3E}">
        <p14:creationId xmlns:p14="http://schemas.microsoft.com/office/powerpoint/2010/main" val="43350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Even Liberals in Little Iceland 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6071755"/>
            <a:ext cx="2497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Jon Sigurdsson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1789" y="6102533"/>
            <a:ext cx="2633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Arnljotur</a:t>
            </a:r>
            <a:r>
              <a:rPr lang="en-US" sz="2000" dirty="0"/>
              <a:t> </a:t>
            </a:r>
            <a:r>
              <a:rPr lang="en-US" sz="2000" dirty="0" err="1"/>
              <a:t>Olafsson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19800" y="6098492"/>
            <a:ext cx="266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Jon </a:t>
            </a:r>
            <a:r>
              <a:rPr lang="en-US" sz="2000" dirty="0" err="1"/>
              <a:t>Thorlaksson</a:t>
            </a:r>
            <a:endParaRPr lang="en-US" sz="2000" dirty="0"/>
          </a:p>
        </p:txBody>
      </p:sp>
      <p:pic>
        <p:nvPicPr>
          <p:cNvPr id="3" name="Picture Placeholder 2" descr="JonSigurdsson.1.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r="4268"/>
          <a:stretch>
            <a:fillRect/>
          </a:stretch>
        </p:blipFill>
        <p:spPr/>
      </p:pic>
      <p:pic>
        <p:nvPicPr>
          <p:cNvPr id="5" name="Picture Placeholder 4" descr="ArnljoturOlafsson.1..pn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" t="-1" r="4462" b="2143"/>
          <a:stretch/>
        </p:blipFill>
        <p:spPr>
          <a:xfrm>
            <a:off x="3221789" y="1724025"/>
            <a:ext cx="2633579" cy="4278313"/>
          </a:xfrm>
        </p:spPr>
      </p:pic>
      <p:pic>
        <p:nvPicPr>
          <p:cNvPr id="7" name="Picture Placeholder 6" descr="JonThorlaksson.1..png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r="1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51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C88CA5-000A-F54A-8D76-31600AB3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Swedish Model 1970–90: </a:t>
            </a:r>
            <a:br>
              <a:rPr lang="en-US" dirty="0"/>
            </a:br>
            <a:r>
              <a:rPr lang="en-US" dirty="0"/>
              <a:t>Radical Redistributionism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6F70F2-19E7-5A4F-AC99-5615DC1C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224881"/>
            <a:ext cx="6832600" cy="3276600"/>
          </a:xfrm>
        </p:spPr>
      </p:pic>
    </p:spTree>
    <p:extLst>
      <p:ext uri="{BB962C8B-B14F-4D97-AF65-F5344CB8AC3E}">
        <p14:creationId xmlns:p14="http://schemas.microsoft.com/office/powerpoint/2010/main" val="277461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 Shrugged: Sweden 1970–90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10055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 1870–1970 many entrepreneurs, large companies</a:t>
            </a:r>
          </a:p>
          <a:p>
            <a:r>
              <a:rPr lang="en-US" dirty="0"/>
              <a:t>1970–1990, capitalists and entrepreneurs, </a:t>
            </a:r>
            <a:r>
              <a:rPr lang="en-US" dirty="0" err="1"/>
              <a:t>Kamprad</a:t>
            </a:r>
            <a:r>
              <a:rPr lang="en-US" dirty="0"/>
              <a:t> (IKEA), </a:t>
            </a:r>
            <a:r>
              <a:rPr lang="en-US" dirty="0" err="1"/>
              <a:t>Rausing</a:t>
            </a:r>
            <a:r>
              <a:rPr lang="en-US" dirty="0"/>
              <a:t> (</a:t>
            </a:r>
            <a:r>
              <a:rPr lang="en-US" dirty="0" err="1"/>
              <a:t>Tetrapak</a:t>
            </a:r>
            <a:r>
              <a:rPr lang="en-US" dirty="0"/>
              <a:t>), etc., left Sweden</a:t>
            </a:r>
          </a:p>
          <a:p>
            <a:r>
              <a:rPr lang="en-US" dirty="0"/>
              <a:t>Entrepreneurship diminished</a:t>
            </a:r>
          </a:p>
          <a:p>
            <a:r>
              <a:rPr lang="en-US"/>
              <a:t>Value erosion: </a:t>
            </a:r>
            <a:r>
              <a:rPr lang="en-US" dirty="0"/>
              <a:t>worth ethic declined, shirking increased</a:t>
            </a:r>
          </a:p>
          <a:p>
            <a:r>
              <a:rPr lang="en-US" dirty="0"/>
              <a:t>Almost like a </a:t>
            </a:r>
            <a:r>
              <a:rPr lang="en-US" dirty="0" err="1"/>
              <a:t>Randian</a:t>
            </a:r>
            <a:r>
              <a:rPr lang="en-US" dirty="0"/>
              <a:t> nightmare</a:t>
            </a:r>
          </a:p>
        </p:txBody>
      </p:sp>
      <p:pic>
        <p:nvPicPr>
          <p:cNvPr id="8" name="Content Placeholder 7" descr="Ayn_Rand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r="-1687"/>
          <a:stretch>
            <a:fillRect/>
          </a:stretch>
        </p:blipFill>
        <p:spPr>
          <a:xfrm>
            <a:off x="5762625" y="1600200"/>
            <a:ext cx="2924175" cy="4525963"/>
          </a:xfrm>
        </p:spPr>
      </p:pic>
    </p:spTree>
    <p:extLst>
      <p:ext uri="{BB962C8B-B14F-4D97-AF65-F5344CB8AC3E}">
        <p14:creationId xmlns:p14="http://schemas.microsoft.com/office/powerpoint/2010/main" val="290717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Sweden’s Fall and (Partial) Rise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27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Culture Matters: Swedes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87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Northern Countries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23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715</Words>
  <Application>Microsoft Macintosh PowerPoint</Application>
  <PresentationFormat>On-screen Show (4:3)</PresentationFormat>
  <Paragraphs>61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ヒラギノ角ゴ Pro W3</vt:lpstr>
      <vt:lpstr>Arial</vt:lpstr>
      <vt:lpstr>Calibri</vt:lpstr>
      <vt:lpstr>Office Theme</vt:lpstr>
      <vt:lpstr>Nordic Liberalism </vt:lpstr>
      <vt:lpstr>Selected Writings in 2016–18</vt:lpstr>
      <vt:lpstr>Strong Swedish Liberal Tradition …</vt:lpstr>
      <vt:lpstr>PowerPoint Presentation</vt:lpstr>
      <vt:lpstr>2nd Swedish Model 1970–90:  Radical Redistributionism</vt:lpstr>
      <vt:lpstr>Atlas Shrugged: Sweden 1970–90</vt:lpstr>
      <vt:lpstr>Sweden’s Fall and (Partial) Rise</vt:lpstr>
      <vt:lpstr>Culture Matters: Swedes</vt:lpstr>
      <vt:lpstr>Comparison of Northern Countries</vt:lpstr>
      <vt:lpstr>A Few Comments on Little Iceland</vt:lpstr>
      <vt:lpstr>Lower tax rate: Increased revenue</vt:lpstr>
      <vt:lpstr>Icelandic Discoveries or Innovations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Nordic Liberalism </dc:title>
  <dc:creator>HHG</dc:creator>
  <cp:lastModifiedBy>Microsoft Office User</cp:lastModifiedBy>
  <cp:revision>24</cp:revision>
  <dcterms:created xsi:type="dcterms:W3CDTF">2019-04-03T11:02:02Z</dcterms:created>
  <dcterms:modified xsi:type="dcterms:W3CDTF">2019-04-03T13:04:58Z</dcterms:modified>
</cp:coreProperties>
</file>