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2" r:id="rId10"/>
    <p:sldId id="266" r:id="rId11"/>
    <p:sldId id="267" r:id="rId12"/>
    <p:sldId id="268" r:id="rId13"/>
    <p:sldId id="269" r:id="rId14"/>
    <p:sldId id="270" r:id="rId15"/>
    <p:sldId id="271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1"/>
    <p:restoredTop sz="94679"/>
  </p:normalViewPr>
  <p:slideViewPr>
    <p:cSldViewPr snapToGrid="0" snapToObjects="1">
      <p:cViewPr varScale="1">
        <p:scale>
          <a:sx n="126" d="100"/>
          <a:sy n="126" d="100"/>
        </p:scale>
        <p:origin x="224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81D5-71F8-1845-94A1-6D9811C0F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56300-AFED-E449-8B6A-9F6673232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086C4-B208-944E-B3DA-1E5D2855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8847B-78B0-CD45-ADB7-FB9DA342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6E96C-668F-F442-B426-A6139071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5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F3EC-8AEC-2347-B7F9-1127E2A3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B0C75-7AC6-D745-9F59-C4124C8FC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44A8E-3420-6949-A913-23A13A81A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24523-4619-3A42-841D-1C8F2876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59692-1A1C-3746-ACBF-65AA52F6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35FAB-5090-344E-97D6-DDDB5CE80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206D9-3EE1-C74F-B492-A3FA07286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6CAD0-E423-884F-81EE-8F4C9FA9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83DE0-70D6-2244-AB2A-4383D010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FDF0C-0D26-2E43-B939-7DDC3021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3C112-B172-4741-8DE1-E7035860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7B196-9221-2E40-93D5-23A345AAC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F1550-2027-E04B-B71C-327F9C11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56FF7-97F5-0F4A-810A-5A741CBA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FFD7-3C00-4349-AAB4-433D0FF3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4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B43E2-A8B5-A842-A042-ADD1CDA1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593A8-A201-8848-B3BC-065AA7B5A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1ADAC-2B2E-8842-9873-F150AE9A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D3283-8D13-9549-AC25-0422141A3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D61B0-EAF9-6248-9AAC-DE1DD7A6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A15A-4AC6-3940-92BA-14F55B4A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E3B77-D856-E443-93B5-E837D6FE7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7412-DB0F-6044-BE46-034149B9A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BE046-9DA2-8B45-9078-1B657202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0E5CB-0D58-694A-B23D-49E9819D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261AB-D86F-4747-97DC-9BCA2D82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5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E57BF-4F44-3641-AC3E-E6EDCEFE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E00A7-CB90-3448-AFA9-B84E4C079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41D7A-3938-0D44-8692-567EB002C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C5559-A873-6642-836E-BFB35A9F1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9D3EF-8943-BC4B-ABF0-820E013D5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CC543-4021-194C-A593-2AF4E4E8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1F9E8E-9629-4142-8C8A-F5072EB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01E790-5376-F44F-BE40-21096759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65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E11B-667C-1140-A7AA-E88F039B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5D76A-0F71-E647-B49D-8EDDD656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30FA2-BE99-9B43-8389-7C9860C5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1A657-EEA2-DA43-8602-DF97834B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1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1CB58-1F1B-D346-A169-778C5A40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033F3-61BD-754E-A68E-5A44CBB2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827AF-CFD3-044A-9359-FFD638F7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6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C6FCD-6581-4143-817A-F102A089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54394-2395-944B-A60E-5AD3795F8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5AEB0-B777-7D4F-9618-BB76E06B4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4D3DD-005B-484C-A493-84DD584C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E7D38-2920-6B46-8579-2BB83CD6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28B01-6FE7-0E47-A6DD-85AC11378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6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430E-85B5-C248-9DF3-239FFF43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3E1B8A-9252-4F4F-8AD5-D72C05EA2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B0F8A-35E2-8247-AFBA-9A0BB8939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11D67-7D13-854A-B83E-5FF1FEFFA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6A40D-1064-3649-8EE6-BE8BA68F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A5176-6EAD-3A4D-9BB5-2326D253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039A3-B571-C34A-B44E-9DA36D00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40D76-3534-F542-BE15-1B7B4446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F53F1-1A08-874A-808F-1E7A78914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7B763-7FDC-3C4F-BBBD-289F9359B088}" type="datetimeFigureOut">
              <a:rPr lang="en-US" smtClean="0"/>
              <a:t>5/30/19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27BC6-18AA-B241-9641-E7E628E31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F155-4A67-5E47-BC7B-E7D619BF6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63824-6BB1-9D44-B1A3-D6AD1E5E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8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1257&amp;picture=young-family-sittin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3116508"/>
            <a:ext cx="7772400" cy="1440977"/>
          </a:xfrm>
        </p:spPr>
        <p:txBody>
          <a:bodyPr>
            <a:normAutofit fontScale="90000"/>
          </a:bodyPr>
          <a:lstStyle/>
          <a:p>
            <a:r>
              <a:rPr lang="is-IS" altLang="ja-JP" sz="3600" dirty="0">
                <a:ea typeface="ヒラギノ角ゴ Pro W3" charset="-128"/>
                <a:cs typeface="ヒラギノ角ゴ Pro W3" charset="-128"/>
              </a:rPr>
              <a:t> </a:t>
            </a:r>
            <a:br>
              <a:rPr lang="is-IS" altLang="ja-JP" sz="3600" dirty="0">
                <a:ea typeface="ヒラギノ角ゴ Pro W3" charset="-128"/>
                <a:cs typeface="ヒラギノ角ゴ Pro W3" charset="-128"/>
              </a:rPr>
            </a:br>
            <a:br>
              <a:rPr lang="is-IS" altLang="ja-JP" dirty="0">
                <a:ea typeface="ヒラギノ角ゴ Pro W3" charset="-128"/>
                <a:cs typeface="ヒラギノ角ゴ Pro W3" charset="-128"/>
              </a:rPr>
            </a:br>
            <a:r>
              <a:rPr lang="is-IS" altLang="ja-JP" b="1" dirty="0">
                <a:ea typeface="ヒラギノ角ゴ Pro W3" charset="-128"/>
                <a:cs typeface="ヒラギノ角ゴ Pro W3" charset="-128"/>
              </a:rPr>
              <a:t>Örlæti á annarra fé: </a:t>
            </a:r>
            <a:br>
              <a:rPr lang="is-IS" altLang="ja-JP" b="1" dirty="0">
                <a:ea typeface="ヒラギノ角ゴ Pro W3" charset="-128"/>
                <a:cs typeface="ヒラギノ角ゴ Pro W3" charset="-128"/>
              </a:rPr>
            </a:br>
            <a:r>
              <a:rPr lang="is-IS" altLang="ja-JP" b="1" dirty="0">
                <a:ea typeface="ヒラギノ角ゴ Pro W3" charset="-128"/>
                <a:cs typeface="ヒラギノ角ゴ Pro W3" charset="-128"/>
              </a:rPr>
              <a:t>Rawls og Piketty</a:t>
            </a:r>
            <a:endParaRPr lang="is-IS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676991"/>
            <a:ext cx="6400800" cy="1161619"/>
          </a:xfrm>
        </p:spPr>
        <p:txBody>
          <a:bodyPr>
            <a:normAutofit fontScale="92500" lnSpcReduction="10000"/>
          </a:bodyPr>
          <a:lstStyle/>
          <a:p>
            <a:r>
              <a:rPr lang="is-IS" dirty="0"/>
              <a:t>Hannes H. Gissurarson </a:t>
            </a:r>
          </a:p>
          <a:p>
            <a:r>
              <a:rPr lang="is-IS" dirty="0"/>
              <a:t>Sumarskóli frjálslyndra framhaldsskólanema</a:t>
            </a:r>
          </a:p>
          <a:p>
            <a:r>
              <a:rPr lang="is-IS" dirty="0"/>
              <a:t>1. júní 2019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762000"/>
            <a:ext cx="2590800" cy="179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69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holding a microphone&#10;&#10;Description automatically generated">
            <a:extLst>
              <a:ext uri="{FF2B5EF4-FFF2-40B4-BE49-F238E27FC236}">
                <a16:creationId xmlns:a16="http://schemas.microsoft.com/office/drawing/2014/main" id="{0019A7DE-8DE9-AC41-A084-C5F6D1101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29" b="8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02CE7-E045-C64F-8832-5587047D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>
                <a:solidFill>
                  <a:srgbClr val="262626"/>
                </a:solidFill>
              </a:rPr>
              <a:t>Piketty: Ofurskattar til að jafna tekjudreifingu</a:t>
            </a:r>
          </a:p>
        </p:txBody>
      </p:sp>
    </p:spTree>
    <p:extLst>
      <p:ext uri="{BB962C8B-B14F-4D97-AF65-F5344CB8AC3E}">
        <p14:creationId xmlns:p14="http://schemas.microsoft.com/office/powerpoint/2010/main" val="25542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B8A7D7-C094-C14E-87EC-0386C50B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Gallar á kenningu Pikettys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8CFA-5C35-9644-A190-1E682A5D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Hefur ekki áhuga á fátækt, sem er sannanlega böl, heldur auðlegð, sem margir myndu telja blessun</a:t>
            </a:r>
          </a:p>
          <a:p>
            <a:r>
              <a:rPr lang="en-US" sz="2000">
                <a:solidFill>
                  <a:srgbClr val="000000"/>
                </a:solidFill>
              </a:rPr>
              <a:t>Horfir fram hjá þeirri ójöfnu tekjudreifingu, sem hlýst af ríkisafskiptum (tollum, einkaleyfum, höfundarrétti, ríkisábyrgð á bönkum o. fl.)</a:t>
            </a:r>
          </a:p>
          <a:p>
            <a:r>
              <a:rPr lang="en-US" sz="2000">
                <a:solidFill>
                  <a:srgbClr val="000000"/>
                </a:solidFill>
              </a:rPr>
              <a:t>Tekur ekki tillit til öflugra lífeyrissjóða, sem eiga mikið í fyrirtækjum</a:t>
            </a:r>
          </a:p>
          <a:p>
            <a:r>
              <a:rPr lang="en-US" sz="2000">
                <a:solidFill>
                  <a:srgbClr val="000000"/>
                </a:solidFill>
              </a:rPr>
              <a:t>Tekur ekki með í reikninginn mannauð (human capital), sem allir eiga</a:t>
            </a:r>
          </a:p>
          <a:p>
            <a:r>
              <a:rPr lang="en-US" sz="2000">
                <a:solidFill>
                  <a:srgbClr val="000000"/>
                </a:solidFill>
              </a:rPr>
              <a:t>Vanmetur þá staðreynd, að fátækt hefur í senn snarminnkað og er orðin bærilegri en áður: fólk lifir lengur og betur, jafnvel fátækt fólk</a:t>
            </a:r>
          </a:p>
          <a:p>
            <a:r>
              <a:rPr lang="en-US" sz="2000">
                <a:solidFill>
                  <a:srgbClr val="000000"/>
                </a:solidFill>
              </a:rPr>
              <a:t>Gerir lítið úr þeirri staðreynd, að fjármagnið er ekki fast við einstaklinga, hleðst ekki upp stjórnlaust, heldur er á hreyfingu</a:t>
            </a:r>
          </a:p>
        </p:txBody>
      </p:sp>
    </p:spTree>
    <p:extLst>
      <p:ext uri="{BB962C8B-B14F-4D97-AF65-F5344CB8AC3E}">
        <p14:creationId xmlns:p14="http://schemas.microsoft.com/office/powerpoint/2010/main" val="6626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0C52B-B2FF-E947-9C80-2E3EDE88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Skáldsaga Balzacs um fallvelti auðsins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22D5D8-2B9A-8E43-A91D-06D9402F1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223528" cy="393752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/>
              <a:t>Piketty vitnar óspart í </a:t>
            </a:r>
            <a:r>
              <a:rPr lang="en-US" sz="2000" i="1"/>
              <a:t>Föður Goriot </a:t>
            </a:r>
            <a:r>
              <a:rPr lang="en-US" sz="2000"/>
              <a:t>e. Balzac, segir, að verið sé að hverfa aftur til tekjudreifingar á öndverðri 19. öld</a:t>
            </a:r>
          </a:p>
          <a:p>
            <a:r>
              <a:rPr lang="en-US" sz="2000"/>
              <a:t>En þar eru allar söguhetjurnar á valdi ástríðna og skortir fé!</a:t>
            </a:r>
          </a:p>
          <a:p>
            <a:r>
              <a:rPr lang="en-US" sz="2000"/>
              <a:t>Goriot elskar dætur sínar út af lífinu</a:t>
            </a:r>
          </a:p>
          <a:p>
            <a:r>
              <a:rPr lang="en-US" sz="2000"/>
              <a:t>Dæturnar eyða fé í friðla og skuldum vafðar</a:t>
            </a:r>
          </a:p>
          <a:p>
            <a:r>
              <a:rPr lang="en-US" sz="2000"/>
              <a:t>Rastignac eyðir um efni fram</a:t>
            </a:r>
          </a:p>
          <a:p>
            <a:r>
              <a:rPr lang="en-US" sz="2000"/>
              <a:t>Vautrin lét ástríðu stjórna sér og fór í fangelsi fyrir vin sinn</a:t>
            </a:r>
          </a:p>
          <a:p>
            <a:r>
              <a:rPr lang="en-US" sz="2000"/>
              <a:t>Skáldsaga um eklu, ekki auð</a:t>
            </a:r>
          </a:p>
        </p:txBody>
      </p:sp>
      <p:pic>
        <p:nvPicPr>
          <p:cNvPr id="8" name="Content Placeholder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CB1E17C-FC31-AD49-95F4-174F2331ED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1445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86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A fabric surface&#10;&#10;Description automatically generated">
            <a:extLst>
              <a:ext uri="{FF2B5EF4-FFF2-40B4-BE49-F238E27FC236}">
                <a16:creationId xmlns:a16="http://schemas.microsoft.com/office/drawing/2014/main" id="{C0A65751-3B5A-D242-9E4C-E0FD724986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l="32883" r="488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23275B-4EA5-A44B-A3EA-46E623575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Skáldsaga Austens um horfið ranglæti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852EA-219E-2744-988A-DDADEA5C9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Vitnar líka í </a:t>
            </a:r>
            <a:r>
              <a:rPr lang="en-US" sz="2000" i="1">
                <a:solidFill>
                  <a:srgbClr val="000000"/>
                </a:solidFill>
              </a:rPr>
              <a:t>Visku og viðkvæmni </a:t>
            </a:r>
            <a:r>
              <a:rPr lang="en-US" sz="2000">
                <a:solidFill>
                  <a:srgbClr val="000000"/>
                </a:solidFill>
              </a:rPr>
              <a:t>(Sense and Sensibility) e. Austen</a:t>
            </a:r>
          </a:p>
          <a:p>
            <a:r>
              <a:rPr lang="en-US" sz="2000">
                <a:solidFill>
                  <a:srgbClr val="000000"/>
                </a:solidFill>
              </a:rPr>
              <a:t>Sú saga um horfið ranglæti: Dashwood-systur fá ekki arf til jafns við hálfbróður sinn</a:t>
            </a:r>
          </a:p>
          <a:p>
            <a:r>
              <a:rPr lang="en-US" sz="2000">
                <a:solidFill>
                  <a:srgbClr val="000000"/>
                </a:solidFill>
              </a:rPr>
              <a:t>Hefðu sömu reglur gilt og nú, þá hefði tekjudreifingin innan Dashwood fjölskyldunnar orðið jöfn</a:t>
            </a:r>
          </a:p>
          <a:p>
            <a:r>
              <a:rPr lang="en-US" sz="2000">
                <a:solidFill>
                  <a:srgbClr val="000000"/>
                </a:solidFill>
              </a:rPr>
              <a:t>Nú hefðu systurnar farið út á vinnumarkaðinn og öðlast sjálfstæði</a:t>
            </a:r>
          </a:p>
        </p:txBody>
      </p:sp>
    </p:spTree>
    <p:extLst>
      <p:ext uri="{BB962C8B-B14F-4D97-AF65-F5344CB8AC3E}">
        <p14:creationId xmlns:p14="http://schemas.microsoft.com/office/powerpoint/2010/main" val="13310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E7948-E8DE-4D4D-84CF-D833B685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Hæpin talnameðferð Pikettys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4342ADA-B4F6-AE4D-B117-1753CF7BA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Aðalstyrkleiki bókarinnar talinn tölfræðileg gögn</a:t>
            </a:r>
          </a:p>
          <a:p>
            <a:r>
              <a:rPr lang="en-US" sz="2400"/>
              <a:t>En gæti verið aðalveikleiki hennar</a:t>
            </a:r>
          </a:p>
          <a:p>
            <a:r>
              <a:rPr lang="en-US" sz="2400"/>
              <a:t>Þótt tekjudreifingin kunni að hafa orðið ójafnari á Vesturlöndum, er hún orðin jafnari í heiminum öllum (vegna Kína og Indlands)</a:t>
            </a:r>
          </a:p>
          <a:p>
            <a:r>
              <a:rPr lang="en-US" sz="2400"/>
              <a:t>Og eignadreifingin kann að mælast ójafnari vegna hækkunar fasteignaverðs, þótt ávöxtun af fasteignum hafi ekki aukist</a:t>
            </a:r>
          </a:p>
          <a:p>
            <a:r>
              <a:rPr lang="en-US" sz="2400"/>
              <a:t>Og tekjudreifingin kann að mælast ójafnari vegna skattabreytinga, sem breyttu hegðun fólks (lægri tekjuskattur á hátekjufólk = hærra hlutfall laun, minna hlutfall fríðindi, meiri vinna, betri skattskil o. sv. frv.)</a:t>
            </a:r>
          </a:p>
        </p:txBody>
      </p:sp>
    </p:spTree>
    <p:extLst>
      <p:ext uri="{BB962C8B-B14F-4D97-AF65-F5344CB8AC3E}">
        <p14:creationId xmlns:p14="http://schemas.microsoft.com/office/powerpoint/2010/main" val="134160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77F08B-2760-9442-82C9-59360D3C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Nokkrar niðurstöður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7613D-D71E-8D40-B02F-D89AE0FCA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r>
              <a:rPr lang="en-US" sz="2000"/>
              <a:t>Rawls og Piketty endurdreifa fé, sem þegar er í réttmætri eigu einstaklinga</a:t>
            </a:r>
          </a:p>
          <a:p>
            <a:r>
              <a:rPr lang="en-US" sz="2000"/>
              <a:t>Þurfa til þess að beita valdi</a:t>
            </a:r>
          </a:p>
          <a:p>
            <a:r>
              <a:rPr lang="en-US" sz="2000"/>
              <a:t>Mega ekki heldur leyfa flutninga vinnuafls eða fjármagns yfir landamæri, því að það myndi ónýta endurdreifinguna</a:t>
            </a:r>
          </a:p>
          <a:p>
            <a:r>
              <a:rPr lang="en-US" sz="2000"/>
              <a:t>Verða að styðja „sósíalisma í einu landi“</a:t>
            </a:r>
          </a:p>
          <a:p>
            <a:r>
              <a:rPr lang="en-US" sz="2000"/>
              <a:t>Horfa fram hjá hróplegasta ranglæti heimsins, sem er, að sumir fæðast í löndum með óhagkvæmt stjórnarfar (Norður-Kórea, Venesúela, ýmis Afríkuríki)</a:t>
            </a:r>
          </a:p>
          <a:p>
            <a:r>
              <a:rPr lang="en-US" sz="2000"/>
              <a:t>Aðalatriðið að fjölga tækifærum til að brjótast úr fátækt í bjargálnir</a:t>
            </a:r>
          </a:p>
          <a:p>
            <a:r>
              <a:rPr lang="en-US" sz="2000"/>
              <a:t>Ekki stækka eina sneið með því að minnka aðra, heldur stækka alla kökuna og með því allar sneiðarnar: Bakarí í fullum gangi! </a:t>
            </a:r>
          </a:p>
        </p:txBody>
      </p:sp>
    </p:spTree>
    <p:extLst>
      <p:ext uri="{BB962C8B-B14F-4D97-AF65-F5344CB8AC3E}">
        <p14:creationId xmlns:p14="http://schemas.microsoft.com/office/powerpoint/2010/main" val="17160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4306888" y="2873376"/>
            <a:ext cx="3581400" cy="91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986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11EE-64BE-BF4B-80CE-88EF5CF3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Ellefta</a:t>
            </a:r>
            <a:r>
              <a:rPr lang="en-US" dirty="0"/>
              <a:t> </a:t>
            </a:r>
            <a:r>
              <a:rPr lang="en-US"/>
              <a:t>boðorðið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6874F-F148-934D-9770-00FBD6F0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„Þú skalt ekki gera góðverk þín á kostnað annarra“</a:t>
            </a:r>
          </a:p>
          <a:p>
            <a:r>
              <a:rPr lang="en-US" sz="2000"/>
              <a:t>Manngæska á kostnað annarra oftast takmarkalaus</a:t>
            </a:r>
          </a:p>
          <a:p>
            <a:r>
              <a:rPr lang="en-US" sz="2000"/>
              <a:t>Rawls og Piketty helstu spámenn endurdreifingarsinna</a:t>
            </a:r>
          </a:p>
          <a:p>
            <a:r>
              <a:rPr lang="en-US" sz="2000"/>
              <a:t>En er þetta annarra fé?</a:t>
            </a:r>
          </a:p>
          <a:p>
            <a:r>
              <a:rPr lang="en-US" sz="2000"/>
              <a:t>Já, svarar Locke. Menn öðlast eignarrétt á því, sem þeir taka út úr náttúrunni, ef þeir skaða ekki aðra með því</a:t>
            </a:r>
          </a:p>
        </p:txBody>
      </p:sp>
      <p:pic>
        <p:nvPicPr>
          <p:cNvPr id="6" name="Content Placeholder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CC32C9B-1575-0B48-BCCB-7906186782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773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9214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E409479A-6AAA-134C-8A12-D01097E56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AE5C8-B6B4-6E44-8E33-E8A9B0B0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>
                <a:solidFill>
                  <a:srgbClr val="262626"/>
                </a:solidFill>
              </a:rPr>
              <a:t>Rawls: Samningar án sérhagsmuna</a:t>
            </a:r>
          </a:p>
        </p:txBody>
      </p:sp>
    </p:spTree>
    <p:extLst>
      <p:ext uri="{BB962C8B-B14F-4D97-AF65-F5344CB8AC3E}">
        <p14:creationId xmlns:p14="http://schemas.microsoft.com/office/powerpoint/2010/main" val="23769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CC4B8-70B9-8346-840E-703FE03B9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Fávísisfeldur og fjalldalaregla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09BAA-8A5A-154D-810E-98F213F96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Hvers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konar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skipulag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myndu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skynsamir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sérhagsmunasinnar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semja</a:t>
            </a:r>
            <a:r>
              <a:rPr lang="en-US" sz="2000" dirty="0">
                <a:solidFill>
                  <a:srgbClr val="000000"/>
                </a:solidFill>
              </a:rPr>
              <a:t> um, </a:t>
            </a:r>
            <a:r>
              <a:rPr lang="en-US" sz="2000" dirty="0" err="1">
                <a:solidFill>
                  <a:srgbClr val="000000"/>
                </a:solidFill>
              </a:rPr>
              <a:t>ef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þeir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vissu</a:t>
            </a:r>
            <a:r>
              <a:rPr lang="en-US" sz="2000" dirty="0">
                <a:solidFill>
                  <a:srgbClr val="000000"/>
                </a:solidFill>
              </a:rPr>
              <a:t> ekki, </a:t>
            </a:r>
            <a:r>
              <a:rPr lang="en-US" sz="2000" dirty="0" err="1">
                <a:solidFill>
                  <a:srgbClr val="000000"/>
                </a:solidFill>
              </a:rPr>
              <a:t>hverjir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sérhagsmunir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þeirra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væru</a:t>
            </a:r>
            <a:r>
              <a:rPr lang="en-US" sz="2000" dirty="0">
                <a:solidFill>
                  <a:srgbClr val="000000"/>
                </a:solidFill>
              </a:rPr>
              <a:t>? </a:t>
            </a:r>
            <a:r>
              <a:rPr lang="en-US" sz="2000" dirty="0" err="1">
                <a:solidFill>
                  <a:srgbClr val="000000"/>
                </a:solidFill>
              </a:rPr>
              <a:t>Undir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fávísisfeldi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Um </a:t>
            </a:r>
            <a:r>
              <a:rPr lang="en-US" sz="2000" dirty="0" err="1">
                <a:solidFill>
                  <a:srgbClr val="000000"/>
                </a:solidFill>
              </a:rPr>
              <a:t>fullt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jafnt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frelsi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allra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fyrsta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reglan</a:t>
            </a:r>
            <a:r>
              <a:rPr lang="en-US" sz="2000" dirty="0">
                <a:solidFill>
                  <a:srgbClr val="000000"/>
                </a:solidFill>
              </a:rPr>
              <a:t>) 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Og</a:t>
            </a:r>
            <a:r>
              <a:rPr lang="en-US" sz="2000" dirty="0">
                <a:solidFill>
                  <a:srgbClr val="000000"/>
                </a:solidFill>
              </a:rPr>
              <a:t> um </a:t>
            </a:r>
            <a:r>
              <a:rPr lang="en-US" sz="2000" dirty="0" err="1">
                <a:solidFill>
                  <a:srgbClr val="000000"/>
                </a:solidFill>
              </a:rPr>
              <a:t>þann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tekjumun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einan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sem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réttlættist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af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því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að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hinir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verst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settu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yrðu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eins</a:t>
            </a:r>
            <a:r>
              <a:rPr lang="en-US" sz="2000" dirty="0">
                <a:solidFill>
                  <a:srgbClr val="000000"/>
                </a:solidFill>
              </a:rPr>
              <a:t> vel </a:t>
            </a:r>
            <a:r>
              <a:rPr lang="en-US" sz="2000" dirty="0" err="1">
                <a:solidFill>
                  <a:srgbClr val="000000"/>
                </a:solidFill>
              </a:rPr>
              <a:t>settir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þeir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gætu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framast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orðið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önnur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reglan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Fjöllin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mættu</a:t>
            </a:r>
            <a:r>
              <a:rPr lang="en-US" sz="2000" dirty="0">
                <a:solidFill>
                  <a:srgbClr val="000000"/>
                </a:solidFill>
              </a:rPr>
              <a:t> ekki </a:t>
            </a:r>
            <a:r>
              <a:rPr lang="en-US" sz="2000" dirty="0" err="1">
                <a:solidFill>
                  <a:srgbClr val="000000"/>
                </a:solidFill>
              </a:rPr>
              <a:t>vera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hærri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svo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að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dalirnir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kæmust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hæst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fjalldalareglan</a:t>
            </a:r>
            <a:r>
              <a:rPr lang="en-US" sz="2000" dirty="0">
                <a:solidFill>
                  <a:srgbClr val="000000"/>
                </a:solidFill>
              </a:rPr>
              <a:t>) 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Menn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myndu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verja</a:t>
            </a:r>
            <a:r>
              <a:rPr lang="en-US" sz="2000" dirty="0">
                <a:solidFill>
                  <a:srgbClr val="000000"/>
                </a:solidFill>
              </a:rPr>
              <a:t> sig </a:t>
            </a:r>
            <a:r>
              <a:rPr lang="en-US" sz="2000" dirty="0" err="1">
                <a:solidFill>
                  <a:srgbClr val="000000"/>
                </a:solidFill>
              </a:rPr>
              <a:t>gegn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versta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kosti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stað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þess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að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vonast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eftir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besta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kosti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Rök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err="1">
                <a:solidFill>
                  <a:srgbClr val="000000"/>
                </a:solidFill>
              </a:rPr>
              <a:t>Dreifing</a:t>
            </a:r>
            <a:r>
              <a:rPr lang="en-US" sz="2000">
                <a:solidFill>
                  <a:srgbClr val="000000"/>
                </a:solidFill>
              </a:rPr>
              <a:t> hæfileika til tekjuöflunar handahófskennd</a:t>
            </a:r>
            <a:r>
              <a:rPr lang="en-US" sz="2000" dirty="0">
                <a:solidFill>
                  <a:srgbClr val="000000"/>
                </a:solidFill>
              </a:rPr>
              <a:t>, ekki </a:t>
            </a:r>
            <a:r>
              <a:rPr lang="en-US" sz="2000" err="1">
                <a:solidFill>
                  <a:srgbClr val="000000"/>
                </a:solidFill>
              </a:rPr>
              <a:t>samkvæmt</a:t>
            </a:r>
            <a:r>
              <a:rPr lang="en-US" sz="2000">
                <a:solidFill>
                  <a:srgbClr val="000000"/>
                </a:solidFill>
              </a:rPr>
              <a:t> réttlæti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7E94-D9BC-4042-9F72-070B0F18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Ýmis rök </a:t>
            </a:r>
            <a:r>
              <a:rPr lang="en-US" dirty="0" err="1"/>
              <a:t>gegn</a:t>
            </a:r>
            <a:r>
              <a:rPr lang="en-US" dirty="0"/>
              <a:t> </a:t>
            </a:r>
            <a:r>
              <a:rPr lang="en-US" dirty="0" err="1"/>
              <a:t>kenningu</a:t>
            </a:r>
            <a:r>
              <a:rPr lang="en-US" dirty="0"/>
              <a:t> Rawls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E73AE-C772-DC4B-852A-80290EEDB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Ekki kenning um </a:t>
            </a:r>
            <a:r>
              <a:rPr lang="en-US" dirty="0" err="1"/>
              <a:t>réttlæti</a:t>
            </a:r>
            <a:r>
              <a:rPr lang="en-US" dirty="0"/>
              <a:t>, </a:t>
            </a:r>
            <a:r>
              <a:rPr lang="en-US" dirty="0" err="1"/>
              <a:t>heldur</a:t>
            </a:r>
            <a:r>
              <a:rPr lang="en-US" dirty="0"/>
              <a:t> </a:t>
            </a:r>
            <a:r>
              <a:rPr lang="en-US" dirty="0" err="1"/>
              <a:t>hyggindi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hag </a:t>
            </a:r>
            <a:r>
              <a:rPr lang="en-US" dirty="0" err="1"/>
              <a:t>koma</a:t>
            </a:r>
            <a:endParaRPr lang="en-US" dirty="0"/>
          </a:p>
          <a:p>
            <a:r>
              <a:rPr lang="en-US" dirty="0"/>
              <a:t>Gert </a:t>
            </a:r>
            <a:r>
              <a:rPr lang="en-US" dirty="0" err="1"/>
              <a:t>ráð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sjóði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megi</a:t>
            </a:r>
            <a:r>
              <a:rPr lang="en-US" dirty="0"/>
              <a:t> </a:t>
            </a:r>
            <a:r>
              <a:rPr lang="en-US" dirty="0" err="1"/>
              <a:t>skipta</a:t>
            </a:r>
            <a:r>
              <a:rPr lang="en-US"/>
              <a:t>, afrakstri samstarfs</a:t>
            </a:r>
          </a:p>
          <a:p>
            <a:r>
              <a:rPr lang="en-US"/>
              <a:t>En hvað er afrakstur samstarfs og hvað einkaframtaks?</a:t>
            </a:r>
          </a:p>
          <a:p>
            <a:r>
              <a:rPr lang="en-US"/>
              <a:t>Og hvað mælir gildi framlags einstaklingsins betur en tekjur hans á frjálsum markaði?</a:t>
            </a:r>
          </a:p>
          <a:p>
            <a:r>
              <a:rPr lang="en-US"/>
              <a:t>Gæðin koma inn í heiminn áföst við einstaklinga, dreifing alltaf endurdreifing, sem þarf sérstaklega að réttlæta</a:t>
            </a:r>
          </a:p>
          <a:p>
            <a:r>
              <a:rPr lang="en-US"/>
              <a:t>Hæfileikum vissulega ekki skipt samkvæmt réttlæti, en þeir samt órjúfanlegur þáttur einstaklingsins, eign hans eða hennar</a:t>
            </a:r>
          </a:p>
        </p:txBody>
      </p:sp>
    </p:spTree>
    <p:extLst>
      <p:ext uri="{BB962C8B-B14F-4D97-AF65-F5344CB8AC3E}">
        <p14:creationId xmlns:p14="http://schemas.microsoft.com/office/powerpoint/2010/main" val="14425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on a bench reading a book&#10;&#10;Description automatically generated">
            <a:extLst>
              <a:ext uri="{FF2B5EF4-FFF2-40B4-BE49-F238E27FC236}">
                <a16:creationId xmlns:a16="http://schemas.microsoft.com/office/drawing/2014/main" id="{B789E9C5-7F85-8542-A439-7AEA681E7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DD15C-54F2-3D45-A09F-FA2D648A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Dæmisagan um Milton Friedman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2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B5234-A021-724C-8D9F-D86561B8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Hvar er ranglætið?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8F25-A00A-D84C-B72F-273C3149C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Spekingar hafa komið á tekjudreifingunni T1 á Íslandi, og hún á að vera réttlát</a:t>
            </a:r>
          </a:p>
          <a:p>
            <a:r>
              <a:rPr lang="en-US" sz="2400">
                <a:solidFill>
                  <a:srgbClr val="000000"/>
                </a:solidFill>
              </a:rPr>
              <a:t>Nú kemur Friedman til Íslands, heldur fyrirlestur og tekur 5.000 kr. á mann</a:t>
            </a:r>
          </a:p>
          <a:p>
            <a:r>
              <a:rPr lang="en-US" sz="2400">
                <a:solidFill>
                  <a:srgbClr val="000000"/>
                </a:solidFill>
              </a:rPr>
              <a:t>Fólk flykkist á fyrirlesturinn, 1.000 manns</a:t>
            </a:r>
          </a:p>
          <a:p>
            <a:r>
              <a:rPr lang="en-US" sz="2400">
                <a:solidFill>
                  <a:srgbClr val="000000"/>
                </a:solidFill>
              </a:rPr>
              <a:t>Eftir það er 1.000 manns hver orðinn 5.000 kr. fátækari, en Friedman 5.000.000 kr. ríkari</a:t>
            </a:r>
          </a:p>
          <a:p>
            <a:r>
              <a:rPr lang="en-US" sz="2400">
                <a:solidFill>
                  <a:srgbClr val="000000"/>
                </a:solidFill>
              </a:rPr>
              <a:t>Ný tekjudreifing, T2, og ójafnari en T1</a:t>
            </a:r>
          </a:p>
          <a:p>
            <a:r>
              <a:rPr lang="en-US" sz="2400">
                <a:solidFill>
                  <a:srgbClr val="000000"/>
                </a:solidFill>
              </a:rPr>
              <a:t>Allir ánægðir. Hvar er ranglætið?</a:t>
            </a:r>
          </a:p>
        </p:txBody>
      </p:sp>
    </p:spTree>
    <p:extLst>
      <p:ext uri="{BB962C8B-B14F-4D97-AF65-F5344CB8AC3E}">
        <p14:creationId xmlns:p14="http://schemas.microsoft.com/office/powerpoint/2010/main" val="29730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72AC-D55F-BA45-AA67-EE3829632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Tekjudreifing samkvæmt frjálsu vali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A1C24-AC40-1F45-A71B-D7843B7E0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Tilkallskenning Nozicks raunhæfari: Þótt men verðskuldi ekki hæfileika sína (og tekjur af þeim), eiga þeir tilkall til þeirra</a:t>
            </a:r>
          </a:p>
          <a:p>
            <a:r>
              <a:rPr lang="en-US" sz="2200"/>
              <a:t>Menn láta eins og þeir kjósa (velja) og fá eins og þeir eru kosnir (valdir)</a:t>
            </a:r>
          </a:p>
          <a:p>
            <a:r>
              <a:rPr lang="en-US" sz="2200"/>
              <a:t>Ríkið getur verið sjálfsprottið</a:t>
            </a:r>
          </a:p>
          <a:p>
            <a:r>
              <a:rPr lang="en-US" sz="2200"/>
              <a:t>Hlutverk ríkisins það eitt að verja réttindi einstaklinganna</a:t>
            </a:r>
          </a:p>
          <a:p>
            <a:r>
              <a:rPr lang="en-US" sz="2200"/>
              <a:t>Ef menn vilja meira, þá stofna þeir eigin „fyrirmyndarríki“ innan lágríkisins </a:t>
            </a:r>
          </a:p>
        </p:txBody>
      </p:sp>
      <p:pic>
        <p:nvPicPr>
          <p:cNvPr id="6" name="Content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5BDAA9C-3F97-4A4C-8962-5CAC90A17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879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25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baby&#10;&#10;Description automatically generated">
            <a:extLst>
              <a:ext uri="{FF2B5EF4-FFF2-40B4-BE49-F238E27FC236}">
                <a16:creationId xmlns:a16="http://schemas.microsoft.com/office/drawing/2014/main" id="{4155752D-BD31-E840-A843-A3CB6B0E8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906CB-02A1-5D4A-BA14-73B65DB1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5518478" cy="1043409"/>
          </a:xfrm>
        </p:spPr>
        <p:txBody>
          <a:bodyPr>
            <a:normAutofit/>
          </a:bodyPr>
          <a:lstStyle/>
          <a:p>
            <a:r>
              <a:rPr lang="en-US" sz="3300"/>
              <a:t>Og þó: Réttmæt spurning Rawls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954748-48C5-534A-89CC-6AC6B2C7D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5220158" cy="3275148"/>
          </a:xfrm>
        </p:spPr>
        <p:txBody>
          <a:bodyPr anchor="t">
            <a:noAutofit/>
          </a:bodyPr>
          <a:lstStyle/>
          <a:p>
            <a:r>
              <a:rPr lang="en-US" sz="1600"/>
              <a:t>Hvar eru hinir verst settu best settir?</a:t>
            </a:r>
          </a:p>
          <a:p>
            <a:r>
              <a:rPr lang="en-US" sz="1600"/>
              <a:t>Hvar myndum við velja börnum okkar bólfestu?</a:t>
            </a:r>
          </a:p>
          <a:p>
            <a:r>
              <a:rPr lang="en-US" sz="1600"/>
              <a:t>Í löndum, þar sem hinir verst settu búa við sæmileg kjör og þar sem tækifæri eru til að komast úr fátækt í bjargálnir</a:t>
            </a:r>
          </a:p>
          <a:p>
            <a:r>
              <a:rPr lang="en-US" sz="1600"/>
              <a:t>Frjálst hagkerfi fullnægir því skilyrði eins og vísitala atvinnufrelsis sýnir</a:t>
            </a:r>
          </a:p>
          <a:p>
            <a:r>
              <a:rPr lang="en-US" sz="1600"/>
              <a:t>Þegar hagkerfum er skipt í fernt eftir frelsi, sést, að lífskjör eru því betri sem hagkerfi eru frjálsari</a:t>
            </a:r>
          </a:p>
          <a:p>
            <a:r>
              <a:rPr lang="en-US" sz="1600"/>
              <a:t>Kjör hinna 10% tekjulægstu í frjálsasta fjórðungnum eru betri en meðalkjör í ófrjálsasta fjórðungnum</a:t>
            </a:r>
          </a:p>
          <a:p>
            <a:r>
              <a:rPr lang="en-US" sz="1600"/>
              <a:t>Kapítalismi, frjálst hagkerfi, stenst þannig prófstein Rawls</a:t>
            </a:r>
          </a:p>
        </p:txBody>
      </p:sp>
    </p:spTree>
    <p:extLst>
      <p:ext uri="{BB962C8B-B14F-4D97-AF65-F5344CB8AC3E}">
        <p14:creationId xmlns:p14="http://schemas.microsoft.com/office/powerpoint/2010/main" val="39393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982</Words>
  <Application>Microsoft Macintosh PowerPoint</Application>
  <PresentationFormat>Widescreen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   Örlæti á annarra fé:  Rawls og Piketty</vt:lpstr>
      <vt:lpstr>Ellefta boðorðið</vt:lpstr>
      <vt:lpstr>Rawls: Samningar án sérhagsmuna</vt:lpstr>
      <vt:lpstr>Fávísisfeldur og fjalldalaregla</vt:lpstr>
      <vt:lpstr>Ýmis rök gegn kenningu Rawls</vt:lpstr>
      <vt:lpstr>Dæmisagan um Milton Friedman</vt:lpstr>
      <vt:lpstr>Hvar er ranglætið?</vt:lpstr>
      <vt:lpstr>Tekjudreifing samkvæmt frjálsu vali</vt:lpstr>
      <vt:lpstr>Og þó: Réttmæt spurning Rawls</vt:lpstr>
      <vt:lpstr>Piketty: Ofurskattar til að jafna tekjudreifingu</vt:lpstr>
      <vt:lpstr>Gallar á kenningu Pikettys</vt:lpstr>
      <vt:lpstr>Skáldsaga Balzacs um fallvelti auðsins</vt:lpstr>
      <vt:lpstr>Skáldsaga Austens um horfið ranglæti</vt:lpstr>
      <vt:lpstr>Hæpin talnameðferð Pikettys</vt:lpstr>
      <vt:lpstr>Nokkrar niðurstöður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Örlæti á annarra fé:  Rawls og Piketty</dc:title>
  <dc:creator>Hannes Hólmsteinn Gissurarson</dc:creator>
  <cp:lastModifiedBy>Hannes Hólmsteinn Gissurarson</cp:lastModifiedBy>
  <cp:revision>3</cp:revision>
  <dcterms:created xsi:type="dcterms:W3CDTF">2019-05-30T18:37:55Z</dcterms:created>
  <dcterms:modified xsi:type="dcterms:W3CDTF">2019-05-30T18:43:45Z</dcterms:modified>
</cp:coreProperties>
</file>