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8" d="100"/>
          <a:sy n="78" d="100"/>
        </p:scale>
        <p:origin x="-164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5A0FBD-396B-0E44-84C9-4E7DB3E546F5}" type="datetimeFigureOut">
              <a:rPr lang="en-US" smtClean="0"/>
              <a:t>13/06/19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856837-8BF0-1D4D-8790-39554F190A40}" type="slidenum">
              <a:rPr lang="en-US" smtClean="0"/>
              <a:t>‹#›</a:t>
            </a:fld>
            <a:endParaRPr lang="en-US" dirty="0"/>
          </a:p>
        </p:txBody>
      </p:sp>
    </p:spTree>
    <p:extLst>
      <p:ext uri="{BB962C8B-B14F-4D97-AF65-F5344CB8AC3E}">
        <p14:creationId xmlns:p14="http://schemas.microsoft.com/office/powerpoint/2010/main" val="33332884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defRPr/>
            </a:pPr>
            <a:endParaRPr lang="da-DK"/>
          </a:p>
        </p:txBody>
      </p:sp>
      <p:sp>
        <p:nvSpPr>
          <p:cNvPr id="4" name="Pladsholder til diasnummer 3"/>
          <p:cNvSpPr>
            <a:spLocks noGrp="1"/>
          </p:cNvSpPr>
          <p:nvPr>
            <p:ph type="sldNum" sz="quarter" idx="5"/>
          </p:nvPr>
        </p:nvSpPr>
        <p:spPr/>
        <p:txBody>
          <a:bodyPr/>
          <a:lstStyle/>
          <a:p>
            <a:pPr>
              <a:defRPr/>
            </a:pPr>
            <a:fld id="{466EB30B-43B8-5749-9621-55F59D0D6D08}" type="slidenum">
              <a:rPr lang="en-CA" smtClean="0"/>
              <a:pPr>
                <a:defRPr/>
              </a:pPr>
              <a:t>6</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818C1D0-6A6B-234B-8E54-B1F283797BAB}" type="slidenum">
              <a:rPr lang="en-CA"/>
              <a:pPr/>
              <a:t>11</a:t>
            </a:fld>
            <a:endParaRPr lang="en-CA"/>
          </a:p>
        </p:txBody>
      </p:sp>
      <p:sp>
        <p:nvSpPr>
          <p:cNvPr id="49154" name="Slide Image Placeholder 1"/>
          <p:cNvSpPr>
            <a:spLocks noGrp="1" noRot="1" noChangeAspect="1" noTextEdit="1"/>
          </p:cNvSpPr>
          <p:nvPr>
            <p:ph type="sldImg"/>
          </p:nvPr>
        </p:nvSpPr>
        <p:spPr>
          <a:xfrm>
            <a:off x="1144588" y="685800"/>
            <a:ext cx="4572000" cy="3429000"/>
          </a:xfrm>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49155" name="Notes Placeholder 2"/>
          <p:cNvSpPr>
            <a:spLocks noGrp="1"/>
          </p:cNvSpPr>
          <p:nvPr>
            <p:ph type="body" idx="1"/>
          </p:nvPr>
        </p:nvSpPr>
        <p:spPr/>
        <p:txBody>
          <a:bodyPr lIns="91421" tIns="45711" rIns="91421" bIns="45711"/>
          <a:lstStyle/>
          <a:p>
            <a:pPr>
              <a:spcBef>
                <a:spcPct val="0"/>
              </a:spcBef>
            </a:pPr>
            <a:endParaRPr lang="en-US"/>
          </a:p>
        </p:txBody>
      </p:sp>
      <p:sp>
        <p:nvSpPr>
          <p:cNvPr id="48131" name="Slide Number Placeholder 3"/>
          <p:cNvSpPr txBox="1">
            <a:spLocks noGrp="1"/>
          </p:cNvSpPr>
          <p:nvPr/>
        </p:nvSpPr>
        <p:spPr bwMode="auto">
          <a:xfrm>
            <a:off x="3884753" y="8685552"/>
            <a:ext cx="2971697"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nchor="b"/>
          <a:lstStyle>
            <a:lvl1pPr defTabSz="882650">
              <a:defRPr>
                <a:solidFill>
                  <a:schemeClr val="tx1"/>
                </a:solidFill>
                <a:latin typeface="Arial" charset="0"/>
                <a:ea typeface="ＭＳ Ｐゴシック" charset="0"/>
                <a:cs typeface="Arial" charset="0"/>
              </a:defRPr>
            </a:lvl1pPr>
            <a:lvl2pPr marL="717550" indent="-276225" defTabSz="882650">
              <a:defRPr>
                <a:solidFill>
                  <a:schemeClr val="tx1"/>
                </a:solidFill>
                <a:latin typeface="Arial" charset="0"/>
                <a:ea typeface="Arial" charset="0"/>
                <a:cs typeface="Arial" charset="0"/>
              </a:defRPr>
            </a:lvl2pPr>
            <a:lvl3pPr marL="1103313" indent="-220663" defTabSz="882650">
              <a:defRPr>
                <a:solidFill>
                  <a:schemeClr val="tx1"/>
                </a:solidFill>
                <a:latin typeface="Arial" charset="0"/>
                <a:ea typeface="Arial" charset="0"/>
                <a:cs typeface="Arial" charset="0"/>
              </a:defRPr>
            </a:lvl3pPr>
            <a:lvl4pPr marL="1544638" indent="-220663" defTabSz="882650">
              <a:defRPr>
                <a:solidFill>
                  <a:schemeClr val="tx1"/>
                </a:solidFill>
                <a:latin typeface="Arial" charset="0"/>
                <a:ea typeface="Arial" charset="0"/>
                <a:cs typeface="Arial" charset="0"/>
              </a:defRPr>
            </a:lvl4pPr>
            <a:lvl5pPr marL="1985963" indent="-220663" defTabSz="882650">
              <a:defRPr>
                <a:solidFill>
                  <a:schemeClr val="tx1"/>
                </a:solidFill>
                <a:latin typeface="Arial" charset="0"/>
                <a:ea typeface="Arial" charset="0"/>
                <a:cs typeface="Arial" charset="0"/>
              </a:defRPr>
            </a:lvl5pPr>
            <a:lvl6pPr marL="2443163" indent="-220663" defTabSz="882650" fontAlgn="base">
              <a:spcBef>
                <a:spcPct val="0"/>
              </a:spcBef>
              <a:spcAft>
                <a:spcPct val="0"/>
              </a:spcAft>
              <a:defRPr>
                <a:solidFill>
                  <a:schemeClr val="tx1"/>
                </a:solidFill>
                <a:latin typeface="Arial" charset="0"/>
                <a:ea typeface="Arial" charset="0"/>
                <a:cs typeface="Arial" charset="0"/>
              </a:defRPr>
            </a:lvl6pPr>
            <a:lvl7pPr marL="2900363" indent="-220663" defTabSz="882650" fontAlgn="base">
              <a:spcBef>
                <a:spcPct val="0"/>
              </a:spcBef>
              <a:spcAft>
                <a:spcPct val="0"/>
              </a:spcAft>
              <a:defRPr>
                <a:solidFill>
                  <a:schemeClr val="tx1"/>
                </a:solidFill>
                <a:latin typeface="Arial" charset="0"/>
                <a:ea typeface="Arial" charset="0"/>
                <a:cs typeface="Arial" charset="0"/>
              </a:defRPr>
            </a:lvl7pPr>
            <a:lvl8pPr marL="3357563" indent="-220663" defTabSz="882650" fontAlgn="base">
              <a:spcBef>
                <a:spcPct val="0"/>
              </a:spcBef>
              <a:spcAft>
                <a:spcPct val="0"/>
              </a:spcAft>
              <a:defRPr>
                <a:solidFill>
                  <a:schemeClr val="tx1"/>
                </a:solidFill>
                <a:latin typeface="Arial" charset="0"/>
                <a:ea typeface="Arial" charset="0"/>
                <a:cs typeface="Arial" charset="0"/>
              </a:defRPr>
            </a:lvl8pPr>
            <a:lvl9pPr marL="3814763" indent="-220663" defTabSz="882650" fontAlgn="base">
              <a:spcBef>
                <a:spcPct val="0"/>
              </a:spcBef>
              <a:spcAft>
                <a:spcPct val="0"/>
              </a:spcAft>
              <a:defRPr>
                <a:solidFill>
                  <a:schemeClr val="tx1"/>
                </a:solidFill>
                <a:latin typeface="Arial" charset="0"/>
                <a:ea typeface="Arial" charset="0"/>
                <a:cs typeface="Arial" charset="0"/>
              </a:defRPr>
            </a:lvl9pPr>
          </a:lstStyle>
          <a:p>
            <a:pPr algn="r"/>
            <a:fld id="{82C69417-9D94-1A46-A007-3D44063ADFEA}" type="slidenum">
              <a:rPr lang="en-US" sz="1200">
                <a:latin typeface="Calibri" charset="0"/>
              </a:rPr>
              <a:pPr algn="r"/>
              <a:t>11</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C2E9AE10-7D97-C140-A55B-DB3C57E4436E}" type="slidenum">
              <a:rPr lang="en-CA"/>
              <a:pPr>
                <a:defRPr/>
              </a:pPr>
              <a:t>12</a:t>
            </a:fld>
            <a:endParaRPr lang="en-CA"/>
          </a:p>
        </p:txBody>
      </p:sp>
      <p:sp>
        <p:nvSpPr>
          <p:cNvPr id="11266"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1126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spcBef>
                <a:spcPct val="0"/>
              </a:spcBef>
              <a:defRPr/>
            </a:pPr>
            <a:r>
              <a:rPr lang="en-US" smtClean="0">
                <a:cs typeface="Arial" charset="0"/>
              </a:rPr>
              <a:t>Despite some excellent species and catch management, there were virtually no habitat rules in this entire area</a:t>
            </a:r>
          </a:p>
          <a:p>
            <a:pPr defTabSz="457200" eaLnBrk="1" hangingPunct="1">
              <a:spcBef>
                <a:spcPct val="0"/>
              </a:spcBef>
              <a:defRPr/>
            </a:pPr>
            <a:endParaRPr lang="en-US" smtClean="0">
              <a:cs typeface="Arial" charset="0"/>
            </a:endParaRPr>
          </a:p>
          <a:p>
            <a:pPr defTabSz="457200" eaLnBrk="1" hangingPunct="1">
              <a:spcBef>
                <a:spcPct val="0"/>
              </a:spcBef>
              <a:defRPr/>
            </a:pPr>
            <a:r>
              <a:rPr lang="en-US" smtClean="0">
                <a:cs typeface="Arial" charset="0"/>
              </a:rPr>
              <a:t>~4000km2 in waters greater than 800m</a:t>
            </a:r>
          </a:p>
        </p:txBody>
      </p:sp>
      <p:sp>
        <p:nvSpPr>
          <p:cNvPr id="225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D2BECAF-AC97-A54F-BC6A-8271D37CC66E}" type="slidenum">
              <a:rPr lang="en-US" sz="1200"/>
              <a:pPr algn="r" eaLnBrk="1" hangingPunct="1"/>
              <a:t>12</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306D97-4E51-914B-AF15-91F8C82E55B8}" type="slidenum">
              <a:rPr lang="en-CA"/>
              <a:pPr/>
              <a:t>19</a:t>
            </a:fld>
            <a:endParaRPr lang="en-CA"/>
          </a:p>
        </p:txBody>
      </p:sp>
      <p:sp>
        <p:nvSpPr>
          <p:cNvPr id="46082" name="Rectangle 2"/>
          <p:cNvSpPr>
            <a:spLocks noGrp="1" noRot="1" noChangeAspect="1" noChangeArrowheads="1" noTextEdit="1"/>
          </p:cNvSpPr>
          <p:nvPr>
            <p:ph type="sldImg"/>
          </p:nvPr>
        </p:nvSpPr>
        <p:spPr>
          <a:xfrm>
            <a:off x="1157985" y="686112"/>
            <a:ext cx="4543580" cy="3427441"/>
          </a:xfrm>
          <a:ln/>
          <a:extLs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a:xfrm>
            <a:off x="914607" y="4342777"/>
            <a:ext cx="5028787" cy="4115111"/>
          </a:xfrm>
        </p:spPr>
        <p:txBody>
          <a:bodyPr/>
          <a:lstStyle/>
          <a:p>
            <a:pPr marL="223959" indent="-223959"/>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CA"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Thursday, 13 June 19</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Thursday, 13 June 19</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Thursday, 13 June 19</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Thursday, 13 June 19</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CA"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Thursday, 13 June 19</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Thursday, 13 June 19</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Thursday, 13 June 19</a:t>
            </a:fld>
            <a:endParaRPr lang="en-US" dirty="0"/>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Thursday, 13 June 19</a:t>
            </a:fld>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Thursday, 13 June 19</a:t>
            </a:fld>
            <a:endParaRPr lang="en-US" dirty="0"/>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CA"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Thursday, 13 June 19</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CA"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Thursday, 13 June 19</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Thursday, 13 June 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5166"/>
            <a:ext cx="7848600" cy="2533659"/>
          </a:xfrm>
        </p:spPr>
        <p:txBody>
          <a:bodyPr/>
          <a:lstStyle/>
          <a:p>
            <a:r>
              <a:rPr lang="en-US" sz="4000" dirty="0" smtClean="0"/>
              <a:t>ITQs, other Rights Based fisheries management schemes, and the new frontier</a:t>
            </a:r>
            <a:endParaRPr lang="en-US" sz="4000" dirty="0"/>
          </a:p>
        </p:txBody>
      </p:sp>
      <p:sp>
        <p:nvSpPr>
          <p:cNvPr id="3" name="Subtitle 2"/>
          <p:cNvSpPr>
            <a:spLocks noGrp="1"/>
          </p:cNvSpPr>
          <p:nvPr>
            <p:ph type="subTitle" idx="1"/>
          </p:nvPr>
        </p:nvSpPr>
        <p:spPr>
          <a:xfrm>
            <a:off x="685800" y="3505200"/>
            <a:ext cx="6400800" cy="2013760"/>
          </a:xfrm>
        </p:spPr>
        <p:txBody>
          <a:bodyPr>
            <a:normAutofit fontScale="92500" lnSpcReduction="10000"/>
          </a:bodyPr>
          <a:lstStyle/>
          <a:p>
            <a:r>
              <a:rPr lang="en-US" dirty="0" smtClean="0"/>
              <a:t>Gordon Munro </a:t>
            </a:r>
          </a:p>
          <a:p>
            <a:r>
              <a:rPr lang="en-US" sz="2000" dirty="0" smtClean="0"/>
              <a:t>Vancouver School of Economics, University of British Columbia, Canada</a:t>
            </a:r>
          </a:p>
          <a:p>
            <a:r>
              <a:rPr lang="en-US" dirty="0" smtClean="0"/>
              <a:t>Conference in </a:t>
            </a:r>
            <a:r>
              <a:rPr lang="en-US" dirty="0" err="1" smtClean="0"/>
              <a:t>Honour</a:t>
            </a:r>
            <a:r>
              <a:rPr lang="en-US" dirty="0" smtClean="0"/>
              <a:t> of Professor </a:t>
            </a:r>
            <a:r>
              <a:rPr lang="en-US" dirty="0" err="1" smtClean="0"/>
              <a:t>Ragnar</a:t>
            </a:r>
            <a:r>
              <a:rPr lang="en-US" dirty="0" smtClean="0"/>
              <a:t> </a:t>
            </a:r>
            <a:r>
              <a:rPr lang="en-US" dirty="0" err="1" smtClean="0"/>
              <a:t>Arnason</a:t>
            </a:r>
            <a:endParaRPr lang="en-US" dirty="0" smtClean="0"/>
          </a:p>
          <a:p>
            <a:r>
              <a:rPr lang="en-US" sz="2000" dirty="0" smtClean="0"/>
              <a:t>Reykjavik, Iceland 14 June 2019</a:t>
            </a:r>
          </a:p>
          <a:p>
            <a:endParaRPr lang="en-US" dirty="0"/>
          </a:p>
        </p:txBody>
      </p:sp>
    </p:spTree>
    <p:extLst>
      <p:ext uri="{BB962C8B-B14F-4D97-AF65-F5344CB8AC3E}">
        <p14:creationId xmlns:p14="http://schemas.microsoft.com/office/powerpoint/2010/main" val="30751774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Comments of K&amp;L Model</a:t>
            </a:r>
            <a:endParaRPr lang="en-US" dirty="0"/>
          </a:p>
        </p:txBody>
      </p:sp>
      <p:sp>
        <p:nvSpPr>
          <p:cNvPr id="3" name="Content Placeholder 2"/>
          <p:cNvSpPr>
            <a:spLocks noGrp="1"/>
          </p:cNvSpPr>
          <p:nvPr>
            <p:ph idx="1"/>
          </p:nvPr>
        </p:nvSpPr>
        <p:spPr/>
        <p:txBody>
          <a:bodyPr>
            <a:normAutofit fontScale="92500"/>
          </a:bodyPr>
          <a:lstStyle/>
          <a:p>
            <a:r>
              <a:rPr lang="en-US" dirty="0" smtClean="0"/>
              <a:t>K&amp;L model static. In a dynamic context have to allow for learning over time – as case study will reveal. Repeated games, to which we have referred, are dynamic by definition, but do they allow for learning? Not at all clear. The </a:t>
            </a:r>
            <a:r>
              <a:rPr lang="en-US" i="1" dirty="0"/>
              <a:t>Game Theory and Fisheries </a:t>
            </a:r>
            <a:r>
              <a:rPr lang="en-US" i="1" dirty="0" smtClean="0"/>
              <a:t>Management </a:t>
            </a:r>
            <a:r>
              <a:rPr lang="en-US" dirty="0" smtClean="0"/>
              <a:t>authors turn  to evolutionary games, first developed by evolutionary biologists. Some attempts to apply </a:t>
            </a:r>
            <a:r>
              <a:rPr lang="en-US" dirty="0"/>
              <a:t>evolutionary </a:t>
            </a:r>
            <a:r>
              <a:rPr lang="en-US" dirty="0" smtClean="0"/>
              <a:t>games to economics, but none so far to fisheries economics.</a:t>
            </a:r>
          </a:p>
          <a:p>
            <a:r>
              <a:rPr lang="en-US" dirty="0" smtClean="0"/>
              <a:t>As part of the evolutionary process, relationship between resource manager and fishers may change, with the leader-follower game ceasing to be valid. Resource manager-fisher game may evolve into a cooperative one – again as illustrated by the case study, to which we now turn.</a:t>
            </a:r>
            <a:endParaRPr lang="en-US" dirty="0"/>
          </a:p>
        </p:txBody>
      </p:sp>
    </p:spTree>
    <p:extLst>
      <p:ext uri="{BB962C8B-B14F-4D97-AF65-F5344CB8AC3E}">
        <p14:creationId xmlns:p14="http://schemas.microsoft.com/office/powerpoint/2010/main" val="1578475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2" descr="http://2.bp.blogspot.com/-C4UACnf2Bd8/TZRf2KQlcPI/AAAAAAAABj4/4X93Qd73erA/s1600/Bottom+Trawl+Fisher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75" y="4099742"/>
            <a:ext cx="38322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8"/>
          <p:cNvSpPr>
            <a:spLocks noChangeArrowheads="1"/>
          </p:cNvSpPr>
          <p:nvPr/>
        </p:nvSpPr>
        <p:spPr bwMode="auto">
          <a:xfrm>
            <a:off x="533400" y="3505200"/>
            <a:ext cx="2144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i="0"/>
              <a:t>Photo credit: Brian Mose</a:t>
            </a:r>
            <a:endParaRPr lang="en-US" sz="1400" i="0">
              <a:latin typeface="Book Antiqua" charset="0"/>
            </a:endParaRPr>
          </a:p>
        </p:txBody>
      </p:sp>
      <p:pic>
        <p:nvPicPr>
          <p:cNvPr id="48133" name="Picture 10" descr="Picture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53609"/>
            <a:ext cx="3975100"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11"/>
          <p:cNvSpPr>
            <a:spLocks noChangeArrowheads="1"/>
          </p:cNvSpPr>
          <p:nvPr/>
        </p:nvSpPr>
        <p:spPr bwMode="auto">
          <a:xfrm>
            <a:off x="4267200" y="1557338"/>
            <a:ext cx="4876800" cy="612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Char char="•"/>
            </a:pPr>
            <a:r>
              <a:rPr lang="en-US" sz="2800" i="0" dirty="0" smtClean="0"/>
              <a:t> </a:t>
            </a:r>
            <a:r>
              <a:rPr lang="en-US" sz="2400" i="0" dirty="0" smtClean="0"/>
              <a:t>complex multi-species fishery – 60 stocks - operating along entire B.C. coast – bottom and mid-water trawls – currently 55 active vessels</a:t>
            </a:r>
          </a:p>
          <a:p>
            <a:pPr>
              <a:buFont typeface="Arial" charset="0"/>
              <a:buChar char="•"/>
            </a:pPr>
            <a:endParaRPr lang="en-US" sz="2400" dirty="0" smtClean="0"/>
          </a:p>
          <a:p>
            <a:pPr>
              <a:buFont typeface="Arial" charset="0"/>
              <a:buChar char="•"/>
            </a:pPr>
            <a:r>
              <a:rPr lang="en-US" sz="2400" dirty="0" smtClean="0"/>
              <a:t>fishery put under management in late 1970’s –standard limited entry with Olympics style TACs </a:t>
            </a:r>
          </a:p>
          <a:p>
            <a:pPr>
              <a:buFont typeface="Arial" charset="0"/>
              <a:buChar char="•"/>
            </a:pPr>
            <a:endParaRPr lang="en-US" sz="2400" i="0" dirty="0"/>
          </a:p>
          <a:p>
            <a:pPr>
              <a:buFont typeface="Arial" charset="0"/>
              <a:buChar char="•"/>
            </a:pPr>
            <a:r>
              <a:rPr lang="en-US" sz="2400" dirty="0" smtClean="0"/>
              <a:t>problems emerged, with which we economists are now so well acquainted; came to a head in 1995</a:t>
            </a:r>
            <a:endParaRPr lang="en-US" sz="2400" i="0" dirty="0" smtClean="0"/>
          </a:p>
          <a:p>
            <a:pPr>
              <a:buFont typeface="Arial" charset="0"/>
              <a:buChar char="•"/>
            </a:pPr>
            <a:endParaRPr lang="en-US" sz="2400" i="0" dirty="0"/>
          </a:p>
          <a:p>
            <a:endParaRPr lang="en-US" sz="2800" i="0" dirty="0">
              <a:latin typeface="Book Antiqua" charset="0"/>
            </a:endParaRPr>
          </a:p>
        </p:txBody>
      </p:sp>
      <p:sp>
        <p:nvSpPr>
          <p:cNvPr id="3" name="TextBox 2"/>
          <p:cNvSpPr txBox="1"/>
          <p:nvPr/>
        </p:nvSpPr>
        <p:spPr>
          <a:xfrm>
            <a:off x="472158" y="846566"/>
            <a:ext cx="8481809" cy="461665"/>
          </a:xfrm>
          <a:prstGeom prst="rect">
            <a:avLst/>
          </a:prstGeom>
          <a:noFill/>
        </p:spPr>
        <p:txBody>
          <a:bodyPr wrap="none" rtlCol="0">
            <a:spAutoFit/>
          </a:bodyPr>
          <a:lstStyle/>
          <a:p>
            <a:r>
              <a:rPr lang="en-US" sz="2400" b="1" dirty="0" smtClean="0"/>
              <a:t>Case Study -  British Columbia </a:t>
            </a:r>
            <a:r>
              <a:rPr lang="en-US" sz="2400" b="1" dirty="0" err="1" smtClean="0"/>
              <a:t>Groundfish</a:t>
            </a:r>
            <a:r>
              <a:rPr lang="en-US" sz="2400" b="1" dirty="0" smtClean="0"/>
              <a:t> Trawl Fishery</a:t>
            </a:r>
            <a:endParaRPr lang="en-US" sz="2400" b="1"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ChangeArrowheads="1"/>
          </p:cNvSpPr>
          <p:nvPr/>
        </p:nvSpPr>
        <p:spPr bwMode="auto">
          <a:xfrm>
            <a:off x="7010400" y="304800"/>
            <a:ext cx="23622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r>
              <a:rPr lang="en-US" sz="3200"/>
              <a:t>Bottom area trawled between 1997-2011</a:t>
            </a:r>
          </a:p>
          <a:p>
            <a:pPr defTabSz="457200"/>
            <a:endParaRPr lang="en-US" sz="3200"/>
          </a:p>
          <a:p>
            <a:pPr defTabSz="457200"/>
            <a:r>
              <a:rPr lang="en-US" sz="2800"/>
              <a:t>~41,000 km</a:t>
            </a:r>
            <a:r>
              <a:rPr lang="en-US" sz="2800" baseline="30000"/>
              <a:t>2</a:t>
            </a:r>
            <a:r>
              <a:rPr lang="en-US" sz="2800"/>
              <a:t> </a:t>
            </a:r>
          </a:p>
          <a:p>
            <a:pPr defTabSz="457200"/>
            <a:endParaRPr lang="en-US" sz="2800"/>
          </a:p>
          <a:p>
            <a:pPr defTabSz="457200"/>
            <a:endParaRPr lang="en-US" sz="2800"/>
          </a:p>
          <a:p>
            <a:pPr defTabSz="457200"/>
            <a:r>
              <a:rPr lang="en-US" sz="2800"/>
              <a:t> </a:t>
            </a:r>
          </a:p>
        </p:txBody>
      </p:sp>
      <p:pic>
        <p:nvPicPr>
          <p:cNvPr id="21506" name="Picture 2" descr="C:\Documents and Settings\swallace\My Documents\BC Fisheries\Groundfish\Trawl\Trawl agreement\Seafood summit maps\Reduced sizes\seafoodSummit_historicalTrawlFootprint_byDepth_august2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Affairs in 1995</a:t>
            </a:r>
            <a:endParaRPr lang="en-US" dirty="0"/>
          </a:p>
        </p:txBody>
      </p:sp>
      <p:sp>
        <p:nvSpPr>
          <p:cNvPr id="3" name="Content Placeholder 2"/>
          <p:cNvSpPr>
            <a:spLocks noGrp="1"/>
          </p:cNvSpPr>
          <p:nvPr>
            <p:ph idx="1"/>
          </p:nvPr>
        </p:nvSpPr>
        <p:spPr/>
        <p:txBody>
          <a:bodyPr>
            <a:normAutofit/>
          </a:bodyPr>
          <a:lstStyle/>
          <a:p>
            <a:r>
              <a:rPr lang="en-US" dirty="0" smtClean="0"/>
              <a:t>In terms of K&amp;L model, fisher game in1995 highly competitive; fisher-resource manager (gov’t of Canada), of course competitive – poisonously so.</a:t>
            </a:r>
          </a:p>
          <a:p>
            <a:pPr lvl="1"/>
            <a:r>
              <a:rPr lang="en-US" dirty="0" smtClean="0"/>
              <a:t>evidence of gross overcapitalization</a:t>
            </a:r>
          </a:p>
          <a:p>
            <a:r>
              <a:rPr lang="en-US" dirty="0" smtClean="0"/>
              <a:t>Resource manager shut fishery down in1995- re-opened over 1996-97; greatly enhanced surveillance/enforcement, with full cost imposed on industry; ITQ scheme forced upon industry. Each vessel owner issued a portfolio of quotas and invited to become a portfolio manager. This they did, most successfully.</a:t>
            </a:r>
          </a:p>
          <a:p>
            <a:pPr lvl="2"/>
            <a:r>
              <a:rPr lang="en-US" dirty="0" smtClean="0"/>
              <a:t>received wisdom among fishery economists of the time – ITQ schemes infeasible in multi-species fisheries –too complicated.</a:t>
            </a:r>
            <a:endParaRPr lang="en-US" dirty="0"/>
          </a:p>
        </p:txBody>
      </p:sp>
    </p:spTree>
    <p:extLst>
      <p:ext uri="{BB962C8B-B14F-4D97-AF65-F5344CB8AC3E}">
        <p14:creationId xmlns:p14="http://schemas.microsoft.com/office/powerpoint/2010/main" val="149858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Affairs in Early 2000s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Clear signs that stable fisher cooperative game had emerged, for reasons that we do not fully understand</a:t>
            </a:r>
          </a:p>
          <a:p>
            <a:pPr lvl="1"/>
            <a:r>
              <a:rPr lang="en-US" dirty="0" smtClean="0"/>
              <a:t>there was an industry association- Canadian </a:t>
            </a:r>
            <a:r>
              <a:rPr lang="en-US" dirty="0" err="1" smtClean="0"/>
              <a:t>Groundfish</a:t>
            </a:r>
            <a:r>
              <a:rPr lang="en-US" dirty="0" smtClean="0"/>
              <a:t> Research and Conservation Society (CGRCS) –but an association only, with no power over members – 80 members.</a:t>
            </a:r>
          </a:p>
          <a:p>
            <a:pPr lvl="1"/>
            <a:r>
              <a:rPr lang="en-US" dirty="0" smtClean="0"/>
              <a:t>vessel ownership relations complex, but can state that number of independent “players”  not fewer than 30 – large cooperative game.</a:t>
            </a:r>
          </a:p>
          <a:p>
            <a:r>
              <a:rPr lang="en-US" dirty="0" smtClean="0"/>
              <a:t>By early 2000s, industry </a:t>
            </a:r>
            <a:r>
              <a:rPr lang="en-US" sz="2200" dirty="0" smtClean="0"/>
              <a:t>(through CGRCS) </a:t>
            </a:r>
            <a:r>
              <a:rPr lang="en-US" dirty="0" smtClean="0"/>
              <a:t>had established a research fund , based on strictly voluntary member contributions, to supplement resource manager’s stock assessments</a:t>
            </a:r>
          </a:p>
          <a:p>
            <a:r>
              <a:rPr lang="en-US" dirty="0" smtClean="0"/>
              <a:t>In addition, had successfully pressured resource manager to </a:t>
            </a:r>
            <a:r>
              <a:rPr lang="en-US" i="1" dirty="0" smtClean="0"/>
              <a:t>slash</a:t>
            </a:r>
            <a:r>
              <a:rPr lang="en-US" dirty="0" smtClean="0"/>
              <a:t> TAC on a key fishery resource and engage in a multi-year resource rebuilding program.</a:t>
            </a:r>
          </a:p>
          <a:p>
            <a:pPr lvl="2"/>
            <a:r>
              <a:rPr lang="en-US" dirty="0" smtClean="0"/>
              <a:t>this process was to be repeated a few years later.</a:t>
            </a:r>
            <a:endParaRPr lang="en-US" dirty="0"/>
          </a:p>
        </p:txBody>
      </p:sp>
    </p:spTree>
    <p:extLst>
      <p:ext uri="{BB962C8B-B14F-4D97-AF65-F5344CB8AC3E}">
        <p14:creationId xmlns:p14="http://schemas.microsoft.com/office/powerpoint/2010/main" val="25311881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B.C. </a:t>
            </a:r>
            <a:r>
              <a:rPr lang="en-US" dirty="0" err="1" smtClean="0"/>
              <a:t>Groundfish</a:t>
            </a:r>
            <a:r>
              <a:rPr lang="en-US" dirty="0" smtClean="0"/>
              <a:t> Trawl Habitat Conservation Collaboration Agreement</a:t>
            </a:r>
            <a:endParaRPr lang="en-US" dirty="0"/>
          </a:p>
        </p:txBody>
      </p:sp>
      <p:sp>
        <p:nvSpPr>
          <p:cNvPr id="3" name="Content Placeholder 2"/>
          <p:cNvSpPr>
            <a:spLocks noGrp="1"/>
          </p:cNvSpPr>
          <p:nvPr>
            <p:ph idx="1"/>
          </p:nvPr>
        </p:nvSpPr>
        <p:spPr>
          <a:xfrm>
            <a:off x="514897" y="1600200"/>
            <a:ext cx="8229600" cy="4876800"/>
          </a:xfrm>
        </p:spPr>
        <p:txBody>
          <a:bodyPr>
            <a:normAutofit lnSpcReduction="10000"/>
          </a:bodyPr>
          <a:lstStyle/>
          <a:p>
            <a:r>
              <a:rPr lang="en-US" dirty="0" smtClean="0"/>
              <a:t>In mid-200s industry under attack by NGOs for habitat destruction- coral and sponge. Attack had market consequences.</a:t>
            </a:r>
          </a:p>
          <a:p>
            <a:r>
              <a:rPr lang="en-US" dirty="0" smtClean="0"/>
              <a:t>Resource manager unable to address problem. Industry on its own (</a:t>
            </a:r>
            <a:r>
              <a:rPr lang="en-US" sz="2000" dirty="0" smtClean="0"/>
              <a:t>through CGRCS</a:t>
            </a:r>
            <a:r>
              <a:rPr lang="en-US" dirty="0" smtClean="0"/>
              <a:t>) negotiated an agreement with NGO consortium (with blessing of resource manager).</a:t>
            </a:r>
          </a:p>
          <a:p>
            <a:r>
              <a:rPr lang="en-US" dirty="0" smtClean="0"/>
              <a:t>Under agreement, industry allowed an annual global coral/sponge catch of 4,500 kg.– Agreement came into effect – 4/2012. First year actual catch </a:t>
            </a:r>
            <a:r>
              <a:rPr lang="en-US" b="1" dirty="0" smtClean="0"/>
              <a:t>500 kg</a:t>
            </a:r>
            <a:r>
              <a:rPr lang="en-US" dirty="0" smtClean="0"/>
              <a:t>. Since then, actual catches below 500kg. – 2018/2019 catch – 340 kg.</a:t>
            </a:r>
          </a:p>
          <a:p>
            <a:pPr lvl="1"/>
            <a:r>
              <a:rPr lang="en-US" dirty="0" smtClean="0"/>
              <a:t>industry co-recipient of Conservation Action award from Vancouver Aquarium in 2016.</a:t>
            </a:r>
            <a:endParaRPr lang="en-US" dirty="0"/>
          </a:p>
        </p:txBody>
      </p:sp>
    </p:spTree>
    <p:extLst>
      <p:ext uri="{BB962C8B-B14F-4D97-AF65-F5344CB8AC3E}">
        <p14:creationId xmlns:p14="http://schemas.microsoft.com/office/powerpoint/2010/main" val="28489660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Gwaii</a:t>
            </a:r>
            <a:r>
              <a:rPr lang="en-US" dirty="0" smtClean="0"/>
              <a:t> </a:t>
            </a:r>
            <a:r>
              <a:rPr lang="en-US" dirty="0" err="1" smtClean="0"/>
              <a:t>Haanas</a:t>
            </a:r>
            <a:r>
              <a:rPr lang="en-US" dirty="0" smtClean="0"/>
              <a:t> (Beautiful Islands)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Sensitive issue in Canadian fisheries – indigenous communities – First Nations- important First Nation in B.C</a:t>
            </a:r>
            <a:r>
              <a:rPr lang="en-US" dirty="0" smtClean="0"/>
              <a:t>. </a:t>
            </a:r>
            <a:r>
              <a:rPr lang="en-US" dirty="0" err="1" smtClean="0"/>
              <a:t>Haida</a:t>
            </a:r>
            <a:r>
              <a:rPr lang="en-US" smtClean="0"/>
              <a:t> Nation. </a:t>
            </a:r>
            <a:r>
              <a:rPr lang="en-US" dirty="0" smtClean="0"/>
              <a:t>Area includes </a:t>
            </a:r>
            <a:r>
              <a:rPr lang="en-US" dirty="0" err="1" smtClean="0"/>
              <a:t>Haida</a:t>
            </a:r>
            <a:r>
              <a:rPr lang="en-US" dirty="0" smtClean="0"/>
              <a:t> </a:t>
            </a:r>
            <a:r>
              <a:rPr lang="en-US" dirty="0" err="1" smtClean="0"/>
              <a:t>Gwaii</a:t>
            </a:r>
            <a:r>
              <a:rPr lang="en-US" dirty="0" smtClean="0"/>
              <a:t> (</a:t>
            </a:r>
            <a:r>
              <a:rPr lang="en-US" dirty="0" err="1" smtClean="0"/>
              <a:t>Haida</a:t>
            </a:r>
            <a:r>
              <a:rPr lang="en-US" dirty="0" smtClean="0"/>
              <a:t> Islands) – see slide 12</a:t>
            </a:r>
          </a:p>
          <a:p>
            <a:r>
              <a:rPr lang="en-US" dirty="0" smtClean="0"/>
              <a:t>Lower part </a:t>
            </a:r>
            <a:r>
              <a:rPr lang="en-US" dirty="0" err="1" smtClean="0"/>
              <a:t>Gwaii</a:t>
            </a:r>
            <a:r>
              <a:rPr lang="en-US" dirty="0" smtClean="0"/>
              <a:t> </a:t>
            </a:r>
            <a:r>
              <a:rPr lang="en-US" dirty="0" err="1" smtClean="0"/>
              <a:t>Haanas</a:t>
            </a:r>
            <a:r>
              <a:rPr lang="en-US" dirty="0" smtClean="0"/>
              <a:t> –put under protection for cultural and ecological reasons- managed jointly by gov’t of Canada and </a:t>
            </a:r>
            <a:r>
              <a:rPr lang="en-US" dirty="0" err="1" smtClean="0"/>
              <a:t>Haida</a:t>
            </a:r>
            <a:r>
              <a:rPr lang="en-US" dirty="0" smtClean="0"/>
              <a:t> Nation. Plan put forward in late 2017 that would close 49% of surrounding waters to commercial fishing, affecting 19 separate fisheries – responses invited; conflict seemed inevitable</a:t>
            </a:r>
          </a:p>
          <a:p>
            <a:r>
              <a:rPr lang="en-US" dirty="0" smtClean="0"/>
              <a:t>BUT B.C. </a:t>
            </a:r>
            <a:r>
              <a:rPr lang="en-US" dirty="0" err="1" smtClean="0"/>
              <a:t>groundfish</a:t>
            </a:r>
            <a:r>
              <a:rPr lang="en-US" dirty="0" smtClean="0"/>
              <a:t> trawl fishery, drawing upon its earlier experience, established multi-sector fishing industry cooperative game. Response that minimized impact of closures on industry put forward- accepted with gratitude and incorporated in </a:t>
            </a:r>
            <a:r>
              <a:rPr lang="en-US" dirty="0" err="1" smtClean="0"/>
              <a:t>Gwaii</a:t>
            </a:r>
            <a:r>
              <a:rPr lang="en-US" dirty="0" smtClean="0"/>
              <a:t> </a:t>
            </a:r>
            <a:r>
              <a:rPr lang="en-US" dirty="0" err="1" smtClean="0"/>
              <a:t>Haanas</a:t>
            </a:r>
            <a:r>
              <a:rPr lang="en-US" dirty="0" smtClean="0"/>
              <a:t> Management Plan  - 11/2018. </a:t>
            </a:r>
            <a:endParaRPr lang="en-US" dirty="0"/>
          </a:p>
        </p:txBody>
      </p:sp>
    </p:spTree>
    <p:extLst>
      <p:ext uri="{BB962C8B-B14F-4D97-AF65-F5344CB8AC3E}">
        <p14:creationId xmlns:p14="http://schemas.microsoft.com/office/powerpoint/2010/main" val="1199671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Through ITQs, competitive fisher game transformed into a stable cooperative one, which has dealt with competing users of the marine resources with great success.</a:t>
            </a:r>
          </a:p>
          <a:p>
            <a:r>
              <a:rPr lang="en-US" dirty="0" smtClean="0"/>
              <a:t>Number of fisher “players” relatively large. Why has the game not been undermined by free riding? Existence of “club” goods, certainly, but importantly, the game does not have to be self enforcing. Official surveillance/enforcement crucial.</a:t>
            </a:r>
          </a:p>
          <a:p>
            <a:r>
              <a:rPr lang="en-US" dirty="0" smtClean="0"/>
              <a:t>There has been an evolutionary process, which we do not  begin to understand, with one result being that the original leader-follower game has gone, replaced by a resource manager- fisher cooperative game – multi- level cooperation</a:t>
            </a:r>
          </a:p>
          <a:p>
            <a:pPr lvl="1"/>
            <a:r>
              <a:rPr lang="en-US" dirty="0" smtClean="0"/>
              <a:t>de facto co-management</a:t>
            </a:r>
            <a:endParaRPr lang="en-US" dirty="0"/>
          </a:p>
        </p:txBody>
      </p:sp>
    </p:spTree>
    <p:extLst>
      <p:ext uri="{BB962C8B-B14F-4D97-AF65-F5344CB8AC3E}">
        <p14:creationId xmlns:p14="http://schemas.microsoft.com/office/powerpoint/2010/main" val="13073123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Conclusions</a:t>
            </a:r>
            <a:endParaRPr lang="en-US" dirty="0"/>
          </a:p>
        </p:txBody>
      </p:sp>
      <p:sp>
        <p:nvSpPr>
          <p:cNvPr id="3" name="Content Placeholder 2"/>
          <p:cNvSpPr>
            <a:spLocks noGrp="1"/>
          </p:cNvSpPr>
          <p:nvPr>
            <p:ph idx="1"/>
          </p:nvPr>
        </p:nvSpPr>
        <p:spPr/>
        <p:txBody>
          <a:bodyPr>
            <a:normAutofit fontScale="92500"/>
          </a:bodyPr>
          <a:lstStyle/>
          <a:p>
            <a:r>
              <a:rPr lang="en-US" dirty="0" smtClean="0"/>
              <a:t>In the economic management of intra-EEZ offshore(and inshore) fisheries, rights based fisheries management schemes certain to play an increasingly important role.</a:t>
            </a:r>
          </a:p>
          <a:p>
            <a:r>
              <a:rPr lang="en-US" dirty="0" smtClean="0"/>
              <a:t>It is now argued that such schemes will achieve </a:t>
            </a:r>
            <a:r>
              <a:rPr lang="en-US" smtClean="0"/>
              <a:t>maximum efficiency, </a:t>
            </a:r>
            <a:r>
              <a:rPr lang="en-US" dirty="0" smtClean="0"/>
              <a:t>only when there is stable cooperation among the fishers, and between fishers and resource managers. How is this to be achieved? </a:t>
            </a:r>
          </a:p>
          <a:p>
            <a:r>
              <a:rPr lang="en-US" dirty="0" smtClean="0"/>
              <a:t>Strategic interaction, among fishers, between fishers and resource managers, key to the answer.</a:t>
            </a:r>
          </a:p>
          <a:p>
            <a:r>
              <a:rPr lang="en-US" dirty="0" smtClean="0"/>
              <a:t>BUT, the theory of strategic interaction (game theory) required to </a:t>
            </a:r>
            <a:r>
              <a:rPr lang="en-US" dirty="0" err="1" smtClean="0"/>
              <a:t>analyse</a:t>
            </a:r>
            <a:r>
              <a:rPr lang="en-US" dirty="0" smtClean="0"/>
              <a:t> the issue at a very early stage- the </a:t>
            </a:r>
            <a:r>
              <a:rPr lang="en-US" b="1" dirty="0" smtClean="0"/>
              <a:t>New Frontier</a:t>
            </a:r>
            <a:r>
              <a:rPr lang="en-US" dirty="0" smtClean="0"/>
              <a:t>, a new frontier holding promise of decades of research for fisheries economists- the young </a:t>
            </a:r>
            <a:r>
              <a:rPr lang="en-US" dirty="0" err="1" smtClean="0"/>
              <a:t>Ragnar</a:t>
            </a:r>
            <a:r>
              <a:rPr lang="en-US" dirty="0" smtClean="0"/>
              <a:t> </a:t>
            </a:r>
            <a:r>
              <a:rPr lang="en-US" dirty="0" err="1" smtClean="0"/>
              <a:t>Arnasons</a:t>
            </a:r>
            <a:r>
              <a:rPr lang="en-US" dirty="0" smtClean="0"/>
              <a:t> of the future. </a:t>
            </a:r>
          </a:p>
        </p:txBody>
      </p:sp>
    </p:spTree>
    <p:extLst>
      <p:ext uri="{BB962C8B-B14F-4D97-AF65-F5344CB8AC3E}">
        <p14:creationId xmlns:p14="http://schemas.microsoft.com/office/powerpoint/2010/main" val="24114126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Edmonton,Saturna 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5059" name="Rectangle 3"/>
          <p:cNvSpPr>
            <a:spLocks noGrp="1" noChangeArrowheads="1"/>
          </p:cNvSpPr>
          <p:nvPr>
            <p:ph type="title"/>
          </p:nvPr>
        </p:nvSpPr>
        <p:spPr>
          <a:xfrm>
            <a:off x="533400" y="228600"/>
            <a:ext cx="7772400" cy="1066800"/>
          </a:xfrm>
        </p:spPr>
        <p:txBody>
          <a:bodyPr>
            <a:normAutofit fontScale="90000"/>
          </a:bodyPr>
          <a:lstStyle/>
          <a:p>
            <a:r>
              <a:rPr lang="en-US" sz="7000" i="1">
                <a:solidFill>
                  <a:srgbClr val="4535A3"/>
                </a:solidFill>
                <a:effectLst>
                  <a:outerShdw blurRad="38100" dist="38100" dir="2700000" algn="tl">
                    <a:srgbClr val="000000"/>
                  </a:outerShdw>
                </a:effectLst>
                <a:latin typeface="Book Antiqua" charset="0"/>
              </a:rPr>
              <a:t/>
            </a:r>
            <a:br>
              <a:rPr lang="en-US" sz="7000" i="1">
                <a:solidFill>
                  <a:srgbClr val="4535A3"/>
                </a:solidFill>
                <a:effectLst>
                  <a:outerShdw blurRad="38100" dist="38100" dir="2700000" algn="tl">
                    <a:srgbClr val="000000"/>
                  </a:outerShdw>
                </a:effectLst>
                <a:latin typeface="Book Antiqua" charset="0"/>
              </a:rPr>
            </a:br>
            <a:r>
              <a:rPr lang="en-US" sz="7000" i="1">
                <a:solidFill>
                  <a:srgbClr val="4535A3"/>
                </a:solidFill>
                <a:effectLst>
                  <a:outerShdw blurRad="38100" dist="38100" dir="2700000" algn="tl">
                    <a:srgbClr val="000000"/>
                  </a:outerShdw>
                </a:effectLst>
                <a:latin typeface="Book Antiqua" charset="0"/>
              </a:rPr>
              <a:t/>
            </a:r>
            <a:br>
              <a:rPr lang="en-US" sz="7000" i="1">
                <a:solidFill>
                  <a:srgbClr val="4535A3"/>
                </a:solidFill>
                <a:effectLst>
                  <a:outerShdw blurRad="38100" dist="38100" dir="2700000" algn="tl">
                    <a:srgbClr val="000000"/>
                  </a:outerShdw>
                </a:effectLst>
                <a:latin typeface="Book Antiqua" charset="0"/>
              </a:rPr>
            </a:br>
            <a:r>
              <a:rPr lang="en-US" sz="7000" i="1">
                <a:solidFill>
                  <a:srgbClr val="4535A3"/>
                </a:solidFill>
                <a:effectLst>
                  <a:outerShdw blurRad="38100" dist="38100" dir="2700000" algn="tl">
                    <a:srgbClr val="000000"/>
                  </a:outerShdw>
                </a:effectLst>
                <a:latin typeface="Book Antiqua" charset="0"/>
              </a:rPr>
              <a:t/>
            </a:r>
            <a:br>
              <a:rPr lang="en-US" sz="7000" i="1">
                <a:solidFill>
                  <a:srgbClr val="4535A3"/>
                </a:solidFill>
                <a:effectLst>
                  <a:outerShdw blurRad="38100" dist="38100" dir="2700000" algn="tl">
                    <a:srgbClr val="000000"/>
                  </a:outerShdw>
                </a:effectLst>
                <a:latin typeface="Book Antiqua" charset="0"/>
              </a:rPr>
            </a:br>
            <a:r>
              <a:rPr lang="en-US" sz="7000" i="1">
                <a:solidFill>
                  <a:srgbClr val="4535A3"/>
                </a:solidFill>
                <a:effectLst>
                  <a:outerShdw blurRad="38100" dist="38100" dir="2700000" algn="tl">
                    <a:srgbClr val="000000"/>
                  </a:outerShdw>
                </a:effectLst>
                <a:latin typeface="Book Antiqua" charset="0"/>
              </a:rPr>
              <a:t/>
            </a:r>
            <a:br>
              <a:rPr lang="en-US" sz="7000" i="1">
                <a:solidFill>
                  <a:srgbClr val="4535A3"/>
                </a:solidFill>
                <a:effectLst>
                  <a:outerShdw blurRad="38100" dist="38100" dir="2700000" algn="tl">
                    <a:srgbClr val="000000"/>
                  </a:outerShdw>
                </a:effectLst>
                <a:latin typeface="Book Antiqua" charset="0"/>
              </a:rPr>
            </a:br>
            <a:r>
              <a:rPr lang="en-US" sz="7000" i="1">
                <a:solidFill>
                  <a:srgbClr val="4535A3"/>
                </a:solidFill>
                <a:effectLst>
                  <a:outerShdw blurRad="38100" dist="38100" dir="2700000" algn="tl">
                    <a:srgbClr val="000000"/>
                  </a:outerShdw>
                </a:effectLst>
                <a:latin typeface="Book Antiqua" charset="0"/>
              </a:rPr>
              <a:t>Thank you for your attention</a:t>
            </a:r>
            <a:endParaRPr lang="en-CA" sz="7000" i="1">
              <a:latin typeface="Book Antiqua" charset="0"/>
            </a:endParaRPr>
          </a:p>
        </p:txBody>
      </p:sp>
      <p:pic>
        <p:nvPicPr>
          <p:cNvPr id="45060" name="Picture 4" descr="fc-backg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5805488"/>
            <a:ext cx="531812" cy="533400"/>
          </a:xfrm>
          <a:prstGeom prst="rect">
            <a:avLst/>
          </a:prstGeom>
          <a:noFill/>
          <a:extLst>
            <a:ext uri="{909E8E84-426E-40dd-AFC4-6F175D3DCCD1}">
              <a14:hiddenFill xmlns:a14="http://schemas.microsoft.com/office/drawing/2010/main">
                <a:solidFill>
                  <a:srgbClr val="FFFFFF"/>
                </a:solidFill>
              </a14:hiddenFill>
            </a:ext>
          </a:extLst>
        </p:spPr>
      </p:pic>
      <p:pic>
        <p:nvPicPr>
          <p:cNvPr id="45061" name="Picture 5" descr="CL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5867400"/>
            <a:ext cx="557213" cy="560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t>Introduction</a:t>
            </a:r>
            <a:endParaRPr lang="en-US" dirty="0"/>
          </a:p>
        </p:txBody>
      </p:sp>
      <p:sp>
        <p:nvSpPr>
          <p:cNvPr id="62467" name="Rectangle 3"/>
          <p:cNvSpPr>
            <a:spLocks noGrp="1" noChangeArrowheads="1"/>
          </p:cNvSpPr>
          <p:nvPr>
            <p:ph type="body" idx="1"/>
          </p:nvPr>
        </p:nvSpPr>
        <p:spPr>
          <a:xfrm>
            <a:off x="457199" y="1600199"/>
            <a:ext cx="6136737" cy="4049002"/>
          </a:xfrm>
        </p:spPr>
        <p:txBody>
          <a:bodyPr>
            <a:normAutofit fontScale="92500"/>
          </a:bodyPr>
          <a:lstStyle/>
          <a:p>
            <a:r>
              <a:rPr lang="en-US" dirty="0" smtClean="0"/>
              <a:t>A dominate feature of Professor </a:t>
            </a:r>
            <a:r>
              <a:rPr lang="en-US" dirty="0" err="1" smtClean="0"/>
              <a:t>Ragnar</a:t>
            </a:r>
            <a:r>
              <a:rPr lang="en-US" dirty="0" smtClean="0"/>
              <a:t> </a:t>
            </a:r>
            <a:r>
              <a:rPr lang="en-US" dirty="0" err="1" smtClean="0"/>
              <a:t>Arnason’s</a:t>
            </a:r>
            <a:r>
              <a:rPr lang="en-US" dirty="0" smtClean="0"/>
              <a:t> </a:t>
            </a:r>
            <a:r>
              <a:rPr lang="en-US" dirty="0"/>
              <a:t>extensive and productive career </a:t>
            </a:r>
            <a:r>
              <a:rPr lang="en-US" dirty="0" smtClean="0"/>
              <a:t>has been his world wide championship of rights based fisheries management – ITQs in particular- extending back to the early 1980s</a:t>
            </a:r>
          </a:p>
          <a:p>
            <a:r>
              <a:rPr lang="en-US" dirty="0" smtClean="0"/>
              <a:t>Since the early ‘80s, rights </a:t>
            </a:r>
            <a:r>
              <a:rPr lang="en-US" dirty="0"/>
              <a:t>based fisheries </a:t>
            </a:r>
            <a:r>
              <a:rPr lang="en-US" dirty="0" smtClean="0"/>
              <a:t>management schemes, with ITQs in the fore, have made great strides, with the ongoing advance seemingly inexorable.</a:t>
            </a:r>
          </a:p>
          <a:p>
            <a:r>
              <a:rPr lang="en-US" dirty="0" smtClean="0"/>
              <a:t>So what then do we mean by a New Frontier?</a:t>
            </a:r>
          </a:p>
          <a:p>
            <a:endParaRPr lang="en-US" dirty="0" smtClean="0"/>
          </a:p>
          <a:p>
            <a:endParaRPr lang="en-US" dirty="0"/>
          </a:p>
        </p:txBody>
      </p:sp>
      <p:pic>
        <p:nvPicPr>
          <p:cNvPr id="624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935" y="3022957"/>
            <a:ext cx="2550065" cy="31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P spid="62467"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98700" y="331996"/>
            <a:ext cx="4770421" cy="6183103"/>
          </a:xfrm>
          <a:prstGeom prst="rect">
            <a:avLst/>
          </a:prstGeom>
        </p:spPr>
      </p:pic>
    </p:spTree>
    <p:extLst>
      <p:ext uri="{BB962C8B-B14F-4D97-AF65-F5344CB8AC3E}">
        <p14:creationId xmlns:p14="http://schemas.microsoft.com/office/powerpoint/2010/main" val="15350229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Frontier</a:t>
            </a:r>
            <a:endParaRPr lang="en-US" dirty="0"/>
          </a:p>
        </p:txBody>
      </p:sp>
      <p:sp>
        <p:nvSpPr>
          <p:cNvPr id="3" name="Content Placeholder 2"/>
          <p:cNvSpPr>
            <a:spLocks noGrp="1"/>
          </p:cNvSpPr>
          <p:nvPr>
            <p:ph idx="1"/>
          </p:nvPr>
        </p:nvSpPr>
        <p:spPr>
          <a:xfrm>
            <a:off x="457200" y="1600200"/>
            <a:ext cx="8229600" cy="5025808"/>
          </a:xfrm>
        </p:spPr>
        <p:txBody>
          <a:bodyPr>
            <a:normAutofit lnSpcReduction="10000"/>
          </a:bodyPr>
          <a:lstStyle/>
          <a:p>
            <a:r>
              <a:rPr lang="en-US" dirty="0" smtClean="0"/>
              <a:t>Professor </a:t>
            </a:r>
            <a:r>
              <a:rPr lang="en-US" dirty="0" err="1" smtClean="0"/>
              <a:t>Arnason</a:t>
            </a:r>
            <a:r>
              <a:rPr lang="en-US" dirty="0" smtClean="0"/>
              <a:t> and I are agreed that an ITQ scheme will realize its full potential, if and only if, there is effective cooperation among the ITQ holders. By definition, other rights based fisheries management schemes – fisher cooperatives/TURFs - will be successful</a:t>
            </a:r>
            <a:r>
              <a:rPr lang="en-US" dirty="0"/>
              <a:t>, if and only if, </a:t>
            </a:r>
            <a:r>
              <a:rPr lang="en-US" dirty="0" smtClean="0"/>
              <a:t> there is effective cooperation among the members</a:t>
            </a:r>
          </a:p>
          <a:p>
            <a:r>
              <a:rPr lang="en-US" dirty="0" smtClean="0"/>
              <a:t>The need for such cooperation implies a strategic interaction between/among ITQ holders; between</a:t>
            </a:r>
            <a:r>
              <a:rPr lang="en-US" dirty="0"/>
              <a:t>/among </a:t>
            </a:r>
            <a:r>
              <a:rPr lang="en-US" dirty="0" smtClean="0"/>
              <a:t>cooperative members.</a:t>
            </a:r>
          </a:p>
          <a:p>
            <a:r>
              <a:rPr lang="en-US" dirty="0" smtClean="0"/>
              <a:t>From this it follows, I would argue, that economists, when </a:t>
            </a:r>
            <a:r>
              <a:rPr lang="en-US" dirty="0" err="1" smtClean="0"/>
              <a:t>analysing</a:t>
            </a:r>
            <a:r>
              <a:rPr lang="en-US" dirty="0" smtClean="0"/>
              <a:t> </a:t>
            </a:r>
            <a:r>
              <a:rPr lang="en-US" dirty="0"/>
              <a:t>rights based fisheries management </a:t>
            </a:r>
            <a:r>
              <a:rPr lang="en-US" dirty="0" smtClean="0"/>
              <a:t>schemes, have no choice but to bring to bear the theory of strategic interaction- theory of games.</a:t>
            </a:r>
          </a:p>
          <a:p>
            <a:r>
              <a:rPr lang="en-US" dirty="0" smtClean="0"/>
              <a:t>Herein lies the </a:t>
            </a:r>
            <a:r>
              <a:rPr lang="en-US" b="1" dirty="0" smtClean="0"/>
              <a:t>New Frontier</a:t>
            </a:r>
            <a:r>
              <a:rPr lang="en-US" dirty="0" smtClean="0"/>
              <a:t>.</a:t>
            </a:r>
          </a:p>
          <a:p>
            <a:endParaRPr lang="en-US" dirty="0"/>
          </a:p>
        </p:txBody>
      </p:sp>
    </p:spTree>
    <p:extLst>
      <p:ext uri="{BB962C8B-B14F-4D97-AF65-F5344CB8AC3E}">
        <p14:creationId xmlns:p14="http://schemas.microsoft.com/office/powerpoint/2010/main" val="5404949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Frontier cont.</a:t>
            </a:r>
            <a:endParaRPr lang="en-US" dirty="0"/>
          </a:p>
        </p:txBody>
      </p:sp>
      <p:sp>
        <p:nvSpPr>
          <p:cNvPr id="3" name="Content Placeholder 2"/>
          <p:cNvSpPr>
            <a:spLocks noGrp="1"/>
          </p:cNvSpPr>
          <p:nvPr>
            <p:ph idx="1"/>
          </p:nvPr>
        </p:nvSpPr>
        <p:spPr>
          <a:xfrm>
            <a:off x="457200" y="1600199"/>
            <a:ext cx="8229600" cy="5090929"/>
          </a:xfrm>
        </p:spPr>
        <p:txBody>
          <a:bodyPr>
            <a:normAutofit fontScale="92500" lnSpcReduction="10000"/>
          </a:bodyPr>
          <a:lstStyle/>
          <a:p>
            <a:r>
              <a:rPr lang="en-US" dirty="0" smtClean="0"/>
              <a:t>A book soon to appear, </a:t>
            </a:r>
            <a:r>
              <a:rPr lang="en-US" dirty="0" err="1" smtClean="0"/>
              <a:t>Grønbæk</a:t>
            </a:r>
            <a:r>
              <a:rPr lang="en-US" dirty="0" smtClean="0"/>
              <a:t> et al., </a:t>
            </a:r>
            <a:r>
              <a:rPr lang="en-US" i="1" dirty="0" smtClean="0"/>
              <a:t>Game Theory and Fisheries Management: Theory and Applications</a:t>
            </a:r>
            <a:r>
              <a:rPr lang="en-US" dirty="0" smtClean="0"/>
              <a:t>, maintains that:</a:t>
            </a:r>
          </a:p>
          <a:p>
            <a:pPr lvl="1"/>
            <a:r>
              <a:rPr lang="en-US" dirty="0" smtClean="0"/>
              <a:t>application of game theory to analysis of economic management of international fisheries - extensive and well developed,</a:t>
            </a:r>
          </a:p>
          <a:p>
            <a:pPr lvl="1"/>
            <a:r>
              <a:rPr lang="en-US" dirty="0" smtClean="0"/>
              <a:t>application </a:t>
            </a:r>
            <a:r>
              <a:rPr lang="en-US" dirty="0"/>
              <a:t>of game theory to analysis of economic management of </a:t>
            </a:r>
            <a:r>
              <a:rPr lang="en-US" dirty="0" smtClean="0"/>
              <a:t>intra-EEZ fisheries - </a:t>
            </a:r>
            <a:r>
              <a:rPr lang="en-US" dirty="0"/>
              <a:t>at a primitive </a:t>
            </a:r>
            <a:r>
              <a:rPr lang="en-US" dirty="0" smtClean="0"/>
              <a:t>level – thus the </a:t>
            </a:r>
            <a:r>
              <a:rPr lang="en-US" b="1" dirty="0" smtClean="0"/>
              <a:t>New Frontier</a:t>
            </a:r>
          </a:p>
          <a:p>
            <a:r>
              <a:rPr lang="en-US" dirty="0" smtClean="0"/>
              <a:t>Will review application of game theory to intra-EEZ fisheries, as far as it has gone </a:t>
            </a:r>
          </a:p>
          <a:p>
            <a:pPr lvl="1"/>
            <a:r>
              <a:rPr lang="en-US" dirty="0" smtClean="0"/>
              <a:t>in so doing comment on contentious issue of the extent to which cooperation among ITQ holders is in fact feasible</a:t>
            </a:r>
          </a:p>
          <a:p>
            <a:r>
              <a:rPr lang="en-US" dirty="0" smtClean="0"/>
              <a:t>Then, with your indulgence, we will draw upon an intra-EEZ case study from my region of Canada- which holds lessons for fisheries far beyond Canada</a:t>
            </a:r>
          </a:p>
          <a:p>
            <a:pPr lvl="2"/>
            <a:r>
              <a:rPr lang="en-US" dirty="0" smtClean="0"/>
              <a:t>how does the case study relate to Icelandic fisheries?</a:t>
            </a:r>
          </a:p>
          <a:p>
            <a:pPr lvl="2"/>
            <a:endParaRPr lang="en-US" dirty="0"/>
          </a:p>
        </p:txBody>
      </p:sp>
    </p:spTree>
    <p:extLst>
      <p:ext uri="{BB962C8B-B14F-4D97-AF65-F5344CB8AC3E}">
        <p14:creationId xmlns:p14="http://schemas.microsoft.com/office/powerpoint/2010/main" val="3414347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Kronbak</a:t>
            </a:r>
            <a:r>
              <a:rPr lang="en-US" smtClean="0"/>
              <a:t> - </a:t>
            </a:r>
            <a:r>
              <a:rPr lang="en-US" dirty="0" err="1" smtClean="0"/>
              <a:t>Lindroos</a:t>
            </a:r>
            <a:r>
              <a:rPr lang="en-US" dirty="0" smtClean="0"/>
              <a:t> Model</a:t>
            </a:r>
            <a:endParaRPr lang="en-US" dirty="0"/>
          </a:p>
        </p:txBody>
      </p:sp>
      <p:sp>
        <p:nvSpPr>
          <p:cNvPr id="3" name="Content Placeholder 2"/>
          <p:cNvSpPr>
            <a:spLocks noGrp="1"/>
          </p:cNvSpPr>
          <p:nvPr>
            <p:ph idx="1"/>
          </p:nvPr>
        </p:nvSpPr>
        <p:spPr/>
        <p:txBody>
          <a:bodyPr>
            <a:normAutofit/>
          </a:bodyPr>
          <a:lstStyle/>
          <a:p>
            <a:r>
              <a:rPr lang="en-US" dirty="0" smtClean="0"/>
              <a:t>The starting point for our review of game theory and intra-EEZ fisheries is the 2006 model of </a:t>
            </a:r>
            <a:r>
              <a:rPr lang="en-US" dirty="0" err="1" smtClean="0"/>
              <a:t>Kronbak</a:t>
            </a:r>
            <a:r>
              <a:rPr lang="en-US" dirty="0" smtClean="0"/>
              <a:t> and </a:t>
            </a:r>
            <a:r>
              <a:rPr lang="en-US" dirty="0" err="1" smtClean="0"/>
              <a:t>Lindroos</a:t>
            </a:r>
            <a:r>
              <a:rPr lang="en-US" dirty="0" smtClean="0"/>
              <a:t>. </a:t>
            </a:r>
          </a:p>
          <a:p>
            <a:r>
              <a:rPr lang="en-US" dirty="0" smtClean="0"/>
              <a:t>It is a static stage game model, in which the resource manager plays a leader-follower game with the fishers, and makes the first move. The fishers respond, and in so doing may play competitively, or engage </a:t>
            </a:r>
            <a:r>
              <a:rPr lang="en-US" dirty="0"/>
              <a:t>in </a:t>
            </a:r>
            <a:r>
              <a:rPr lang="en-US" dirty="0" smtClean="0"/>
              <a:t>cooperation - partial or full.</a:t>
            </a:r>
          </a:p>
          <a:p>
            <a:pPr lvl="1"/>
            <a:r>
              <a:rPr lang="en-US" dirty="0" smtClean="0"/>
              <a:t>provides an important framework – link between resource manager explicit; allow for possibility of fisher cooperation in response to resource manager’s policies.</a:t>
            </a:r>
          </a:p>
          <a:p>
            <a:pPr lvl="1"/>
            <a:r>
              <a:rPr lang="en-US" dirty="0" smtClean="0"/>
              <a:t>assumed ,by the way,  that resource manager has only one instrument- control over fishing effort</a:t>
            </a:r>
          </a:p>
          <a:p>
            <a:pPr lvl="1"/>
            <a:endParaRPr lang="en-US" dirty="0"/>
          </a:p>
        </p:txBody>
      </p:sp>
    </p:spTree>
    <p:extLst>
      <p:ext uri="{BB962C8B-B14F-4D97-AF65-F5344CB8AC3E}">
        <p14:creationId xmlns:p14="http://schemas.microsoft.com/office/powerpoint/2010/main" val="2577667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600" y="1676400"/>
            <a:ext cx="50292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0" name="TextBox 4"/>
          <p:cNvSpPr txBox="1">
            <a:spLocks noChangeArrowheads="1"/>
          </p:cNvSpPr>
          <p:nvPr/>
        </p:nvSpPr>
        <p:spPr bwMode="auto">
          <a:xfrm>
            <a:off x="2743200" y="1771650"/>
            <a:ext cx="3733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alibri" charset="0"/>
              </a:rPr>
              <a:t>Stage 1</a:t>
            </a:r>
          </a:p>
          <a:p>
            <a:pPr algn="ctr" eaLnBrk="1" hangingPunct="1"/>
            <a:r>
              <a:rPr lang="en-US" sz="1800">
                <a:latin typeface="Calibri" charset="0"/>
              </a:rPr>
              <a:t>Resource Manager Chooses</a:t>
            </a:r>
          </a:p>
          <a:p>
            <a:pPr algn="ctr" eaLnBrk="1" hangingPunct="1"/>
            <a:r>
              <a:rPr lang="en-US" sz="1800">
                <a:latin typeface="Calibri" charset="0"/>
              </a:rPr>
              <a:t>Control of Fishing Effort Level</a:t>
            </a:r>
          </a:p>
          <a:p>
            <a:pPr algn="ctr" eaLnBrk="1" hangingPunct="1"/>
            <a:r>
              <a:rPr lang="en-US" sz="1800">
                <a:latin typeface="Calibri" charset="0"/>
              </a:rPr>
              <a:t>	</a:t>
            </a:r>
          </a:p>
        </p:txBody>
      </p:sp>
      <p:sp>
        <p:nvSpPr>
          <p:cNvPr id="6" name="Rectangle 5"/>
          <p:cNvSpPr/>
          <p:nvPr/>
        </p:nvSpPr>
        <p:spPr>
          <a:xfrm>
            <a:off x="2133600" y="3505200"/>
            <a:ext cx="5029200"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2" name="TextBox 6"/>
          <p:cNvSpPr txBox="1">
            <a:spLocks noChangeArrowheads="1"/>
          </p:cNvSpPr>
          <p:nvPr/>
        </p:nvSpPr>
        <p:spPr bwMode="auto">
          <a:xfrm>
            <a:off x="2133600" y="3657600"/>
            <a:ext cx="502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alibri" charset="0"/>
              </a:rPr>
              <a:t>Stage 2</a:t>
            </a:r>
          </a:p>
          <a:p>
            <a:pPr algn="ctr" eaLnBrk="1" hangingPunct="1"/>
            <a:r>
              <a:rPr lang="en-US" sz="1800">
                <a:latin typeface="Calibri" charset="0"/>
              </a:rPr>
              <a:t>Fishers Choose Coalition Structure; Full Competition; Partial Cooperation; Grand Coalition</a:t>
            </a:r>
          </a:p>
          <a:p>
            <a:pPr algn="ctr" eaLnBrk="1" hangingPunct="1"/>
            <a:r>
              <a:rPr lang="en-US" sz="1800">
                <a:latin typeface="Calibri" charset="0"/>
              </a:rPr>
              <a:t>	</a:t>
            </a:r>
          </a:p>
        </p:txBody>
      </p:sp>
      <p:sp>
        <p:nvSpPr>
          <p:cNvPr id="8" name="Rectangle 7"/>
          <p:cNvSpPr/>
          <p:nvPr/>
        </p:nvSpPr>
        <p:spPr>
          <a:xfrm>
            <a:off x="2057400" y="5257800"/>
            <a:ext cx="51816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4" name="TextBox 8"/>
          <p:cNvSpPr txBox="1">
            <a:spLocks noChangeArrowheads="1"/>
          </p:cNvSpPr>
          <p:nvPr/>
        </p:nvSpPr>
        <p:spPr bwMode="auto">
          <a:xfrm>
            <a:off x="2743200" y="5353050"/>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alibri" charset="0"/>
              </a:rPr>
              <a:t>Stage 3</a:t>
            </a:r>
          </a:p>
          <a:p>
            <a:pPr algn="ctr" eaLnBrk="1" hangingPunct="1"/>
            <a:r>
              <a:rPr lang="en-US" sz="1800">
                <a:latin typeface="Calibri" charset="0"/>
              </a:rPr>
              <a:t>Fishers Choose Optimal Fishing </a:t>
            </a:r>
          </a:p>
          <a:p>
            <a:pPr algn="ctr" eaLnBrk="1" hangingPunct="1"/>
            <a:r>
              <a:rPr lang="en-US" sz="1800">
                <a:latin typeface="Calibri" charset="0"/>
              </a:rPr>
              <a:t>Effort Level</a:t>
            </a:r>
          </a:p>
          <a:p>
            <a:pPr algn="ctr" eaLnBrk="1" hangingPunct="1"/>
            <a:r>
              <a:rPr lang="en-US" sz="1800">
                <a:latin typeface="Calibri" charset="0"/>
              </a:rPr>
              <a:t>	</a:t>
            </a:r>
          </a:p>
        </p:txBody>
      </p:sp>
      <p:cxnSp>
        <p:nvCxnSpPr>
          <p:cNvPr id="11" name="Straight Arrow Connector 10"/>
          <p:cNvCxnSpPr/>
          <p:nvPr/>
        </p:nvCxnSpPr>
        <p:spPr>
          <a:xfrm rot="5400000">
            <a:off x="4306888" y="3162300"/>
            <a:ext cx="684212"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4382294" y="4990306"/>
            <a:ext cx="533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468313" y="260350"/>
            <a:ext cx="8229600" cy="1143000"/>
          </a:xfrm>
          <a:prstGeom prst="rect">
            <a:avLst/>
          </a:prstGeom>
        </p:spPr>
        <p:txBody>
          <a:bodyPr anchor="ctr">
            <a:norm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lnSpc>
                <a:spcPct val="80000"/>
              </a:lnSpc>
              <a:defRPr/>
            </a:pPr>
            <a:endParaRPr lang="en-US" sz="3600" dirty="0" smtClean="0">
              <a:latin typeface="Calibri" charset="0"/>
            </a:endParaRPr>
          </a:p>
          <a:p>
            <a:pPr algn="ctr">
              <a:lnSpc>
                <a:spcPct val="80000"/>
              </a:lnSpc>
              <a:defRPr/>
            </a:pPr>
            <a:r>
              <a:rPr lang="en-US" sz="3600" dirty="0" smtClean="0">
                <a:latin typeface="Calibri" charset="0"/>
              </a:rPr>
              <a:t>The K&amp;L Three Stage Game</a:t>
            </a:r>
          </a:p>
        </p:txBody>
      </p:sp>
      <p:sp>
        <p:nvSpPr>
          <p:cNvPr id="17418" name="TextBox 17"/>
          <p:cNvSpPr txBox="1">
            <a:spLocks noChangeArrowheads="1"/>
          </p:cNvSpPr>
          <p:nvPr/>
        </p:nvSpPr>
        <p:spPr bwMode="auto">
          <a:xfrm>
            <a:off x="5530850" y="6488113"/>
            <a:ext cx="3613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Source: Kronbak and Lindroos, 2006.</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on the </a:t>
            </a:r>
            <a:r>
              <a:rPr lang="en-US" dirty="0" err="1" smtClean="0"/>
              <a:t>Kronbak</a:t>
            </a:r>
            <a:r>
              <a:rPr lang="en-US" dirty="0" smtClean="0"/>
              <a:t> and </a:t>
            </a:r>
            <a:r>
              <a:rPr lang="en-US" dirty="0" err="1" smtClean="0"/>
              <a:t>Lindroos</a:t>
            </a:r>
            <a:r>
              <a:rPr lang="en-US" dirty="0" smtClean="0"/>
              <a:t> (K&amp;L) Model</a:t>
            </a:r>
            <a:endParaRPr lang="en-US" dirty="0"/>
          </a:p>
        </p:txBody>
      </p:sp>
      <p:sp>
        <p:nvSpPr>
          <p:cNvPr id="3" name="Content Placeholder 2"/>
          <p:cNvSpPr>
            <a:spLocks noGrp="1"/>
          </p:cNvSpPr>
          <p:nvPr>
            <p:ph idx="1"/>
          </p:nvPr>
        </p:nvSpPr>
        <p:spPr/>
        <p:txBody>
          <a:bodyPr>
            <a:normAutofit/>
          </a:bodyPr>
          <a:lstStyle/>
          <a:p>
            <a:r>
              <a:rPr lang="en-US" dirty="0" smtClean="0"/>
              <a:t>K&amp;L investigate the consequences for the resource manager of the possible different coalition structures among the fishers. No surprise. Best outcome for resource manager- stable fisher Grand Coalition.</a:t>
            </a:r>
          </a:p>
          <a:p>
            <a:r>
              <a:rPr lang="en-US" dirty="0" smtClean="0"/>
              <a:t>Analysis of fisher cooperation – have to turn to coalition game theory. </a:t>
            </a:r>
            <a:r>
              <a:rPr lang="en-US" dirty="0"/>
              <a:t>K&amp;L </a:t>
            </a:r>
            <a:r>
              <a:rPr lang="en-US" dirty="0" smtClean="0"/>
              <a:t> apply a class of  </a:t>
            </a:r>
            <a:r>
              <a:rPr lang="en-US" dirty="0"/>
              <a:t>coalition </a:t>
            </a:r>
            <a:r>
              <a:rPr lang="en-US" dirty="0" smtClean="0"/>
              <a:t>games – partition function games - which brings in the positive externalities created by cooperation for “free riders”. Invoke the concept of Grand Coalition “internal stability”, or the lack thereof</a:t>
            </a:r>
          </a:p>
          <a:p>
            <a:pPr lvl="1"/>
            <a:r>
              <a:rPr lang="en-US" dirty="0" smtClean="0"/>
              <a:t>partition function games used extensively in analysis of management of international fisheries – e.g. RFMOs</a:t>
            </a:r>
          </a:p>
          <a:p>
            <a:pPr lvl="1"/>
            <a:endParaRPr lang="en-US" dirty="0"/>
          </a:p>
        </p:txBody>
      </p:sp>
    </p:spTree>
    <p:extLst>
      <p:ext uri="{BB962C8B-B14F-4D97-AF65-F5344CB8AC3E}">
        <p14:creationId xmlns:p14="http://schemas.microsoft.com/office/powerpoint/2010/main" val="2341298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K&amp;L Framework Model - Comments</a:t>
            </a:r>
            <a:endParaRPr lang="en-US" dirty="0"/>
          </a:p>
        </p:txBody>
      </p:sp>
      <p:sp>
        <p:nvSpPr>
          <p:cNvPr id="3" name="Content Placeholder 2"/>
          <p:cNvSpPr>
            <a:spLocks noGrp="1"/>
          </p:cNvSpPr>
          <p:nvPr>
            <p:ph idx="1"/>
          </p:nvPr>
        </p:nvSpPr>
        <p:spPr>
          <a:xfrm>
            <a:off x="384646" y="1524000"/>
            <a:ext cx="8229600" cy="4876800"/>
          </a:xfrm>
        </p:spPr>
        <p:txBody>
          <a:bodyPr/>
          <a:lstStyle/>
          <a:p>
            <a:r>
              <a:rPr lang="en-US" dirty="0" smtClean="0"/>
              <a:t>K&amp;L model only allows resource manager one instrument; will in reality have a portfolio of instruments, including rights based management – choose those instruments, which maximize fishers’ opportunities for cooperation</a:t>
            </a:r>
          </a:p>
          <a:p>
            <a:r>
              <a:rPr lang="en-US" dirty="0" smtClean="0"/>
              <a:t>If fisher cooperative game has to be self-enforcing, partition function games predict “internal stability” achievable, only if number of players is small. </a:t>
            </a:r>
          </a:p>
          <a:p>
            <a:pPr lvl="1"/>
            <a:r>
              <a:rPr lang="en-US" dirty="0" smtClean="0"/>
              <a:t>let us note here: the issue of the extent to which cooperation among fishers, particularly under ITQ schemes, is feasible is a highly contentious one – economists have tended to be pessimistic, e.g. one notable  claim that stable cooperation among ITQ holders not achievable, if number of “players” exceeds 15.</a:t>
            </a:r>
          </a:p>
          <a:p>
            <a:r>
              <a:rPr lang="en-US" dirty="0" smtClean="0"/>
              <a:t>Two responses</a:t>
            </a:r>
            <a:endParaRPr lang="en-US" dirty="0"/>
          </a:p>
        </p:txBody>
      </p:sp>
    </p:spTree>
    <p:extLst>
      <p:ext uri="{BB962C8B-B14F-4D97-AF65-F5344CB8AC3E}">
        <p14:creationId xmlns:p14="http://schemas.microsoft.com/office/powerpoint/2010/main" val="7722071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Responses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 The first response regarding scope for fisher cooperation is that partition function games (P games) do not really  consider opportunities for cooperating players to punish defectors, with obvious consequences for free rider payoffs.</a:t>
            </a:r>
          </a:p>
          <a:p>
            <a:pPr lvl="1"/>
            <a:r>
              <a:rPr lang="en-US" dirty="0"/>
              <a:t>r</a:t>
            </a:r>
            <a:r>
              <a:rPr lang="en-US" dirty="0" smtClean="0"/>
              <a:t>epeated games with “trigger strategies” (e.g. </a:t>
            </a:r>
            <a:r>
              <a:rPr lang="en-US" dirty="0" err="1" smtClean="0"/>
              <a:t>Hannesson</a:t>
            </a:r>
            <a:r>
              <a:rPr lang="en-US" dirty="0" smtClean="0"/>
              <a:t> 1997)</a:t>
            </a:r>
          </a:p>
          <a:p>
            <a:pPr lvl="1"/>
            <a:r>
              <a:rPr lang="en-US" dirty="0" smtClean="0"/>
              <a:t>a new approach by </a:t>
            </a:r>
            <a:r>
              <a:rPr lang="en-US" dirty="0" err="1" smtClean="0"/>
              <a:t>Grønbæk</a:t>
            </a:r>
            <a:r>
              <a:rPr lang="en-US" dirty="0" smtClean="0"/>
              <a:t> and </a:t>
            </a:r>
            <a:r>
              <a:rPr lang="en-US" dirty="0" err="1" smtClean="0"/>
              <a:t>Lindroos</a:t>
            </a:r>
            <a:r>
              <a:rPr lang="en-US" dirty="0" smtClean="0"/>
              <a:t> – advanced P games- repeated coalition games with so called “club” goods . A </a:t>
            </a:r>
            <a:r>
              <a:rPr lang="en-US" dirty="0"/>
              <a:t>“</a:t>
            </a:r>
            <a:r>
              <a:rPr lang="en-US" dirty="0" smtClean="0"/>
              <a:t>club” good  is a benefit arising from cooperation that is available to those cooperating, but unavailable to defectors –definition broadened to include sanctions, e.g. peer pressure.</a:t>
            </a:r>
          </a:p>
          <a:p>
            <a:r>
              <a:rPr lang="en-US" dirty="0" smtClean="0"/>
              <a:t>II. The second response is that, intra-EEZ fisher games, unlike international fishery games, do not  have to be self-enforcing. There exists an obvious potential third party to help suppress free riding in the form of domestic government- resource  manager.</a:t>
            </a:r>
          </a:p>
          <a:p>
            <a:pPr lvl="1"/>
            <a:endParaRPr lang="en-US" dirty="0"/>
          </a:p>
        </p:txBody>
      </p:sp>
    </p:spTree>
    <p:extLst>
      <p:ext uri="{BB962C8B-B14F-4D97-AF65-F5344CB8AC3E}">
        <p14:creationId xmlns:p14="http://schemas.microsoft.com/office/powerpoint/2010/main" val="3247126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333</TotalTime>
  <Words>2018</Words>
  <Application>Microsoft Macintosh PowerPoint</Application>
  <PresentationFormat>On-screen Show (4:3)</PresentationFormat>
  <Paragraphs>112</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Clarity</vt:lpstr>
      <vt:lpstr>ITQs, other Rights Based fisheries management schemes, and the new frontier</vt:lpstr>
      <vt:lpstr>Introduction</vt:lpstr>
      <vt:lpstr>The New Frontier</vt:lpstr>
      <vt:lpstr>New Frontier cont.</vt:lpstr>
      <vt:lpstr>The Kronbak - Lindroos Model</vt:lpstr>
      <vt:lpstr>PowerPoint Presentation</vt:lpstr>
      <vt:lpstr>More on the Kronbak and Lindroos (K&amp;L) Model</vt:lpstr>
      <vt:lpstr>K&amp;L Framework Model - Comments</vt:lpstr>
      <vt:lpstr>Two Responses</vt:lpstr>
      <vt:lpstr>More Comments of K&amp;L Model</vt:lpstr>
      <vt:lpstr>PowerPoint Presentation</vt:lpstr>
      <vt:lpstr>PowerPoint Presentation</vt:lpstr>
      <vt:lpstr>State of Affairs in 1995</vt:lpstr>
      <vt:lpstr>State of Affairs in Early 2000s</vt:lpstr>
      <vt:lpstr>B.C. Groundfish Trawl Habitat Conservation Collaboration Agreement</vt:lpstr>
      <vt:lpstr>Gwaii Haanas (Beautiful Islands)</vt:lpstr>
      <vt:lpstr>Case Study Summary</vt:lpstr>
      <vt:lpstr>A Few Conclusions</vt:lpstr>
      <vt:lpstr>    Thank you for your attention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ITQs, other Rights Based fisheries management schemes, and the new frontier</dc:title>
  <dc:creator>Gordon Munro</dc:creator>
  <cp:lastModifiedBy>Gordon Munro</cp:lastModifiedBy>
  <cp:revision>39</cp:revision>
  <cp:lastPrinted>2019-06-10T22:20:15Z</cp:lastPrinted>
  <dcterms:created xsi:type="dcterms:W3CDTF">2019-06-06T20:43:51Z</dcterms:created>
  <dcterms:modified xsi:type="dcterms:W3CDTF">2019-06-13T21:46:30Z</dcterms:modified>
</cp:coreProperties>
</file>