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7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2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BCA4-83DF-E34E-8B4E-7D0A224C4A26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260E-1239-394A-8CFC-A2E02A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dirty="0">
                <a:ea typeface="ヒラギノ角ゴ Pro W3" charset="-128"/>
                <a:cs typeface="ヒラギノ角ゴ Pro W3" charset="-128"/>
              </a:rPr>
              <a:t>Green Capitalism</a:t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3200" dirty="0">
                <a:ea typeface="ヒラギノ角ゴ Pro W3" charset="-128"/>
                <a:cs typeface="ヒラギノ角ゴ Pro W3" charset="-128"/>
              </a:rPr>
              <a:t>Sustainable and Profitable Use of Resources</a:t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/>
              <a:t>Professor Hannes H. Gissurarson</a:t>
            </a:r>
          </a:p>
          <a:p>
            <a:r>
              <a:rPr lang="is-IS" sz="2400" dirty="0"/>
              <a:t>Freedomfest, Las Vegas 17 July 2019</a:t>
            </a:r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3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Elephant: Ban or Use?</a:t>
            </a:r>
          </a:p>
        </p:txBody>
      </p:sp>
      <p:pic>
        <p:nvPicPr>
          <p:cNvPr id="4" name="Content Placeholder 3" descr="13.elephant-114543.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17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84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Environmentalism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Wise Use Environmentalism: </a:t>
            </a:r>
            <a:r>
              <a:rPr lang="en-US" dirty="0"/>
              <a:t>Resources (including seemingly non-economic ones such as pleasure from watching wildlife) should be used in a sustainable and profitable way</a:t>
            </a:r>
          </a:p>
          <a:p>
            <a:r>
              <a:rPr lang="en-US" b="1" dirty="0" err="1"/>
              <a:t>Ecofundamentalism</a:t>
            </a:r>
            <a:r>
              <a:rPr lang="en-US" b="1" dirty="0"/>
              <a:t>: </a:t>
            </a:r>
            <a:r>
              <a:rPr lang="en-US" dirty="0"/>
              <a:t>‘Nature’ has intrinsic value, trumping human rights, the goal being preservation rather than conservation</a:t>
            </a:r>
          </a:p>
          <a:p>
            <a:r>
              <a:rPr lang="en-US" dirty="0"/>
              <a:t>Essentially a secular and atavistic religion, with sacred cows and implausible arguments </a:t>
            </a:r>
          </a:p>
        </p:txBody>
      </p:sp>
    </p:spTree>
    <p:extLst>
      <p:ext uri="{BB962C8B-B14F-4D97-AF65-F5344CB8AC3E}">
        <p14:creationId xmlns:p14="http://schemas.microsoft.com/office/powerpoint/2010/main" val="3871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Pigou</a:t>
            </a:r>
            <a:r>
              <a:rPr lang="en-US" dirty="0"/>
              <a:t> proposed pricing, government taxes or tolls, to ‘correct’ externalities, harmful effects for others of economic activities</a:t>
            </a:r>
          </a:p>
          <a:p>
            <a:r>
              <a:rPr lang="en-US" dirty="0"/>
              <a:t>Knight and </a:t>
            </a:r>
            <a:r>
              <a:rPr lang="en-US" dirty="0" err="1"/>
              <a:t>Coase</a:t>
            </a:r>
            <a:r>
              <a:rPr lang="en-US" dirty="0"/>
              <a:t> answered that individuals could perhaps correct externalities in their transactions, if transaction costs were low</a:t>
            </a:r>
          </a:p>
          <a:p>
            <a:r>
              <a:rPr lang="en-US" dirty="0"/>
              <a:t>For this, clearly defined property rights necessary</a:t>
            </a:r>
          </a:p>
          <a:p>
            <a:r>
              <a:rPr lang="en-US" dirty="0"/>
              <a:t>Property rights: resources taken into custody, custodians </a:t>
            </a:r>
            <a:r>
              <a:rPr lang="en-US" dirty="0" err="1"/>
              <a:t>apppointed</a:t>
            </a:r>
            <a:r>
              <a:rPr lang="en-US" dirty="0"/>
              <a:t>: protection needs protectors </a:t>
            </a:r>
          </a:p>
        </p:txBody>
      </p:sp>
    </p:spTree>
    <p:extLst>
      <p:ext uri="{BB962C8B-B14F-4D97-AF65-F5344CB8AC3E}">
        <p14:creationId xmlns:p14="http://schemas.microsoft.com/office/powerpoint/2010/main" val="12015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 for Preservation?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Ecofundamentalists</a:t>
            </a:r>
            <a:r>
              <a:rPr lang="en-US" dirty="0"/>
              <a:t> demand ban on certain economic activities (use of DDT, whaling, ivory trade, etc.)</a:t>
            </a:r>
          </a:p>
          <a:p>
            <a:r>
              <a:rPr lang="en-US" dirty="0"/>
              <a:t>Wise use environmentalists: the conflict not between nature and man; it is between two groups of people one of which speaks in the name of nature</a:t>
            </a:r>
          </a:p>
          <a:p>
            <a:r>
              <a:rPr lang="en-US" dirty="0"/>
              <a:t>Examples: Wolves in the Alps killing sheep; Icelandic sea eagle threatening eider duck that produces valuable eiderdown for coastal farmers </a:t>
            </a:r>
          </a:p>
          <a:p>
            <a:r>
              <a:rPr lang="en-US" dirty="0"/>
              <a:t>Two uses, sometimes incompatible, of same resource: sheep to feed wolves or to feed and clothe man? Eider to feed eagles or to produce eiderdown?</a:t>
            </a:r>
          </a:p>
        </p:txBody>
      </p:sp>
    </p:spTree>
    <p:extLst>
      <p:ext uri="{BB962C8B-B14F-4D97-AF65-F5344CB8AC3E}">
        <p14:creationId xmlns:p14="http://schemas.microsoft.com/office/powerpoint/2010/main" val="7432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Spring, DDT and Malaria</a:t>
            </a:r>
          </a:p>
        </p:txBody>
      </p:sp>
      <p:pic>
        <p:nvPicPr>
          <p:cNvPr id="4" name="Content Placeholder 3" descr="2.africa_2012-026.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82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Rain Forests, Biodiversity and Oxygen</a:t>
            </a:r>
          </a:p>
        </p:txBody>
      </p:sp>
      <p:pic>
        <p:nvPicPr>
          <p:cNvPr id="4" name="Content Placeholder 3" descr="AtlanticRainForest.Brazil.MariaOgrzewalsk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r="18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68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Overfishing: ‘Tragedy of Commons’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Overfishing (in an economic sense) is caused by unlimited access to limited resource</a:t>
            </a:r>
          </a:p>
          <a:p>
            <a:r>
              <a:rPr lang="en-US" dirty="0"/>
              <a:t>Under open access effort increases up to the point where no more profit is to be had; not to the point where profit is </a:t>
            </a:r>
            <a:r>
              <a:rPr lang="en-US" dirty="0" err="1"/>
              <a:t>maximised</a:t>
            </a:r>
            <a:endParaRPr lang="en-US" dirty="0"/>
          </a:p>
          <a:p>
            <a:r>
              <a:rPr lang="en-US" dirty="0"/>
              <a:t>In 1980s, Iceland (and New Zealand) developed a way of dealing with the problem: Individual Transferable Quotas in fisheries</a:t>
            </a:r>
          </a:p>
          <a:p>
            <a:r>
              <a:rPr lang="en-US" dirty="0"/>
              <a:t>A move from open to restricted access, definition of private use rights, enclosure of oceans</a:t>
            </a:r>
          </a:p>
        </p:txBody>
      </p:sp>
    </p:spTree>
    <p:extLst>
      <p:ext uri="{BB962C8B-B14F-4D97-AF65-F5344CB8AC3E}">
        <p14:creationId xmlns:p14="http://schemas.microsoft.com/office/powerpoint/2010/main" val="1824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Fisheries: Sustainable and Profitable</a:t>
            </a:r>
          </a:p>
        </p:txBody>
      </p:sp>
      <p:pic>
        <p:nvPicPr>
          <p:cNvPr id="4" name="Content Placeholder 3" descr="9.sailing-ship.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15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Whale: Ban or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past, whales overexploited, but today, some whale stocks robust, e.g. the two stocks Icelanders harvest (</a:t>
            </a:r>
            <a:r>
              <a:rPr lang="en-US" dirty="0" err="1"/>
              <a:t>minke</a:t>
            </a:r>
            <a:r>
              <a:rPr lang="en-US" dirty="0"/>
              <a:t> and fin whales)</a:t>
            </a:r>
          </a:p>
          <a:p>
            <a:r>
              <a:rPr lang="en-US" dirty="0" err="1"/>
              <a:t>Ecofundamentalists</a:t>
            </a:r>
            <a:r>
              <a:rPr lang="en-US" dirty="0"/>
              <a:t> demand total ban on whaling, assigning special role to whales</a:t>
            </a:r>
          </a:p>
          <a:p>
            <a:r>
              <a:rPr lang="en-US" dirty="0"/>
              <a:t>Whales in Icelandic waters eat 6 million </a:t>
            </a:r>
            <a:r>
              <a:rPr lang="en-US" dirty="0" err="1"/>
              <a:t>tonnes</a:t>
            </a:r>
            <a:r>
              <a:rPr lang="en-US" dirty="0"/>
              <a:t> of seafood, while Iceland harvests 1 million </a:t>
            </a:r>
            <a:r>
              <a:rPr lang="en-US" dirty="0" err="1"/>
              <a:t>tonne</a:t>
            </a:r>
            <a:endParaRPr lang="en-US" dirty="0"/>
          </a:p>
          <a:p>
            <a:r>
              <a:rPr lang="en-US" dirty="0"/>
              <a:t>Who should feed the whales to be preserved?</a:t>
            </a:r>
          </a:p>
          <a:p>
            <a:r>
              <a:rPr lang="en-US" dirty="0"/>
              <a:t>A similar problem: </a:t>
            </a:r>
            <a:r>
              <a:rPr lang="en-US" dirty="0" err="1"/>
              <a:t>Mackarel</a:t>
            </a:r>
            <a:r>
              <a:rPr lang="en-US" dirty="0"/>
              <a:t> in </a:t>
            </a:r>
            <a:r>
              <a:rPr lang="en-US"/>
              <a:t>Icelandic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442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Green Capitalism Sustainable and Profitable Use of Resources </vt:lpstr>
      <vt:lpstr>Two Kinds of Environmentalism</vt:lpstr>
      <vt:lpstr>Pricing is Not Enough</vt:lpstr>
      <vt:lpstr>Who Pays for Preservation?</vt:lpstr>
      <vt:lpstr>Silent Spring, DDT and Malaria</vt:lpstr>
      <vt:lpstr>Rain Forests, Biodiversity and Oxygen</vt:lpstr>
      <vt:lpstr>Overfishing: ‘Tragedy of Commons’</vt:lpstr>
      <vt:lpstr>Fisheries: Sustainable and Profitable</vt:lpstr>
      <vt:lpstr>The Whale: Ban or Use?</vt:lpstr>
      <vt:lpstr>The Elephant: Ban or Use?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Capitalism Sustainable and Profitable Use of Resources </dc:title>
  <dc:creator>HHG</dc:creator>
  <cp:lastModifiedBy>Hannes Hólmsteinn Gissurarson</cp:lastModifiedBy>
  <cp:revision>18</cp:revision>
  <dcterms:created xsi:type="dcterms:W3CDTF">2018-05-22T16:53:09Z</dcterms:created>
  <dcterms:modified xsi:type="dcterms:W3CDTF">2019-07-15T15:40:41Z</dcterms:modified>
</cp:coreProperties>
</file>