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611" r:id="rId2"/>
    <p:sldId id="621" r:id="rId3"/>
    <p:sldId id="564" r:id="rId4"/>
    <p:sldId id="644" r:id="rId5"/>
    <p:sldId id="637" r:id="rId6"/>
    <p:sldId id="576" r:id="rId7"/>
    <p:sldId id="559" r:id="rId8"/>
    <p:sldId id="257" r:id="rId9"/>
    <p:sldId id="374" r:id="rId10"/>
    <p:sldId id="626" r:id="rId11"/>
    <p:sldId id="625" r:id="rId12"/>
    <p:sldId id="563" r:id="rId13"/>
    <p:sldId id="630" r:id="rId14"/>
    <p:sldId id="587" r:id="rId15"/>
    <p:sldId id="638" r:id="rId16"/>
    <p:sldId id="639" r:id="rId17"/>
    <p:sldId id="588" r:id="rId18"/>
    <p:sldId id="589" r:id="rId19"/>
    <p:sldId id="590" r:id="rId20"/>
    <p:sldId id="624" r:id="rId21"/>
    <p:sldId id="640" r:id="rId22"/>
    <p:sldId id="641" r:id="rId23"/>
    <p:sldId id="642" r:id="rId24"/>
    <p:sldId id="643" r:id="rId25"/>
    <p:sldId id="623" r:id="rId26"/>
    <p:sldId id="622" r:id="rId27"/>
    <p:sldId id="599" r:id="rId28"/>
    <p:sldId id="627" r:id="rId29"/>
    <p:sldId id="631" r:id="rId30"/>
    <p:sldId id="632" r:id="rId31"/>
    <p:sldId id="633" r:id="rId32"/>
    <p:sldId id="628" r:id="rId33"/>
    <p:sldId id="634" r:id="rId34"/>
    <p:sldId id="635" r:id="rId35"/>
    <p:sldId id="629" r:id="rId36"/>
    <p:sldId id="322" r:id="rId37"/>
    <p:sldId id="596" r:id="rId38"/>
    <p:sldId id="558" r:id="rId39"/>
    <p:sldId id="565" r:id="rId40"/>
    <p:sldId id="597" r:id="rId41"/>
    <p:sldId id="598" r:id="rId42"/>
    <p:sldId id="636" r:id="rId43"/>
    <p:sldId id="620" r:id="rId44"/>
    <p:sldId id="601" r:id="rId45"/>
    <p:sldId id="552" r:id="rId46"/>
    <p:sldId id="550" r:id="rId47"/>
    <p:sldId id="551"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4C2"/>
    <a:srgbClr val="9D75BB"/>
    <a:srgbClr val="DE6C8D"/>
    <a:srgbClr val="F0975A"/>
    <a:srgbClr val="FF3399"/>
    <a:srgbClr val="576C87"/>
    <a:srgbClr val="D7E7F5"/>
    <a:srgbClr val="E8F3E1"/>
    <a:srgbClr val="FFFFFF"/>
    <a:srgbClr val="85D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9" autoAdjust="0"/>
    <p:restoredTop sz="83137" autoAdjust="0"/>
  </p:normalViewPr>
  <p:slideViewPr>
    <p:cSldViewPr snapToGrid="0">
      <p:cViewPr varScale="1">
        <p:scale>
          <a:sx n="68" d="100"/>
          <a:sy n="68" d="100"/>
        </p:scale>
        <p:origin x="1402"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48" tIns="46574" rIns="93148" bIns="46574" rtlCol="0"/>
          <a:lstStyle>
            <a:lvl1pPr algn="l">
              <a:defRPr sz="1200"/>
            </a:lvl1pPr>
          </a:lstStyle>
          <a:p>
            <a:endParaRPr lang="en-US"/>
          </a:p>
        </p:txBody>
      </p:sp>
      <p:sp>
        <p:nvSpPr>
          <p:cNvPr id="3" name="Date Placeholder 2"/>
          <p:cNvSpPr>
            <a:spLocks noGrp="1"/>
          </p:cNvSpPr>
          <p:nvPr>
            <p:ph type="dt" sz="quarter" idx="1"/>
          </p:nvPr>
        </p:nvSpPr>
        <p:spPr>
          <a:xfrm>
            <a:off x="3970939" y="3"/>
            <a:ext cx="3037840" cy="466434"/>
          </a:xfrm>
          <a:prstGeom prst="rect">
            <a:avLst/>
          </a:prstGeom>
        </p:spPr>
        <p:txBody>
          <a:bodyPr vert="horz" lIns="93148" tIns="46574" rIns="93148" bIns="46574" rtlCol="0"/>
          <a:lstStyle>
            <a:lvl1pPr algn="r">
              <a:defRPr sz="1200"/>
            </a:lvl1pPr>
          </a:lstStyle>
          <a:p>
            <a:fld id="{CDBC101F-264B-435B-B7F3-B7751D5F0FEC}" type="datetimeFigureOut">
              <a:rPr lang="en-US" smtClean="0"/>
              <a:t>10/4/2025</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48" tIns="46574" rIns="93148" bIns="46574"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3148" tIns="46574" rIns="93148" bIns="46574" rtlCol="0" anchor="b"/>
          <a:lstStyle>
            <a:lvl1pPr algn="r">
              <a:defRPr sz="1200"/>
            </a:lvl1pPr>
          </a:lstStyle>
          <a:p>
            <a:fld id="{3B0C3B3B-4AA7-44F8-A600-0369806AF767}" type="slidenum">
              <a:rPr lang="en-US" smtClean="0"/>
              <a:t>‹#›</a:t>
            </a:fld>
            <a:endParaRPr lang="en-US"/>
          </a:p>
        </p:txBody>
      </p:sp>
    </p:spTree>
    <p:extLst>
      <p:ext uri="{BB962C8B-B14F-4D97-AF65-F5344CB8AC3E}">
        <p14:creationId xmlns:p14="http://schemas.microsoft.com/office/powerpoint/2010/main" val="231162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48" tIns="46574" rIns="93148" bIns="46574" rtlCol="0"/>
          <a:lstStyle>
            <a:lvl1pPr algn="l">
              <a:defRPr sz="1200"/>
            </a:lvl1pPr>
          </a:lstStyle>
          <a:p>
            <a:endParaRPr lang="en-US"/>
          </a:p>
        </p:txBody>
      </p:sp>
      <p:sp>
        <p:nvSpPr>
          <p:cNvPr id="3" name="Date Placeholder 2"/>
          <p:cNvSpPr>
            <a:spLocks noGrp="1"/>
          </p:cNvSpPr>
          <p:nvPr>
            <p:ph type="dt" idx="1"/>
          </p:nvPr>
        </p:nvSpPr>
        <p:spPr>
          <a:xfrm>
            <a:off x="3970939" y="3"/>
            <a:ext cx="3037840" cy="466434"/>
          </a:xfrm>
          <a:prstGeom prst="rect">
            <a:avLst/>
          </a:prstGeom>
        </p:spPr>
        <p:txBody>
          <a:bodyPr vert="horz" lIns="93148" tIns="46574" rIns="93148" bIns="46574" rtlCol="0"/>
          <a:lstStyle>
            <a:lvl1pPr algn="r">
              <a:defRPr sz="1200"/>
            </a:lvl1pPr>
          </a:lstStyle>
          <a:p>
            <a:fld id="{71773775-B5BA-4C29-982C-E5CEA0C969A6}" type="datetimeFigureOut">
              <a:rPr lang="en-US" smtClean="0"/>
              <a:t>10/4/2025</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48" tIns="46574" rIns="93148" bIns="46574"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48" tIns="46574" rIns="93148"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48" tIns="46574" rIns="93148" bIns="4657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48" tIns="46574" rIns="93148" bIns="46574" rtlCol="0" anchor="b"/>
          <a:lstStyle>
            <a:lvl1pPr algn="r">
              <a:defRPr sz="1200"/>
            </a:lvl1pPr>
          </a:lstStyle>
          <a:p>
            <a:fld id="{D0FF3FD1-2988-41FE-B1E0-91FB6C5C3754}" type="slidenum">
              <a:rPr lang="en-US" smtClean="0"/>
              <a:t>‹#›</a:t>
            </a:fld>
            <a:endParaRPr lang="en-US"/>
          </a:p>
        </p:txBody>
      </p:sp>
    </p:spTree>
    <p:extLst>
      <p:ext uri="{BB962C8B-B14F-4D97-AF65-F5344CB8AC3E}">
        <p14:creationId xmlns:p14="http://schemas.microsoft.com/office/powerpoint/2010/main" val="253954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F3FD1-2988-41FE-B1E0-91FB6C5C3754}" type="slidenum">
              <a:rPr lang="en-US" smtClean="0"/>
              <a:t>8</a:t>
            </a:fld>
            <a:endParaRPr lang="en-US"/>
          </a:p>
        </p:txBody>
      </p:sp>
    </p:spTree>
    <p:extLst>
      <p:ext uri="{BB962C8B-B14F-4D97-AF65-F5344CB8AC3E}">
        <p14:creationId xmlns:p14="http://schemas.microsoft.com/office/powerpoint/2010/main" val="136288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F3FD1-2988-41FE-B1E0-91FB6C5C3754}" type="slidenum">
              <a:rPr lang="en-US" smtClean="0"/>
              <a:t>23</a:t>
            </a:fld>
            <a:endParaRPr lang="en-US"/>
          </a:p>
        </p:txBody>
      </p:sp>
    </p:spTree>
    <p:extLst>
      <p:ext uri="{BB962C8B-B14F-4D97-AF65-F5344CB8AC3E}">
        <p14:creationId xmlns:p14="http://schemas.microsoft.com/office/powerpoint/2010/main" val="379946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486">
              <a:defRPr/>
            </a:pPr>
            <a:r>
              <a:rPr lang="en-US" dirty="0"/>
              <a:t>Thank you for this opportunity to speak with you about my research. </a:t>
            </a:r>
          </a:p>
        </p:txBody>
      </p:sp>
      <p:sp>
        <p:nvSpPr>
          <p:cNvPr id="4" name="Slide Number Placeholder 3"/>
          <p:cNvSpPr>
            <a:spLocks noGrp="1"/>
          </p:cNvSpPr>
          <p:nvPr>
            <p:ph type="sldNum" sz="quarter" idx="10"/>
          </p:nvPr>
        </p:nvSpPr>
        <p:spPr/>
        <p:txBody>
          <a:bodyPr/>
          <a:lstStyle/>
          <a:p>
            <a:fld id="{AAAA0D6C-D6F9-4378-9A33-0F38711D6207}" type="slidenum">
              <a:rPr lang="en-US" smtClean="0"/>
              <a:pPr/>
              <a:t>27</a:t>
            </a:fld>
            <a:endParaRPr lang="en-US"/>
          </a:p>
        </p:txBody>
      </p:sp>
    </p:spTree>
    <p:extLst>
      <p:ext uri="{BB962C8B-B14F-4D97-AF65-F5344CB8AC3E}">
        <p14:creationId xmlns:p14="http://schemas.microsoft.com/office/powerpoint/2010/main" val="216983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24051-563B-AD57-FA7F-0D25DFF0B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39546-BE74-3612-C647-FC891CB56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95D8E-CA50-9E93-A5EA-E9A0F42DF4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579E7A-474A-FDE0-DB41-0F0CB4267DA2}"/>
              </a:ext>
            </a:extLst>
          </p:cNvPr>
          <p:cNvSpPr>
            <a:spLocks noGrp="1"/>
          </p:cNvSpPr>
          <p:nvPr>
            <p:ph type="sldNum" sz="quarter" idx="5"/>
          </p:nvPr>
        </p:nvSpPr>
        <p:spPr/>
        <p:txBody>
          <a:bodyPr/>
          <a:lstStyle/>
          <a:p>
            <a:fld id="{D0FF3FD1-2988-41FE-B1E0-91FB6C5C3754}" type="slidenum">
              <a:rPr lang="en-US" smtClean="0"/>
              <a:t>29</a:t>
            </a:fld>
            <a:endParaRPr lang="en-US"/>
          </a:p>
        </p:txBody>
      </p:sp>
    </p:spTree>
    <p:extLst>
      <p:ext uri="{BB962C8B-B14F-4D97-AF65-F5344CB8AC3E}">
        <p14:creationId xmlns:p14="http://schemas.microsoft.com/office/powerpoint/2010/main" val="87066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F3FD1-2988-41FE-B1E0-91FB6C5C3754}" type="slidenum">
              <a:rPr lang="en-US" smtClean="0"/>
              <a:t>32</a:t>
            </a:fld>
            <a:endParaRPr lang="en-US"/>
          </a:p>
        </p:txBody>
      </p:sp>
    </p:spTree>
    <p:extLst>
      <p:ext uri="{BB962C8B-B14F-4D97-AF65-F5344CB8AC3E}">
        <p14:creationId xmlns:p14="http://schemas.microsoft.com/office/powerpoint/2010/main" val="203009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F3FD1-2988-41FE-B1E0-91FB6C5C3754}" type="slidenum">
              <a:rPr lang="en-US" smtClean="0"/>
              <a:t>40</a:t>
            </a:fld>
            <a:endParaRPr lang="en-US"/>
          </a:p>
        </p:txBody>
      </p:sp>
    </p:spTree>
    <p:extLst>
      <p:ext uri="{BB962C8B-B14F-4D97-AF65-F5344CB8AC3E}">
        <p14:creationId xmlns:p14="http://schemas.microsoft.com/office/powerpoint/2010/main" val="66374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F3FD1-2988-41FE-B1E0-91FB6C5C3754}" type="slidenum">
              <a:rPr lang="en-US" smtClean="0"/>
              <a:t>41</a:t>
            </a:fld>
            <a:endParaRPr lang="en-US"/>
          </a:p>
        </p:txBody>
      </p:sp>
    </p:spTree>
    <p:extLst>
      <p:ext uri="{BB962C8B-B14F-4D97-AF65-F5344CB8AC3E}">
        <p14:creationId xmlns:p14="http://schemas.microsoft.com/office/powerpoint/2010/main" val="151220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F3FD1-2988-41FE-B1E0-91FB6C5C3754}" type="slidenum">
              <a:rPr lang="en-US" smtClean="0"/>
              <a:t>46</a:t>
            </a:fld>
            <a:endParaRPr lang="en-US"/>
          </a:p>
        </p:txBody>
      </p:sp>
    </p:spTree>
    <p:extLst>
      <p:ext uri="{BB962C8B-B14F-4D97-AF65-F5344CB8AC3E}">
        <p14:creationId xmlns:p14="http://schemas.microsoft.com/office/powerpoint/2010/main" val="3266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A78DB0-437E-4B03-B89F-F3DF66B4B005}"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11287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78DB0-437E-4B03-B89F-F3DF66B4B005}"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42102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78DB0-437E-4B03-B89F-F3DF66B4B005}"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321278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78DB0-437E-4B03-B89F-F3DF66B4B005}"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410101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78DB0-437E-4B03-B89F-F3DF66B4B005}"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49720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78DB0-437E-4B03-B89F-F3DF66B4B005}"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43355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78DB0-437E-4B03-B89F-F3DF66B4B005}"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380774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78DB0-437E-4B03-B89F-F3DF66B4B005}"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295428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78DB0-437E-4B03-B89F-F3DF66B4B005}"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54717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78DB0-437E-4B03-B89F-F3DF66B4B005}"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308864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78DB0-437E-4B03-B89F-F3DF66B4B005}"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4AB9F-F3BD-4B09-A3F8-0FCB4582A57E}" type="slidenum">
              <a:rPr lang="en-US" smtClean="0"/>
              <a:t>‹#›</a:t>
            </a:fld>
            <a:endParaRPr lang="en-US"/>
          </a:p>
        </p:txBody>
      </p:sp>
    </p:spTree>
    <p:extLst>
      <p:ext uri="{BB962C8B-B14F-4D97-AF65-F5344CB8AC3E}">
        <p14:creationId xmlns:p14="http://schemas.microsoft.com/office/powerpoint/2010/main" val="27497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78DB0-437E-4B03-B89F-F3DF66B4B005}"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4AB9F-F3BD-4B09-A3F8-0FCB4582A57E}" type="slidenum">
              <a:rPr lang="en-US" smtClean="0"/>
              <a:t>‹#›</a:t>
            </a:fld>
            <a:endParaRPr lang="en-US"/>
          </a:p>
        </p:txBody>
      </p:sp>
    </p:spTree>
    <p:extLst>
      <p:ext uri="{BB962C8B-B14F-4D97-AF65-F5344CB8AC3E}">
        <p14:creationId xmlns:p14="http://schemas.microsoft.com/office/powerpoint/2010/main" val="3873713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ercatus.org/research/books/regulation-primer"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substackcdn.com/image/fetch/$s_!J1FE!,f_auto,q_auto:good,fl_progressive:steep/https%3A%2F%2Fsubstack-post-media.s3.amazonaws.com%2Fpublic%2Fimages%2Fd4036b32-7d7e-45a9-ad97-70588d5b224d_400x400.jpeg" TargetMode="Externa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sterjesen@fau.ed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8.svg"/></Relationships>
</file>

<file path=ppt/slides/_rels/slide4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hyperlink" Target="https://www.lunarmobiscuit.com/wp-content/uploads/2018/05/How-many-Entrepreneurs.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633D-320D-0F45-BD93-D236BE602E78}"/>
              </a:ext>
            </a:extLst>
          </p:cNvPr>
          <p:cNvSpPr>
            <a:spLocks noGrp="1"/>
          </p:cNvSpPr>
          <p:nvPr>
            <p:ph type="ctrTitle"/>
          </p:nvPr>
        </p:nvSpPr>
        <p:spPr/>
        <p:txBody>
          <a:bodyPr>
            <a:normAutofit/>
          </a:bodyPr>
          <a:lstStyle/>
          <a:p>
            <a:r>
              <a:rPr lang="en-US" dirty="0"/>
              <a:t>Entrepreneurship as Key Engine of Economic Growth</a:t>
            </a:r>
          </a:p>
        </p:txBody>
      </p:sp>
      <p:sp>
        <p:nvSpPr>
          <p:cNvPr id="3" name="Subtitle 2">
            <a:extLst>
              <a:ext uri="{FF2B5EF4-FFF2-40B4-BE49-F238E27FC236}">
                <a16:creationId xmlns:a16="http://schemas.microsoft.com/office/drawing/2014/main" id="{2977BA03-0250-AA2B-3102-B5F607F681AF}"/>
              </a:ext>
            </a:extLst>
          </p:cNvPr>
          <p:cNvSpPr>
            <a:spLocks noGrp="1"/>
          </p:cNvSpPr>
          <p:nvPr>
            <p:ph type="subTitle" idx="1"/>
          </p:nvPr>
        </p:nvSpPr>
        <p:spPr>
          <a:xfrm>
            <a:off x="1524000" y="3613189"/>
            <a:ext cx="9144000" cy="1655762"/>
          </a:xfrm>
        </p:spPr>
        <p:txBody>
          <a:bodyPr>
            <a:noAutofit/>
          </a:bodyPr>
          <a:lstStyle/>
          <a:p>
            <a:endParaRPr lang="en-US" sz="2000" dirty="0"/>
          </a:p>
          <a:p>
            <a:endParaRPr lang="en-US" sz="2000" dirty="0"/>
          </a:p>
          <a:p>
            <a:r>
              <a:rPr lang="en-US" sz="2000" dirty="0"/>
              <a:t>October 4, 2025</a:t>
            </a:r>
          </a:p>
          <a:p>
            <a:r>
              <a:rPr lang="en-US" sz="2000" dirty="0"/>
              <a:t>Dr. Siri Terjesen</a:t>
            </a:r>
          </a:p>
          <a:p>
            <a:endParaRPr lang="en-US" sz="2000" dirty="0"/>
          </a:p>
          <a:p>
            <a:r>
              <a:rPr lang="en-US" sz="2000" dirty="0"/>
              <a:t>Florida Atlantic University</a:t>
            </a:r>
          </a:p>
          <a:p>
            <a:r>
              <a:rPr lang="en-US" sz="2000" dirty="0"/>
              <a:t>Norwegian School of Economics</a:t>
            </a:r>
          </a:p>
        </p:txBody>
      </p:sp>
      <p:pic>
        <p:nvPicPr>
          <p:cNvPr id="8" name="Picture 7" descr="A blue background with white text and an owl head&#10;&#10;AI-generated content may be incorrect.">
            <a:extLst>
              <a:ext uri="{FF2B5EF4-FFF2-40B4-BE49-F238E27FC236}">
                <a16:creationId xmlns:a16="http://schemas.microsoft.com/office/drawing/2014/main" id="{45E70FAF-C61D-B81B-B8B0-F2CF60F48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482" y="4178484"/>
            <a:ext cx="2143125" cy="2143125"/>
          </a:xfrm>
          <a:prstGeom prst="rect">
            <a:avLst/>
          </a:prstGeom>
        </p:spPr>
      </p:pic>
      <p:pic>
        <p:nvPicPr>
          <p:cNvPr id="5" name="Picture 4">
            <a:extLst>
              <a:ext uri="{FF2B5EF4-FFF2-40B4-BE49-F238E27FC236}">
                <a16:creationId xmlns:a16="http://schemas.microsoft.com/office/drawing/2014/main" id="{CC220E50-64C0-EB2F-96A4-6B8D951A2C14}"/>
              </a:ext>
            </a:extLst>
          </p:cNvPr>
          <p:cNvPicPr>
            <a:picLocks noChangeAspect="1"/>
          </p:cNvPicPr>
          <p:nvPr/>
        </p:nvPicPr>
        <p:blipFill>
          <a:blip r:embed="rId3"/>
          <a:stretch>
            <a:fillRect/>
          </a:stretch>
        </p:blipFill>
        <p:spPr>
          <a:xfrm>
            <a:off x="434074" y="4197388"/>
            <a:ext cx="3200847" cy="2105319"/>
          </a:xfrm>
          <a:prstGeom prst="rect">
            <a:avLst/>
          </a:prstGeom>
        </p:spPr>
      </p:pic>
      <p:pic>
        <p:nvPicPr>
          <p:cNvPr id="9" name="Picture 8" descr="A blue and white logo&#10;&#10;AI-generated content may be incorrect.">
            <a:extLst>
              <a:ext uri="{FF2B5EF4-FFF2-40B4-BE49-F238E27FC236}">
                <a16:creationId xmlns:a16="http://schemas.microsoft.com/office/drawing/2014/main" id="{E30F7154-5DFD-2AE7-A934-F4A0B400F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875" y="4197388"/>
            <a:ext cx="2143125" cy="2143125"/>
          </a:xfrm>
          <a:prstGeom prst="rect">
            <a:avLst/>
          </a:prstGeom>
        </p:spPr>
      </p:pic>
    </p:spTree>
    <p:extLst>
      <p:ext uri="{BB962C8B-B14F-4D97-AF65-F5344CB8AC3E}">
        <p14:creationId xmlns:p14="http://schemas.microsoft.com/office/powerpoint/2010/main" val="88955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BF232-AC55-B504-195D-05FFF3139A58}"/>
              </a:ext>
            </a:extLst>
          </p:cNvPr>
          <p:cNvPicPr>
            <a:picLocks noChangeAspect="1"/>
          </p:cNvPicPr>
          <p:nvPr/>
        </p:nvPicPr>
        <p:blipFill>
          <a:blip r:embed="rId2"/>
          <a:stretch>
            <a:fillRect/>
          </a:stretch>
        </p:blipFill>
        <p:spPr>
          <a:xfrm>
            <a:off x="304899" y="0"/>
            <a:ext cx="11270066" cy="6701120"/>
          </a:xfrm>
          <a:prstGeom prst="rect">
            <a:avLst/>
          </a:prstGeom>
        </p:spPr>
      </p:pic>
      <p:sp>
        <p:nvSpPr>
          <p:cNvPr id="8" name="TextBox 7">
            <a:extLst>
              <a:ext uri="{FF2B5EF4-FFF2-40B4-BE49-F238E27FC236}">
                <a16:creationId xmlns:a16="http://schemas.microsoft.com/office/drawing/2014/main" id="{DE541B57-C9C5-10DD-DC95-BD8BAAC4ABEF}"/>
              </a:ext>
            </a:extLst>
          </p:cNvPr>
          <p:cNvSpPr txBox="1"/>
          <p:nvPr/>
        </p:nvSpPr>
        <p:spPr>
          <a:xfrm>
            <a:off x="81777" y="5531569"/>
            <a:ext cx="1523999" cy="1169551"/>
          </a:xfrm>
          <a:prstGeom prst="rect">
            <a:avLst/>
          </a:prstGeom>
          <a:noFill/>
        </p:spPr>
        <p:txBody>
          <a:bodyPr wrap="square" rtlCol="0">
            <a:spAutoFit/>
          </a:bodyPr>
          <a:lstStyle/>
          <a:p>
            <a:r>
              <a:rPr lang="en-US" sz="1400" dirty="0"/>
              <a:t>Source: https://www.gemconsortium.org/reports/latest-global-report</a:t>
            </a:r>
          </a:p>
        </p:txBody>
      </p:sp>
      <p:pic>
        <p:nvPicPr>
          <p:cNvPr id="3" name="Picture 2" descr="A blue and red flag&#10;&#10;AI-generated content may be incorrect.">
            <a:extLst>
              <a:ext uri="{FF2B5EF4-FFF2-40B4-BE49-F238E27FC236}">
                <a16:creationId xmlns:a16="http://schemas.microsoft.com/office/drawing/2014/main" id="{FCE28120-C855-000C-B833-3696E61A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4965" y="4795024"/>
            <a:ext cx="514963" cy="369219"/>
          </a:xfrm>
          <a:prstGeom prst="rect">
            <a:avLst/>
          </a:prstGeom>
        </p:spPr>
      </p:pic>
      <p:sp>
        <p:nvSpPr>
          <p:cNvPr id="4" name="Rectangle 3">
            <a:extLst>
              <a:ext uri="{FF2B5EF4-FFF2-40B4-BE49-F238E27FC236}">
                <a16:creationId xmlns:a16="http://schemas.microsoft.com/office/drawing/2014/main" id="{6E1CCDAF-5793-2F58-5ACD-49FF3C41A6D8}"/>
              </a:ext>
            </a:extLst>
          </p:cNvPr>
          <p:cNvSpPr/>
          <p:nvPr/>
        </p:nvSpPr>
        <p:spPr>
          <a:xfrm>
            <a:off x="11574965" y="3258147"/>
            <a:ext cx="168383" cy="14365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CCC535-E1D6-F53E-B02C-CD675359CBED}"/>
              </a:ext>
            </a:extLst>
          </p:cNvPr>
          <p:cNvSpPr/>
          <p:nvPr/>
        </p:nvSpPr>
        <p:spPr>
          <a:xfrm>
            <a:off x="11802909" y="3702205"/>
            <a:ext cx="168383" cy="99245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48E83-4A42-204C-1DCA-097D47344FC7}"/>
              </a:ext>
            </a:extLst>
          </p:cNvPr>
          <p:cNvPicPr>
            <a:picLocks noChangeAspect="1"/>
          </p:cNvPicPr>
          <p:nvPr/>
        </p:nvPicPr>
        <p:blipFill>
          <a:blip r:embed="rId2"/>
          <a:srcRect t="20813" b="8130"/>
          <a:stretch>
            <a:fillRect/>
          </a:stretch>
        </p:blipFill>
        <p:spPr>
          <a:xfrm>
            <a:off x="512955" y="0"/>
            <a:ext cx="10827834" cy="6880613"/>
          </a:xfrm>
          <a:prstGeom prst="rect">
            <a:avLst/>
          </a:prstGeom>
        </p:spPr>
      </p:pic>
      <p:sp>
        <p:nvSpPr>
          <p:cNvPr id="2" name="TextBox 1">
            <a:extLst>
              <a:ext uri="{FF2B5EF4-FFF2-40B4-BE49-F238E27FC236}">
                <a16:creationId xmlns:a16="http://schemas.microsoft.com/office/drawing/2014/main" id="{FF4CDD54-1260-1562-9A2F-DC5AF0C76A58}"/>
              </a:ext>
            </a:extLst>
          </p:cNvPr>
          <p:cNvSpPr txBox="1"/>
          <p:nvPr/>
        </p:nvSpPr>
        <p:spPr>
          <a:xfrm>
            <a:off x="2129882" y="3167390"/>
            <a:ext cx="747131" cy="523220"/>
          </a:xfrm>
          <a:prstGeom prst="rect">
            <a:avLst/>
          </a:prstGeom>
          <a:solidFill>
            <a:schemeClr val="accent1">
              <a:lumMod val="50000"/>
            </a:schemeClr>
          </a:solidFill>
          <a:ln>
            <a:solidFill>
              <a:schemeClr val="accent1">
                <a:lumMod val="50000"/>
              </a:schemeClr>
            </a:solidFill>
          </a:ln>
        </p:spPr>
        <p:txBody>
          <a:bodyPr wrap="square" rtlCol="0">
            <a:spAutoFit/>
          </a:bodyPr>
          <a:lstStyle/>
          <a:p>
            <a:r>
              <a:rPr lang="en-US" sz="2800" dirty="0">
                <a:solidFill>
                  <a:schemeClr val="bg1"/>
                </a:solidFill>
              </a:rPr>
              <a:t>656</a:t>
            </a:r>
          </a:p>
        </p:txBody>
      </p:sp>
      <p:sp>
        <p:nvSpPr>
          <p:cNvPr id="4" name="TextBox 3">
            <a:extLst>
              <a:ext uri="{FF2B5EF4-FFF2-40B4-BE49-F238E27FC236}">
                <a16:creationId xmlns:a16="http://schemas.microsoft.com/office/drawing/2014/main" id="{59C1846F-4A07-0CA9-6A12-155A16F3C5B4}"/>
              </a:ext>
            </a:extLst>
          </p:cNvPr>
          <p:cNvSpPr txBox="1"/>
          <p:nvPr/>
        </p:nvSpPr>
        <p:spPr>
          <a:xfrm>
            <a:off x="8381999" y="3286337"/>
            <a:ext cx="747131" cy="523220"/>
          </a:xfrm>
          <a:prstGeom prst="rect">
            <a:avLst/>
          </a:prstGeom>
          <a:solidFill>
            <a:schemeClr val="accent1"/>
          </a:solidFill>
          <a:ln>
            <a:solidFill>
              <a:schemeClr val="accent1"/>
            </a:solidFill>
          </a:ln>
        </p:spPr>
        <p:txBody>
          <a:bodyPr wrap="square" rtlCol="0">
            <a:spAutoFit/>
          </a:bodyPr>
          <a:lstStyle/>
          <a:p>
            <a:r>
              <a:rPr lang="en-US" sz="2800" dirty="0">
                <a:solidFill>
                  <a:schemeClr val="bg1"/>
                </a:solidFill>
              </a:rPr>
              <a:t>168</a:t>
            </a:r>
          </a:p>
        </p:txBody>
      </p:sp>
      <p:sp>
        <p:nvSpPr>
          <p:cNvPr id="5" name="TextBox 4">
            <a:extLst>
              <a:ext uri="{FF2B5EF4-FFF2-40B4-BE49-F238E27FC236}">
                <a16:creationId xmlns:a16="http://schemas.microsoft.com/office/drawing/2014/main" id="{AF1A242F-6F45-8D08-5448-7D0B120C96A9}"/>
              </a:ext>
            </a:extLst>
          </p:cNvPr>
          <p:cNvSpPr txBox="1"/>
          <p:nvPr/>
        </p:nvSpPr>
        <p:spPr>
          <a:xfrm>
            <a:off x="7725935" y="3838851"/>
            <a:ext cx="447910" cy="369332"/>
          </a:xfrm>
          <a:prstGeom prst="rect">
            <a:avLst/>
          </a:prstGeom>
          <a:solidFill>
            <a:srgbClr val="9D75BB"/>
          </a:solidFill>
          <a:ln>
            <a:solidFill>
              <a:srgbClr val="9D75BB"/>
            </a:solidFill>
          </a:ln>
        </p:spPr>
        <p:txBody>
          <a:bodyPr wrap="square" rtlCol="0">
            <a:spAutoFit/>
          </a:bodyPr>
          <a:lstStyle/>
          <a:p>
            <a:r>
              <a:rPr lang="en-US" dirty="0">
                <a:solidFill>
                  <a:schemeClr val="bg1"/>
                </a:solidFill>
              </a:rPr>
              <a:t>71</a:t>
            </a:r>
          </a:p>
        </p:txBody>
      </p:sp>
      <p:sp>
        <p:nvSpPr>
          <p:cNvPr id="6" name="TextBox 5">
            <a:extLst>
              <a:ext uri="{FF2B5EF4-FFF2-40B4-BE49-F238E27FC236}">
                <a16:creationId xmlns:a16="http://schemas.microsoft.com/office/drawing/2014/main" id="{FF11146C-A494-30C8-AE9B-6ABCDADDC42E}"/>
              </a:ext>
            </a:extLst>
          </p:cNvPr>
          <p:cNvSpPr txBox="1"/>
          <p:nvPr/>
        </p:nvSpPr>
        <p:spPr>
          <a:xfrm>
            <a:off x="5025482" y="2100905"/>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53</a:t>
            </a:r>
          </a:p>
        </p:txBody>
      </p:sp>
      <p:sp>
        <p:nvSpPr>
          <p:cNvPr id="7" name="TextBox 6">
            <a:extLst>
              <a:ext uri="{FF2B5EF4-FFF2-40B4-BE49-F238E27FC236}">
                <a16:creationId xmlns:a16="http://schemas.microsoft.com/office/drawing/2014/main" id="{20ED02BC-F411-7784-BA01-BB6FE37F1173}"/>
              </a:ext>
            </a:extLst>
          </p:cNvPr>
          <p:cNvSpPr txBox="1"/>
          <p:nvPr/>
        </p:nvSpPr>
        <p:spPr>
          <a:xfrm>
            <a:off x="6201935" y="2814570"/>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30</a:t>
            </a:r>
          </a:p>
        </p:txBody>
      </p:sp>
      <p:sp>
        <p:nvSpPr>
          <p:cNvPr id="8" name="TextBox 7">
            <a:extLst>
              <a:ext uri="{FF2B5EF4-FFF2-40B4-BE49-F238E27FC236}">
                <a16:creationId xmlns:a16="http://schemas.microsoft.com/office/drawing/2014/main" id="{9FD3E82B-0EED-C699-463D-06F014F0CEE0}"/>
              </a:ext>
            </a:extLst>
          </p:cNvPr>
          <p:cNvSpPr txBox="1"/>
          <p:nvPr/>
        </p:nvSpPr>
        <p:spPr>
          <a:xfrm>
            <a:off x="6620110" y="3712470"/>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25</a:t>
            </a:r>
          </a:p>
        </p:txBody>
      </p:sp>
      <p:sp>
        <p:nvSpPr>
          <p:cNvPr id="9" name="TextBox 8">
            <a:extLst>
              <a:ext uri="{FF2B5EF4-FFF2-40B4-BE49-F238E27FC236}">
                <a16:creationId xmlns:a16="http://schemas.microsoft.com/office/drawing/2014/main" id="{32B8A884-93C8-A0B7-A8CD-5C28F4AE1FD3}"/>
              </a:ext>
            </a:extLst>
          </p:cNvPr>
          <p:cNvSpPr txBox="1"/>
          <p:nvPr/>
        </p:nvSpPr>
        <p:spPr>
          <a:xfrm>
            <a:off x="4899101" y="2854271"/>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26</a:t>
            </a:r>
          </a:p>
        </p:txBody>
      </p:sp>
      <p:sp>
        <p:nvSpPr>
          <p:cNvPr id="10" name="TextBox 9">
            <a:extLst>
              <a:ext uri="{FF2B5EF4-FFF2-40B4-BE49-F238E27FC236}">
                <a16:creationId xmlns:a16="http://schemas.microsoft.com/office/drawing/2014/main" id="{5493664F-BE10-AAC4-56D5-E25C836F2839}"/>
              </a:ext>
            </a:extLst>
          </p:cNvPr>
          <p:cNvSpPr txBox="1"/>
          <p:nvPr/>
        </p:nvSpPr>
        <p:spPr>
          <a:xfrm>
            <a:off x="2129882" y="2445238"/>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21</a:t>
            </a:r>
          </a:p>
        </p:txBody>
      </p:sp>
      <p:sp>
        <p:nvSpPr>
          <p:cNvPr id="11" name="TextBox 10">
            <a:extLst>
              <a:ext uri="{FF2B5EF4-FFF2-40B4-BE49-F238E27FC236}">
                <a16:creationId xmlns:a16="http://schemas.microsoft.com/office/drawing/2014/main" id="{4AF74BB9-D851-56A5-3EEA-47363A8087B7}"/>
              </a:ext>
            </a:extLst>
          </p:cNvPr>
          <p:cNvSpPr txBox="1"/>
          <p:nvPr/>
        </p:nvSpPr>
        <p:spPr>
          <a:xfrm>
            <a:off x="3958681" y="4946983"/>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17</a:t>
            </a:r>
          </a:p>
        </p:txBody>
      </p:sp>
      <p:sp>
        <p:nvSpPr>
          <p:cNvPr id="12" name="TextBox 11">
            <a:extLst>
              <a:ext uri="{FF2B5EF4-FFF2-40B4-BE49-F238E27FC236}">
                <a16:creationId xmlns:a16="http://schemas.microsoft.com/office/drawing/2014/main" id="{DC8E4C34-CB51-11F4-E7A4-4435C73F2BEF}"/>
              </a:ext>
            </a:extLst>
          </p:cNvPr>
          <p:cNvSpPr txBox="1"/>
          <p:nvPr/>
        </p:nvSpPr>
        <p:spPr>
          <a:xfrm>
            <a:off x="9487824" y="3564459"/>
            <a:ext cx="447910"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14</a:t>
            </a:r>
          </a:p>
        </p:txBody>
      </p:sp>
      <p:sp>
        <p:nvSpPr>
          <p:cNvPr id="13" name="TextBox 12">
            <a:extLst>
              <a:ext uri="{FF2B5EF4-FFF2-40B4-BE49-F238E27FC236}">
                <a16:creationId xmlns:a16="http://schemas.microsoft.com/office/drawing/2014/main" id="{2D1FDC87-E027-F65C-1014-8EE6B04DC706}"/>
              </a:ext>
            </a:extLst>
          </p:cNvPr>
          <p:cNvSpPr txBox="1"/>
          <p:nvPr/>
        </p:nvSpPr>
        <p:spPr>
          <a:xfrm>
            <a:off x="4744839" y="1910878"/>
            <a:ext cx="301086"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1</a:t>
            </a:r>
          </a:p>
        </p:txBody>
      </p:sp>
      <p:pic>
        <p:nvPicPr>
          <p:cNvPr id="15" name="Picture 14" descr="A close-up of a white object&#10;&#10;AI-generated content may be incorrect.">
            <a:extLst>
              <a:ext uri="{FF2B5EF4-FFF2-40B4-BE49-F238E27FC236}">
                <a16:creationId xmlns:a16="http://schemas.microsoft.com/office/drawing/2014/main" id="{44616DB9-00AD-1426-8DB7-6076249CE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664" y="1025913"/>
            <a:ext cx="1512693" cy="787962"/>
          </a:xfrm>
          <a:prstGeom prst="rect">
            <a:avLst/>
          </a:prstGeom>
        </p:spPr>
      </p:pic>
    </p:spTree>
    <p:extLst>
      <p:ext uri="{BB962C8B-B14F-4D97-AF65-F5344CB8AC3E}">
        <p14:creationId xmlns:p14="http://schemas.microsoft.com/office/powerpoint/2010/main" val="307623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A5F4B7-8768-5070-2E5A-862F15CE16E5}"/>
              </a:ext>
            </a:extLst>
          </p:cNvPr>
          <p:cNvSpPr>
            <a:spLocks noGrp="1"/>
          </p:cNvSpPr>
          <p:nvPr>
            <p:ph type="title"/>
          </p:nvPr>
        </p:nvSpPr>
        <p:spPr>
          <a:xfrm>
            <a:off x="477253" y="5013"/>
            <a:ext cx="11517678" cy="1143000"/>
          </a:xfrm>
        </p:spPr>
        <p:txBody>
          <a:bodyPr>
            <a:normAutofit/>
          </a:bodyPr>
          <a:lstStyle/>
          <a:p>
            <a:r>
              <a:rPr lang="en-US" dirty="0">
                <a:solidFill>
                  <a:schemeClr val="accent1">
                    <a:lumMod val="50000"/>
                  </a:schemeClr>
                </a:solidFill>
                <a:latin typeface="+mn-lt"/>
              </a:rPr>
              <a:t>What is Regulation?</a:t>
            </a:r>
          </a:p>
        </p:txBody>
      </p:sp>
      <p:pic>
        <p:nvPicPr>
          <p:cNvPr id="5" name="Content Placeholder 4" descr="A book cover with black text&#10;&#10;Description automatically generated">
            <a:extLst>
              <a:ext uri="{FF2B5EF4-FFF2-40B4-BE49-F238E27FC236}">
                <a16:creationId xmlns:a16="http://schemas.microsoft.com/office/drawing/2014/main" id="{A956E91E-91A7-C20E-ED89-B9648BB52D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4009" y="128681"/>
            <a:ext cx="4110922" cy="6600637"/>
          </a:xfrm>
        </p:spPr>
      </p:pic>
      <p:sp>
        <p:nvSpPr>
          <p:cNvPr id="6" name="TextBox 5">
            <a:extLst>
              <a:ext uri="{FF2B5EF4-FFF2-40B4-BE49-F238E27FC236}">
                <a16:creationId xmlns:a16="http://schemas.microsoft.com/office/drawing/2014/main" id="{DBF5CD64-1241-5EDA-9AAD-DAFE68EEC236}"/>
              </a:ext>
            </a:extLst>
          </p:cNvPr>
          <p:cNvSpPr txBox="1"/>
          <p:nvPr/>
        </p:nvSpPr>
        <p:spPr>
          <a:xfrm>
            <a:off x="197069" y="1059111"/>
            <a:ext cx="7427628" cy="5670207"/>
          </a:xfrm>
          <a:prstGeom prst="rect">
            <a:avLst/>
          </a:prstGeom>
          <a:noFill/>
        </p:spPr>
        <p:txBody>
          <a:bodyPr wrap="square">
            <a:spAutoFit/>
          </a:bodyPr>
          <a:lstStyle/>
          <a:p>
            <a:pPr marL="0" marR="0">
              <a:lnSpc>
                <a:spcPct val="107000"/>
              </a:lnSpc>
              <a:spcBef>
                <a:spcPts val="0"/>
              </a:spcBef>
              <a:spcAft>
                <a:spcPts val="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Regulations, also called administrative laws or rules, are the primary vehicles by which the federal government implements laws and agency objectives. They are specific standards or instructions concerning what individuals, businesses, and other organizations can or cannot do. Market economies need clear rules to function efficiently.”</a:t>
            </a:r>
            <a:endParaRPr lang="en-US" sz="3400" dirty="0"/>
          </a:p>
        </p:txBody>
      </p:sp>
      <p:sp>
        <p:nvSpPr>
          <p:cNvPr id="9" name="TextBox 8">
            <a:extLst>
              <a:ext uri="{FF2B5EF4-FFF2-40B4-BE49-F238E27FC236}">
                <a16:creationId xmlns:a16="http://schemas.microsoft.com/office/drawing/2014/main" id="{EEEBC6A9-E96D-981E-9F65-2D99D06F7816}"/>
              </a:ext>
            </a:extLst>
          </p:cNvPr>
          <p:cNvSpPr txBox="1"/>
          <p:nvPr/>
        </p:nvSpPr>
        <p:spPr>
          <a:xfrm>
            <a:off x="5949014" y="6359986"/>
            <a:ext cx="6096000" cy="369332"/>
          </a:xfrm>
          <a:prstGeom prst="rect">
            <a:avLst/>
          </a:prstGeom>
          <a:noFill/>
        </p:spPr>
        <p:txBody>
          <a:bodyPr wrap="square">
            <a:spAutoFit/>
          </a:bodyPr>
          <a:lstStyle/>
          <a:p>
            <a:r>
              <a:rPr lang="en-US" dirty="0">
                <a:hlinkClick r:id="rId3"/>
              </a:rPr>
              <a:t>https://www.mercatus.org/research/books/regulation-primer</a:t>
            </a:r>
            <a:endParaRPr lang="en-US" dirty="0"/>
          </a:p>
        </p:txBody>
      </p:sp>
    </p:spTree>
    <p:extLst>
      <p:ext uri="{BB962C8B-B14F-4D97-AF65-F5344CB8AC3E}">
        <p14:creationId xmlns:p14="http://schemas.microsoft.com/office/powerpoint/2010/main" val="389187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pany&#10;&#10;AI-generated content may be incorrect.">
            <a:extLst>
              <a:ext uri="{FF2B5EF4-FFF2-40B4-BE49-F238E27FC236}">
                <a16:creationId xmlns:a16="http://schemas.microsoft.com/office/drawing/2014/main" id="{6E270538-CEC8-5439-DF7D-BCC6D7A6A86F}"/>
              </a:ext>
            </a:extLst>
          </p:cNvPr>
          <p:cNvPicPr>
            <a:picLocks noChangeAspect="1"/>
          </p:cNvPicPr>
          <p:nvPr/>
        </p:nvPicPr>
        <p:blipFill>
          <a:blip r:embed="rId2">
            <a:extLst>
              <a:ext uri="{28A0092B-C50C-407E-A947-70E740481C1C}">
                <a14:useLocalDpi xmlns:a14="http://schemas.microsoft.com/office/drawing/2010/main" val="0"/>
              </a:ext>
            </a:extLst>
          </a:blip>
          <a:srcRect t="15545" r="3858"/>
          <a:stretch>
            <a:fillRect/>
          </a:stretch>
        </p:blipFill>
        <p:spPr>
          <a:xfrm>
            <a:off x="102858" y="212105"/>
            <a:ext cx="3550829" cy="1549788"/>
          </a:xfrm>
          <a:prstGeom prst="rect">
            <a:avLst/>
          </a:prstGeom>
        </p:spPr>
      </p:pic>
      <p:pic>
        <p:nvPicPr>
          <p:cNvPr id="7" name="Picture 6" descr="A logo of a u. s. department&#10;&#10;AI-generated content may be incorrect.">
            <a:extLst>
              <a:ext uri="{FF2B5EF4-FFF2-40B4-BE49-F238E27FC236}">
                <a16:creationId xmlns:a16="http://schemas.microsoft.com/office/drawing/2014/main" id="{D514352C-FA8B-9F3D-C1AA-B6398A78D2B6}"/>
              </a:ext>
            </a:extLst>
          </p:cNvPr>
          <p:cNvPicPr>
            <a:picLocks noChangeAspect="1"/>
          </p:cNvPicPr>
          <p:nvPr/>
        </p:nvPicPr>
        <p:blipFill>
          <a:blip r:embed="rId3">
            <a:extLst>
              <a:ext uri="{28A0092B-C50C-407E-A947-70E740481C1C}">
                <a14:useLocalDpi xmlns:a14="http://schemas.microsoft.com/office/drawing/2010/main" val="0"/>
              </a:ext>
            </a:extLst>
          </a:blip>
          <a:srcRect t="23138" b="28882"/>
          <a:stretch>
            <a:fillRect/>
          </a:stretch>
        </p:blipFill>
        <p:spPr>
          <a:xfrm>
            <a:off x="4276376" y="311997"/>
            <a:ext cx="3423396" cy="1093057"/>
          </a:xfrm>
          <a:prstGeom prst="rect">
            <a:avLst/>
          </a:prstGeom>
        </p:spPr>
      </p:pic>
      <p:pic>
        <p:nvPicPr>
          <p:cNvPr id="9" name="Picture 8" descr="A close-up of a logo&#10;&#10;AI-generated content may be incorrect.">
            <a:extLst>
              <a:ext uri="{FF2B5EF4-FFF2-40B4-BE49-F238E27FC236}">
                <a16:creationId xmlns:a16="http://schemas.microsoft.com/office/drawing/2014/main" id="{99BBA7AE-47C6-A1E3-E4D6-B9C0735713C2}"/>
              </a:ext>
            </a:extLst>
          </p:cNvPr>
          <p:cNvPicPr>
            <a:picLocks noChangeAspect="1"/>
          </p:cNvPicPr>
          <p:nvPr/>
        </p:nvPicPr>
        <p:blipFill>
          <a:blip r:embed="rId4">
            <a:extLst>
              <a:ext uri="{28A0092B-C50C-407E-A947-70E740481C1C}">
                <a14:useLocalDpi xmlns:a14="http://schemas.microsoft.com/office/drawing/2010/main" val="0"/>
              </a:ext>
            </a:extLst>
          </a:blip>
          <a:srcRect l="2911" t="10802" b="48083"/>
          <a:stretch>
            <a:fillRect/>
          </a:stretch>
        </p:blipFill>
        <p:spPr>
          <a:xfrm>
            <a:off x="7906271" y="579626"/>
            <a:ext cx="4026168" cy="954791"/>
          </a:xfrm>
          <a:prstGeom prst="rect">
            <a:avLst/>
          </a:prstGeom>
        </p:spPr>
      </p:pic>
      <p:pic>
        <p:nvPicPr>
          <p:cNvPr id="11" name="Picture 10" descr="A logo of a flower with a blue circle and green leaves&#10;&#10;AI-generated content may be incorrect.">
            <a:extLst>
              <a:ext uri="{FF2B5EF4-FFF2-40B4-BE49-F238E27FC236}">
                <a16:creationId xmlns:a16="http://schemas.microsoft.com/office/drawing/2014/main" id="{D4E35F13-B47D-8592-3933-F54CFF243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32" y="2680823"/>
            <a:ext cx="2143125" cy="2143125"/>
          </a:xfrm>
          <a:prstGeom prst="rect">
            <a:avLst/>
          </a:prstGeom>
        </p:spPr>
      </p:pic>
      <p:pic>
        <p:nvPicPr>
          <p:cNvPr id="13" name="Picture 12" descr="A logo with blue and green letters&#10;&#10;AI-generated content may be incorrect.">
            <a:extLst>
              <a:ext uri="{FF2B5EF4-FFF2-40B4-BE49-F238E27FC236}">
                <a16:creationId xmlns:a16="http://schemas.microsoft.com/office/drawing/2014/main" id="{59240B04-9673-52FF-0BAC-2CBF4BBC9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931" y="1787564"/>
            <a:ext cx="4965792" cy="1925792"/>
          </a:xfrm>
          <a:prstGeom prst="rect">
            <a:avLst/>
          </a:prstGeom>
        </p:spPr>
      </p:pic>
      <p:pic>
        <p:nvPicPr>
          <p:cNvPr id="15" name="Picture 14" descr="A logo of a department of labor&#10;&#10;AI-generated content may be incorrect.">
            <a:extLst>
              <a:ext uri="{FF2B5EF4-FFF2-40B4-BE49-F238E27FC236}">
                <a16:creationId xmlns:a16="http://schemas.microsoft.com/office/drawing/2014/main" id="{4A3CC5ED-0DFE-B7E6-01B3-3A259AF75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3120" y="2680823"/>
            <a:ext cx="2759114" cy="2759114"/>
          </a:xfrm>
          <a:prstGeom prst="rect">
            <a:avLst/>
          </a:prstGeom>
        </p:spPr>
      </p:pic>
      <p:pic>
        <p:nvPicPr>
          <p:cNvPr id="17" name="Picture 16" descr="A blue circle with yellow lines and text&#10;&#10;AI-generated content may be incorrect.">
            <a:extLst>
              <a:ext uri="{FF2B5EF4-FFF2-40B4-BE49-F238E27FC236}">
                <a16:creationId xmlns:a16="http://schemas.microsoft.com/office/drawing/2014/main" id="{66A5AF61-ECCD-2B9D-D0F0-E55E5E884E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813" y="4368374"/>
            <a:ext cx="2143125" cy="2143125"/>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24BD5241-D5F1-9130-0317-CA53BC0CB0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6066" y="4095866"/>
            <a:ext cx="2450945" cy="2450945"/>
          </a:xfrm>
          <a:prstGeom prst="rect">
            <a:avLst/>
          </a:prstGeom>
        </p:spPr>
      </p:pic>
    </p:spTree>
    <p:extLst>
      <p:ext uri="{BB962C8B-B14F-4D97-AF65-F5344CB8AC3E}">
        <p14:creationId xmlns:p14="http://schemas.microsoft.com/office/powerpoint/2010/main" val="156942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EAE94F-36F3-77B1-DAB6-C15B19BBECFF}"/>
              </a:ext>
            </a:extLst>
          </p:cNvPr>
          <p:cNvPicPr>
            <a:picLocks noChangeAspect="1"/>
          </p:cNvPicPr>
          <p:nvPr/>
        </p:nvPicPr>
        <p:blipFill rotWithShape="1">
          <a:blip r:embed="rId2"/>
          <a:srcRect l="2855"/>
          <a:stretch/>
        </p:blipFill>
        <p:spPr>
          <a:xfrm>
            <a:off x="1160774" y="170116"/>
            <a:ext cx="9514390" cy="6622271"/>
          </a:xfrm>
          <a:prstGeom prst="rect">
            <a:avLst/>
          </a:prstGeom>
        </p:spPr>
      </p:pic>
    </p:spTree>
    <p:extLst>
      <p:ext uri="{BB962C8B-B14F-4D97-AF65-F5344CB8AC3E}">
        <p14:creationId xmlns:p14="http://schemas.microsoft.com/office/powerpoint/2010/main" val="110526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DCD9C-34CC-56D9-82D2-6E163CF16681}"/>
              </a:ext>
            </a:extLst>
          </p:cNvPr>
          <p:cNvPicPr>
            <a:picLocks noChangeAspect="1"/>
          </p:cNvPicPr>
          <p:nvPr/>
        </p:nvPicPr>
        <p:blipFill>
          <a:blip r:embed="rId2"/>
          <a:srcRect l="2496" t="7682" r="2032" b="1316"/>
          <a:stretch>
            <a:fillRect/>
          </a:stretch>
        </p:blipFill>
        <p:spPr>
          <a:xfrm>
            <a:off x="134743" y="1561171"/>
            <a:ext cx="11769233" cy="4724249"/>
          </a:xfrm>
          <a:prstGeom prst="rect">
            <a:avLst/>
          </a:prstGeom>
        </p:spPr>
      </p:pic>
      <p:sp>
        <p:nvSpPr>
          <p:cNvPr id="5" name="Title 1">
            <a:extLst>
              <a:ext uri="{FF2B5EF4-FFF2-40B4-BE49-F238E27FC236}">
                <a16:creationId xmlns:a16="http://schemas.microsoft.com/office/drawing/2014/main" id="{6215E969-A90E-ECD6-5F59-607E2DB5BB48}"/>
              </a:ext>
            </a:extLst>
          </p:cNvPr>
          <p:cNvSpPr txBox="1">
            <a:spLocks/>
          </p:cNvSpPr>
          <p:nvPr/>
        </p:nvSpPr>
        <p:spPr>
          <a:xfrm>
            <a:off x="386298" y="105374"/>
            <a:ext cx="1151767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rPr>
              <a:t>Iceland: Entrepreneurial Framework Conditions</a:t>
            </a:r>
            <a:endParaRPr lang="en-US" b="1" dirty="0">
              <a:solidFill>
                <a:schemeClr val="tx2"/>
              </a:solidFill>
              <a:latin typeface="+mn-lt"/>
            </a:endParaRPr>
          </a:p>
        </p:txBody>
      </p:sp>
      <p:pic>
        <p:nvPicPr>
          <p:cNvPr id="6" name="Picture 5" descr="A blue and red flag&#10;&#10;AI-generated content may be incorrect.">
            <a:extLst>
              <a:ext uri="{FF2B5EF4-FFF2-40B4-BE49-F238E27FC236}">
                <a16:creationId xmlns:a16="http://schemas.microsoft.com/office/drawing/2014/main" id="{7435EEFD-3D96-306E-8386-E7D94EE6B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4465" y="6285420"/>
            <a:ext cx="514963" cy="369219"/>
          </a:xfrm>
          <a:prstGeom prst="rect">
            <a:avLst/>
          </a:prstGeom>
        </p:spPr>
      </p:pic>
    </p:spTree>
    <p:extLst>
      <p:ext uri="{BB962C8B-B14F-4D97-AF65-F5344CB8AC3E}">
        <p14:creationId xmlns:p14="http://schemas.microsoft.com/office/powerpoint/2010/main" val="179966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9E34C6-67B8-09B6-187D-34D08C329E72}"/>
              </a:ext>
            </a:extLst>
          </p:cNvPr>
          <p:cNvPicPr>
            <a:picLocks noChangeAspect="1"/>
          </p:cNvPicPr>
          <p:nvPr/>
        </p:nvPicPr>
        <p:blipFill>
          <a:blip r:embed="rId2"/>
          <a:stretch>
            <a:fillRect/>
          </a:stretch>
        </p:blipFill>
        <p:spPr>
          <a:xfrm>
            <a:off x="0" y="470916"/>
            <a:ext cx="11898562" cy="5916167"/>
          </a:xfrm>
          <a:prstGeom prst="rect">
            <a:avLst/>
          </a:prstGeom>
        </p:spPr>
      </p:pic>
    </p:spTree>
    <p:extLst>
      <p:ext uri="{BB962C8B-B14F-4D97-AF65-F5344CB8AC3E}">
        <p14:creationId xmlns:p14="http://schemas.microsoft.com/office/powerpoint/2010/main" val="238667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F90D9-32C8-D54F-27D9-F8F8CAA66B14}"/>
              </a:ext>
            </a:extLst>
          </p:cNvPr>
          <p:cNvPicPr>
            <a:picLocks noChangeAspect="1"/>
          </p:cNvPicPr>
          <p:nvPr/>
        </p:nvPicPr>
        <p:blipFill>
          <a:blip r:embed="rId2"/>
          <a:stretch>
            <a:fillRect/>
          </a:stretch>
        </p:blipFill>
        <p:spPr>
          <a:xfrm>
            <a:off x="175549" y="-30810"/>
            <a:ext cx="11840901" cy="6919620"/>
          </a:xfrm>
          <a:prstGeom prst="rect">
            <a:avLst/>
          </a:prstGeom>
        </p:spPr>
      </p:pic>
      <p:pic>
        <p:nvPicPr>
          <p:cNvPr id="2" name="Graphic 1">
            <a:extLst>
              <a:ext uri="{FF2B5EF4-FFF2-40B4-BE49-F238E27FC236}">
                <a16:creationId xmlns:a16="http://schemas.microsoft.com/office/drawing/2014/main" id="{D5934BB4-9BD9-C34A-89AD-17AC793FE6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0069" y="240178"/>
            <a:ext cx="2761662" cy="545910"/>
          </a:xfrm>
          <a:prstGeom prst="rect">
            <a:avLst/>
          </a:prstGeom>
        </p:spPr>
      </p:pic>
      <p:sp>
        <p:nvSpPr>
          <p:cNvPr id="3" name="TextBox 2">
            <a:extLst>
              <a:ext uri="{FF2B5EF4-FFF2-40B4-BE49-F238E27FC236}">
                <a16:creationId xmlns:a16="http://schemas.microsoft.com/office/drawing/2014/main" id="{D1E5B8BA-4EC8-4167-0A09-02F33E3B9C04}"/>
              </a:ext>
            </a:extLst>
          </p:cNvPr>
          <p:cNvSpPr txBox="1"/>
          <p:nvPr/>
        </p:nvSpPr>
        <p:spPr>
          <a:xfrm>
            <a:off x="4114800" y="1007628"/>
            <a:ext cx="1182029" cy="369332"/>
          </a:xfrm>
          <a:prstGeom prst="rect">
            <a:avLst/>
          </a:prstGeom>
          <a:solidFill>
            <a:srgbClr val="6CC4C2"/>
          </a:solidFill>
          <a:ln>
            <a:solidFill>
              <a:srgbClr val="9D75BB"/>
            </a:solidFill>
          </a:ln>
        </p:spPr>
        <p:txBody>
          <a:bodyPr wrap="square" rtlCol="0">
            <a:spAutoFit/>
          </a:bodyPr>
          <a:lstStyle/>
          <a:p>
            <a:r>
              <a:rPr lang="en-US" dirty="0">
                <a:solidFill>
                  <a:schemeClr val="bg1"/>
                </a:solidFill>
              </a:rPr>
              <a:t>Iceland 26</a:t>
            </a:r>
          </a:p>
        </p:txBody>
      </p:sp>
      <p:pic>
        <p:nvPicPr>
          <p:cNvPr id="5" name="Picture 4" descr="A blue and red flag&#10;&#10;AI-generated content may be incorrect.">
            <a:extLst>
              <a:ext uri="{FF2B5EF4-FFF2-40B4-BE49-F238E27FC236}">
                <a16:creationId xmlns:a16="http://schemas.microsoft.com/office/drawing/2014/main" id="{177F572D-6DF0-CCC9-C7C8-0949924CC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851" y="638409"/>
            <a:ext cx="514963" cy="369219"/>
          </a:xfrm>
          <a:prstGeom prst="rect">
            <a:avLst/>
          </a:prstGeom>
        </p:spPr>
      </p:pic>
    </p:spTree>
    <p:extLst>
      <p:ext uri="{BB962C8B-B14F-4D97-AF65-F5344CB8AC3E}">
        <p14:creationId xmlns:p14="http://schemas.microsoft.com/office/powerpoint/2010/main" val="412754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789B0-76FE-68E7-88B0-252E539A7CD7}"/>
              </a:ext>
            </a:extLst>
          </p:cNvPr>
          <p:cNvPicPr>
            <a:picLocks noChangeAspect="1"/>
          </p:cNvPicPr>
          <p:nvPr/>
        </p:nvPicPr>
        <p:blipFill>
          <a:blip r:embed="rId2"/>
          <a:stretch>
            <a:fillRect/>
          </a:stretch>
        </p:blipFill>
        <p:spPr>
          <a:xfrm>
            <a:off x="1" y="613457"/>
            <a:ext cx="12026348" cy="5289785"/>
          </a:xfrm>
          <a:prstGeom prst="rect">
            <a:avLst/>
          </a:prstGeom>
        </p:spPr>
      </p:pic>
      <p:sp>
        <p:nvSpPr>
          <p:cNvPr id="7" name="Arrow: Right 6">
            <a:extLst>
              <a:ext uri="{FF2B5EF4-FFF2-40B4-BE49-F238E27FC236}">
                <a16:creationId xmlns:a16="http://schemas.microsoft.com/office/drawing/2014/main" id="{2E497615-C560-D590-C330-0A93F3B03362}"/>
              </a:ext>
            </a:extLst>
          </p:cNvPr>
          <p:cNvSpPr/>
          <p:nvPr/>
        </p:nvSpPr>
        <p:spPr>
          <a:xfrm>
            <a:off x="1863524" y="1498923"/>
            <a:ext cx="1551008" cy="312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9F647DC-B6C6-4981-F093-F25A72EC41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8932" y="5171576"/>
            <a:ext cx="3249905" cy="1710476"/>
          </a:xfrm>
          <a:prstGeom prst="rect">
            <a:avLst/>
          </a:prstGeom>
        </p:spPr>
      </p:pic>
      <p:sp>
        <p:nvSpPr>
          <p:cNvPr id="2" name="TextBox 1">
            <a:extLst>
              <a:ext uri="{FF2B5EF4-FFF2-40B4-BE49-F238E27FC236}">
                <a16:creationId xmlns:a16="http://schemas.microsoft.com/office/drawing/2014/main" id="{E3DED84B-D202-CDD1-B97D-3BD31D3DC818}"/>
              </a:ext>
            </a:extLst>
          </p:cNvPr>
          <p:cNvSpPr txBox="1"/>
          <p:nvPr/>
        </p:nvSpPr>
        <p:spPr>
          <a:xfrm>
            <a:off x="341453" y="-2096"/>
            <a:ext cx="7974957" cy="615553"/>
          </a:xfrm>
          <a:prstGeom prst="rect">
            <a:avLst/>
          </a:prstGeom>
          <a:solidFill>
            <a:schemeClr val="bg1"/>
          </a:solidFill>
        </p:spPr>
        <p:txBody>
          <a:bodyPr wrap="square" rtlCol="0">
            <a:spAutoFit/>
          </a:bodyPr>
          <a:lstStyle/>
          <a:p>
            <a:r>
              <a:rPr lang="en-MY" sz="3400" dirty="0">
                <a:solidFill>
                  <a:schemeClr val="accent5">
                    <a:lumMod val="75000"/>
                  </a:schemeClr>
                </a:solidFill>
              </a:rPr>
              <a:t>Ease of Doing Business: United States</a:t>
            </a:r>
          </a:p>
        </p:txBody>
      </p:sp>
      <p:pic>
        <p:nvPicPr>
          <p:cNvPr id="3" name="Graphic 2">
            <a:extLst>
              <a:ext uri="{FF2B5EF4-FFF2-40B4-BE49-F238E27FC236}">
                <a16:creationId xmlns:a16="http://schemas.microsoft.com/office/drawing/2014/main" id="{F7FDD22F-8837-0BEE-AE42-9A759D3586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0975" y="24542"/>
            <a:ext cx="2761662" cy="545910"/>
          </a:xfrm>
          <a:prstGeom prst="rect">
            <a:avLst/>
          </a:prstGeom>
        </p:spPr>
      </p:pic>
    </p:spTree>
    <p:extLst>
      <p:ext uri="{BB962C8B-B14F-4D97-AF65-F5344CB8AC3E}">
        <p14:creationId xmlns:p14="http://schemas.microsoft.com/office/powerpoint/2010/main" val="279158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545EA6-F8BB-3BC1-08A7-EE046B509FE4}"/>
              </a:ext>
            </a:extLst>
          </p:cNvPr>
          <p:cNvPicPr>
            <a:picLocks noChangeAspect="1"/>
          </p:cNvPicPr>
          <p:nvPr/>
        </p:nvPicPr>
        <p:blipFill>
          <a:blip r:embed="rId2"/>
          <a:stretch>
            <a:fillRect/>
          </a:stretch>
        </p:blipFill>
        <p:spPr>
          <a:xfrm>
            <a:off x="0" y="585009"/>
            <a:ext cx="12146048" cy="5364377"/>
          </a:xfrm>
          <a:prstGeom prst="rect">
            <a:avLst/>
          </a:prstGeom>
        </p:spPr>
      </p:pic>
      <p:sp>
        <p:nvSpPr>
          <p:cNvPr id="4" name="Arrow: Right 3">
            <a:extLst>
              <a:ext uri="{FF2B5EF4-FFF2-40B4-BE49-F238E27FC236}">
                <a16:creationId xmlns:a16="http://schemas.microsoft.com/office/drawing/2014/main" id="{2213FD23-8AA0-1E8E-EA96-0A01DF4EED4E}"/>
              </a:ext>
            </a:extLst>
          </p:cNvPr>
          <p:cNvSpPr/>
          <p:nvPr/>
        </p:nvSpPr>
        <p:spPr>
          <a:xfrm>
            <a:off x="1863524" y="1475774"/>
            <a:ext cx="1551008" cy="312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8CA945-945A-902C-3FA1-1FB062277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829" y="5120711"/>
            <a:ext cx="2762250" cy="1657350"/>
          </a:xfrm>
          <a:prstGeom prst="rect">
            <a:avLst/>
          </a:prstGeom>
        </p:spPr>
      </p:pic>
      <p:sp>
        <p:nvSpPr>
          <p:cNvPr id="2" name="TextBox 1">
            <a:extLst>
              <a:ext uri="{FF2B5EF4-FFF2-40B4-BE49-F238E27FC236}">
                <a16:creationId xmlns:a16="http://schemas.microsoft.com/office/drawing/2014/main" id="{E812A804-EFD2-CED4-2DA3-BF5EE57250FC}"/>
              </a:ext>
            </a:extLst>
          </p:cNvPr>
          <p:cNvSpPr txBox="1"/>
          <p:nvPr/>
        </p:nvSpPr>
        <p:spPr>
          <a:xfrm>
            <a:off x="45952" y="-30544"/>
            <a:ext cx="7974957" cy="615553"/>
          </a:xfrm>
          <a:prstGeom prst="rect">
            <a:avLst/>
          </a:prstGeom>
          <a:solidFill>
            <a:schemeClr val="bg1"/>
          </a:solidFill>
        </p:spPr>
        <p:txBody>
          <a:bodyPr wrap="square" rtlCol="0">
            <a:spAutoFit/>
          </a:bodyPr>
          <a:lstStyle/>
          <a:p>
            <a:r>
              <a:rPr lang="en-MY" sz="3400" dirty="0">
                <a:solidFill>
                  <a:schemeClr val="accent5">
                    <a:lumMod val="75000"/>
                  </a:schemeClr>
                </a:solidFill>
              </a:rPr>
              <a:t>Ease of Doing Business: Haiti</a:t>
            </a:r>
          </a:p>
        </p:txBody>
      </p:sp>
      <p:pic>
        <p:nvPicPr>
          <p:cNvPr id="6" name="Graphic 5">
            <a:extLst>
              <a:ext uri="{FF2B5EF4-FFF2-40B4-BE49-F238E27FC236}">
                <a16:creationId xmlns:a16="http://schemas.microsoft.com/office/drawing/2014/main" id="{4EC56559-453F-36AD-FE6B-0339DB7457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975" y="24542"/>
            <a:ext cx="2761662" cy="545910"/>
          </a:xfrm>
          <a:prstGeom prst="rect">
            <a:avLst/>
          </a:prstGeom>
        </p:spPr>
      </p:pic>
    </p:spTree>
    <p:extLst>
      <p:ext uri="{BB962C8B-B14F-4D97-AF65-F5344CB8AC3E}">
        <p14:creationId xmlns:p14="http://schemas.microsoft.com/office/powerpoint/2010/main" val="358456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5AC73-397F-C808-7565-2A85075F200C}"/>
              </a:ext>
            </a:extLst>
          </p:cNvPr>
          <p:cNvPicPr>
            <a:picLocks noChangeAspect="1"/>
          </p:cNvPicPr>
          <p:nvPr/>
        </p:nvPicPr>
        <p:blipFill>
          <a:blip r:embed="rId2"/>
          <a:stretch>
            <a:fillRect/>
          </a:stretch>
        </p:blipFill>
        <p:spPr>
          <a:xfrm>
            <a:off x="6241915" y="0"/>
            <a:ext cx="5950085" cy="6858000"/>
          </a:xfrm>
          <a:prstGeom prst="rect">
            <a:avLst/>
          </a:prstGeom>
        </p:spPr>
      </p:pic>
      <p:pic>
        <p:nvPicPr>
          <p:cNvPr id="3" name="Picture 2">
            <a:extLst>
              <a:ext uri="{FF2B5EF4-FFF2-40B4-BE49-F238E27FC236}">
                <a16:creationId xmlns:a16="http://schemas.microsoft.com/office/drawing/2014/main" id="{DE9FB35F-FF8A-6903-5F31-17EFCC11B20C}"/>
              </a:ext>
            </a:extLst>
          </p:cNvPr>
          <p:cNvPicPr>
            <a:picLocks noChangeAspect="1"/>
          </p:cNvPicPr>
          <p:nvPr/>
        </p:nvPicPr>
        <p:blipFill>
          <a:blip r:embed="rId3"/>
          <a:stretch>
            <a:fillRect/>
          </a:stretch>
        </p:blipFill>
        <p:spPr>
          <a:xfrm>
            <a:off x="196183" y="1103284"/>
            <a:ext cx="5753903" cy="4829849"/>
          </a:xfrm>
          <a:prstGeom prst="rect">
            <a:avLst/>
          </a:prstGeom>
        </p:spPr>
      </p:pic>
    </p:spTree>
    <p:extLst>
      <p:ext uri="{BB962C8B-B14F-4D97-AF65-F5344CB8AC3E}">
        <p14:creationId xmlns:p14="http://schemas.microsoft.com/office/powerpoint/2010/main" val="282344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657E-3208-B9EA-0329-3DB4D34C64F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18DCE85-34B5-1A9C-15B8-2457904C0BB7}"/>
              </a:ext>
            </a:extLst>
          </p:cNvPr>
          <p:cNvPicPr>
            <a:picLocks noChangeAspect="1"/>
          </p:cNvPicPr>
          <p:nvPr/>
        </p:nvPicPr>
        <p:blipFill>
          <a:blip r:embed="rId2"/>
          <a:stretch>
            <a:fillRect/>
          </a:stretch>
        </p:blipFill>
        <p:spPr>
          <a:xfrm>
            <a:off x="32491" y="699706"/>
            <a:ext cx="12127017" cy="5458587"/>
          </a:xfrm>
          <a:prstGeom prst="rect">
            <a:avLst/>
          </a:prstGeom>
        </p:spPr>
      </p:pic>
      <p:sp>
        <p:nvSpPr>
          <p:cNvPr id="3" name="TextBox 2">
            <a:extLst>
              <a:ext uri="{FF2B5EF4-FFF2-40B4-BE49-F238E27FC236}">
                <a16:creationId xmlns:a16="http://schemas.microsoft.com/office/drawing/2014/main" id="{3214E103-ED6B-3CA0-C24B-6A52F3E9EDD3}"/>
              </a:ext>
            </a:extLst>
          </p:cNvPr>
          <p:cNvSpPr txBox="1"/>
          <p:nvPr/>
        </p:nvSpPr>
        <p:spPr>
          <a:xfrm>
            <a:off x="341453" y="-2096"/>
            <a:ext cx="7974957" cy="615553"/>
          </a:xfrm>
          <a:prstGeom prst="rect">
            <a:avLst/>
          </a:prstGeom>
          <a:solidFill>
            <a:schemeClr val="bg1"/>
          </a:solidFill>
        </p:spPr>
        <p:txBody>
          <a:bodyPr wrap="square" rtlCol="0">
            <a:spAutoFit/>
          </a:bodyPr>
          <a:lstStyle/>
          <a:p>
            <a:r>
              <a:rPr lang="en-MY" sz="3400" dirty="0">
                <a:solidFill>
                  <a:schemeClr val="accent5">
                    <a:lumMod val="75000"/>
                  </a:schemeClr>
                </a:solidFill>
              </a:rPr>
              <a:t>Ease of Doing Business: Germany</a:t>
            </a:r>
          </a:p>
        </p:txBody>
      </p:sp>
      <p:pic>
        <p:nvPicPr>
          <p:cNvPr id="4" name="Graphic 3">
            <a:extLst>
              <a:ext uri="{FF2B5EF4-FFF2-40B4-BE49-F238E27FC236}">
                <a16:creationId xmlns:a16="http://schemas.microsoft.com/office/drawing/2014/main" id="{E448A62A-80A7-7A56-21A0-64B494A9D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0975" y="24542"/>
            <a:ext cx="2761662" cy="545910"/>
          </a:xfrm>
          <a:prstGeom prst="rect">
            <a:avLst/>
          </a:prstGeom>
        </p:spPr>
      </p:pic>
      <p:pic>
        <p:nvPicPr>
          <p:cNvPr id="7" name="Picture 6" descr="A red yellow and black flag&#10;&#10;AI-generated content may be incorrect.">
            <a:extLst>
              <a:ext uri="{FF2B5EF4-FFF2-40B4-BE49-F238E27FC236}">
                <a16:creationId xmlns:a16="http://schemas.microsoft.com/office/drawing/2014/main" id="{527A70B9-EF80-8FFB-405C-66838F286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850" y="5200650"/>
            <a:ext cx="2762250" cy="1657350"/>
          </a:xfrm>
          <a:prstGeom prst="rect">
            <a:avLst/>
          </a:prstGeom>
        </p:spPr>
      </p:pic>
    </p:spTree>
    <p:extLst>
      <p:ext uri="{BB962C8B-B14F-4D97-AF65-F5344CB8AC3E}">
        <p14:creationId xmlns:p14="http://schemas.microsoft.com/office/powerpoint/2010/main" val="335810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A8DC-4E74-2E10-D874-F5989F790EC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4D5DCB5-D240-FDA6-7132-451FFB669487}"/>
              </a:ext>
            </a:extLst>
          </p:cNvPr>
          <p:cNvPicPr>
            <a:picLocks noChangeAspect="1"/>
          </p:cNvPicPr>
          <p:nvPr/>
        </p:nvPicPr>
        <p:blipFill>
          <a:blip r:embed="rId2"/>
          <a:stretch>
            <a:fillRect/>
          </a:stretch>
        </p:blipFill>
        <p:spPr>
          <a:xfrm>
            <a:off x="146807" y="170326"/>
            <a:ext cx="11898385" cy="6115904"/>
          </a:xfrm>
          <a:prstGeom prst="rect">
            <a:avLst/>
          </a:prstGeom>
        </p:spPr>
      </p:pic>
      <p:pic>
        <p:nvPicPr>
          <p:cNvPr id="5" name="Picture 4" descr="A blue and red flag&#10;&#10;AI-generated content may be incorrect.">
            <a:extLst>
              <a:ext uri="{FF2B5EF4-FFF2-40B4-BE49-F238E27FC236}">
                <a16:creationId xmlns:a16="http://schemas.microsoft.com/office/drawing/2014/main" id="{BAF40220-D8C4-39AB-F581-ACAAA5CF7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52" y="5032663"/>
            <a:ext cx="2308303" cy="1655011"/>
          </a:xfrm>
          <a:prstGeom prst="rect">
            <a:avLst/>
          </a:prstGeom>
        </p:spPr>
      </p:pic>
      <p:sp>
        <p:nvSpPr>
          <p:cNvPr id="6" name="Arrow: Right 5">
            <a:extLst>
              <a:ext uri="{FF2B5EF4-FFF2-40B4-BE49-F238E27FC236}">
                <a16:creationId xmlns:a16="http://schemas.microsoft.com/office/drawing/2014/main" id="{28DADA45-4FA9-F46A-33D7-56889DC9A5B6}"/>
              </a:ext>
            </a:extLst>
          </p:cNvPr>
          <p:cNvSpPr/>
          <p:nvPr/>
        </p:nvSpPr>
        <p:spPr>
          <a:xfrm>
            <a:off x="2543748" y="871648"/>
            <a:ext cx="1551008" cy="312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101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cover of a person holding a sign over his head&#10;&#10;AI-generated content may be incorrect.">
            <a:extLst>
              <a:ext uri="{FF2B5EF4-FFF2-40B4-BE49-F238E27FC236}">
                <a16:creationId xmlns:a16="http://schemas.microsoft.com/office/drawing/2014/main" id="{DC2C2C75-EF86-2A88-7A90-3976F0C5F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4" y="1899107"/>
            <a:ext cx="2678486" cy="4255121"/>
          </a:xfrm>
          <a:prstGeom prst="rect">
            <a:avLst/>
          </a:prstGeom>
        </p:spPr>
      </p:pic>
      <p:pic>
        <p:nvPicPr>
          <p:cNvPr id="8" name="Picture 7" descr="A person with a mustache and glasses&#10;&#10;AI-generated content may be incorrect.">
            <a:extLst>
              <a:ext uri="{FF2B5EF4-FFF2-40B4-BE49-F238E27FC236}">
                <a16:creationId xmlns:a16="http://schemas.microsoft.com/office/drawing/2014/main" id="{7FE03AD6-65FA-75B8-92A1-87D04644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642" y="1899107"/>
            <a:ext cx="6534150" cy="3676650"/>
          </a:xfrm>
          <a:prstGeom prst="rect">
            <a:avLst/>
          </a:prstGeom>
        </p:spPr>
      </p:pic>
      <p:pic>
        <p:nvPicPr>
          <p:cNvPr id="10" name="Picture 9">
            <a:extLst>
              <a:ext uri="{FF2B5EF4-FFF2-40B4-BE49-F238E27FC236}">
                <a16:creationId xmlns:a16="http://schemas.microsoft.com/office/drawing/2014/main" id="{C2E97B14-F05A-89CF-715B-D5D657BE708D}"/>
              </a:ext>
            </a:extLst>
          </p:cNvPr>
          <p:cNvPicPr>
            <a:picLocks noChangeAspect="1"/>
          </p:cNvPicPr>
          <p:nvPr/>
        </p:nvPicPr>
        <p:blipFill>
          <a:blip r:embed="rId4"/>
          <a:stretch>
            <a:fillRect/>
          </a:stretch>
        </p:blipFill>
        <p:spPr>
          <a:xfrm>
            <a:off x="2929898" y="3322407"/>
            <a:ext cx="2592744" cy="2831821"/>
          </a:xfrm>
          <a:prstGeom prst="rect">
            <a:avLst/>
          </a:prstGeom>
        </p:spPr>
      </p:pic>
      <p:pic>
        <p:nvPicPr>
          <p:cNvPr id="12" name="Picture 11" descr="A logo with white text&#10;&#10;AI-generated content may be incorrect.">
            <a:extLst>
              <a:ext uri="{FF2B5EF4-FFF2-40B4-BE49-F238E27FC236}">
                <a16:creationId xmlns:a16="http://schemas.microsoft.com/office/drawing/2014/main" id="{5F660CC8-885F-5BA5-4FB6-830D85340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898" y="2366847"/>
            <a:ext cx="2449436" cy="646005"/>
          </a:xfrm>
          <a:prstGeom prst="rect">
            <a:avLst/>
          </a:prstGeom>
        </p:spPr>
      </p:pic>
      <p:pic>
        <p:nvPicPr>
          <p:cNvPr id="14" name="Picture 13" descr="A puzzle ball with black and white letters&#10;&#10;AI-generated content may be incorrect.">
            <a:extLst>
              <a:ext uri="{FF2B5EF4-FFF2-40B4-BE49-F238E27FC236}">
                <a16:creationId xmlns:a16="http://schemas.microsoft.com/office/drawing/2014/main" id="{19A0BE49-C82F-12D7-8732-50F1AEC17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146" y="5575757"/>
            <a:ext cx="923708" cy="1065137"/>
          </a:xfrm>
          <a:prstGeom prst="rect">
            <a:avLst/>
          </a:prstGeom>
        </p:spPr>
      </p:pic>
      <p:pic>
        <p:nvPicPr>
          <p:cNvPr id="16" name="Picture 15" descr="A blue and white logo&#10;&#10;AI-generated content may be incorrect.">
            <a:extLst>
              <a:ext uri="{FF2B5EF4-FFF2-40B4-BE49-F238E27FC236}">
                <a16:creationId xmlns:a16="http://schemas.microsoft.com/office/drawing/2014/main" id="{10952571-8BA2-E2CA-6E72-F678614DCD00}"/>
              </a:ext>
            </a:extLst>
          </p:cNvPr>
          <p:cNvPicPr>
            <a:picLocks noChangeAspect="1"/>
          </p:cNvPicPr>
          <p:nvPr/>
        </p:nvPicPr>
        <p:blipFill>
          <a:blip r:embed="rId7">
            <a:extLst>
              <a:ext uri="{28A0092B-C50C-407E-A947-70E740481C1C}">
                <a14:useLocalDpi xmlns:a14="http://schemas.microsoft.com/office/drawing/2010/main" val="0"/>
              </a:ext>
            </a:extLst>
          </a:blip>
          <a:srcRect t="38275" b="35324"/>
          <a:stretch>
            <a:fillRect/>
          </a:stretch>
        </p:blipFill>
        <p:spPr>
          <a:xfrm>
            <a:off x="6490689" y="5793960"/>
            <a:ext cx="3976358" cy="720536"/>
          </a:xfrm>
          <a:prstGeom prst="rect">
            <a:avLst/>
          </a:prstGeom>
        </p:spPr>
      </p:pic>
      <p:pic>
        <p:nvPicPr>
          <p:cNvPr id="18" name="Picture 17" descr="A close-up of a logo&#10;&#10;AI-generated content may be incorrect.">
            <a:extLst>
              <a:ext uri="{FF2B5EF4-FFF2-40B4-BE49-F238E27FC236}">
                <a16:creationId xmlns:a16="http://schemas.microsoft.com/office/drawing/2014/main" id="{89EF2BCF-9C8D-32E6-3989-6F7940103E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7047" y="5840879"/>
            <a:ext cx="1379267" cy="413780"/>
          </a:xfrm>
          <a:prstGeom prst="rect">
            <a:avLst/>
          </a:prstGeom>
        </p:spPr>
      </p:pic>
      <p:sp>
        <p:nvSpPr>
          <p:cNvPr id="19" name="Title 1">
            <a:extLst>
              <a:ext uri="{FF2B5EF4-FFF2-40B4-BE49-F238E27FC236}">
                <a16:creationId xmlns:a16="http://schemas.microsoft.com/office/drawing/2014/main" id="{A8E909EA-1F81-05CB-297E-5FE898DC171B}"/>
              </a:ext>
            </a:extLst>
          </p:cNvPr>
          <p:cNvSpPr txBox="1">
            <a:spLocks/>
          </p:cNvSpPr>
          <p:nvPr/>
        </p:nvSpPr>
        <p:spPr>
          <a:xfrm>
            <a:off x="386298" y="105374"/>
            <a:ext cx="1151767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rPr>
              <a:t>Classical Liberalism: Inspiration for Entrepreneurs</a:t>
            </a:r>
            <a:endParaRPr lang="en-US" b="1" dirty="0">
              <a:solidFill>
                <a:schemeClr val="tx2"/>
              </a:solidFill>
              <a:latin typeface="+mn-lt"/>
            </a:endParaRPr>
          </a:p>
        </p:txBody>
      </p:sp>
    </p:spTree>
    <p:extLst>
      <p:ext uri="{BB962C8B-B14F-4D97-AF65-F5344CB8AC3E}">
        <p14:creationId xmlns:p14="http://schemas.microsoft.com/office/powerpoint/2010/main" val="1897276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B7F0-6862-2893-4BCB-B39918538C1E}"/>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24951805-1F0C-2486-D4CA-92D2B4DF8B05}"/>
              </a:ext>
            </a:extLst>
          </p:cNvPr>
          <p:cNvSpPr txBox="1">
            <a:spLocks/>
          </p:cNvSpPr>
          <p:nvPr/>
        </p:nvSpPr>
        <p:spPr>
          <a:xfrm>
            <a:off x="386298" y="105374"/>
            <a:ext cx="1151767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rPr>
              <a:t>Take some Steps to Pursuing Entrepreneurship</a:t>
            </a:r>
            <a:endParaRPr lang="en-US" b="1" dirty="0">
              <a:solidFill>
                <a:schemeClr val="tx2"/>
              </a:solidFill>
              <a:latin typeface="+mn-lt"/>
            </a:endParaRPr>
          </a:p>
        </p:txBody>
      </p:sp>
      <p:pic>
        <p:nvPicPr>
          <p:cNvPr id="9" name="Picture 8" descr="A red background with white text&#10;&#10;AI-generated content may be incorrect.">
            <a:extLst>
              <a:ext uri="{FF2B5EF4-FFF2-40B4-BE49-F238E27FC236}">
                <a16:creationId xmlns:a16="http://schemas.microsoft.com/office/drawing/2014/main" id="{576A3B27-27A1-3E39-13AE-F7FEC7BA9151}"/>
              </a:ext>
            </a:extLst>
          </p:cNvPr>
          <p:cNvPicPr>
            <a:picLocks noChangeAspect="1"/>
          </p:cNvPicPr>
          <p:nvPr/>
        </p:nvPicPr>
        <p:blipFill>
          <a:blip r:embed="rId3">
            <a:extLst>
              <a:ext uri="{28A0092B-C50C-407E-A947-70E740481C1C}">
                <a14:useLocalDpi xmlns:a14="http://schemas.microsoft.com/office/drawing/2010/main" val="0"/>
              </a:ext>
            </a:extLst>
          </a:blip>
          <a:srcRect l="329" t="16468" r="-329" b="40234"/>
          <a:stretch>
            <a:fillRect/>
          </a:stretch>
        </p:blipFill>
        <p:spPr>
          <a:xfrm>
            <a:off x="210391" y="4313132"/>
            <a:ext cx="5262734" cy="2278705"/>
          </a:xfrm>
          <a:prstGeom prst="rect">
            <a:avLst/>
          </a:prstGeom>
        </p:spPr>
      </p:pic>
      <p:pic>
        <p:nvPicPr>
          <p:cNvPr id="13" name="Picture 12" descr="A hand holding a stack of wooden blocks&#10;&#10;AI-generated content may be incorrect.">
            <a:extLst>
              <a:ext uri="{FF2B5EF4-FFF2-40B4-BE49-F238E27FC236}">
                <a16:creationId xmlns:a16="http://schemas.microsoft.com/office/drawing/2014/main" id="{02D36198-04B1-B981-1B2D-858392368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400" y="4763749"/>
            <a:ext cx="2653775" cy="1765967"/>
          </a:xfrm>
          <a:prstGeom prst="rect">
            <a:avLst/>
          </a:prstGeom>
        </p:spPr>
      </p:pic>
      <p:pic>
        <p:nvPicPr>
          <p:cNvPr id="17" name="Picture 16" descr="A person writing in a notebook&#10;&#10;AI-generated content may be incorrect.">
            <a:extLst>
              <a:ext uri="{FF2B5EF4-FFF2-40B4-BE49-F238E27FC236}">
                <a16:creationId xmlns:a16="http://schemas.microsoft.com/office/drawing/2014/main" id="{0DFD2D19-6015-F082-7E55-F92E7FA51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0844" y="4679722"/>
            <a:ext cx="1859808" cy="1859808"/>
          </a:xfrm>
          <a:prstGeom prst="rect">
            <a:avLst/>
          </a:prstGeom>
        </p:spPr>
      </p:pic>
      <p:pic>
        <p:nvPicPr>
          <p:cNvPr id="23" name="Picture 22" descr="A diagram of a design process&#10;&#10;AI-generated content may be incorrect.">
            <a:extLst>
              <a:ext uri="{FF2B5EF4-FFF2-40B4-BE49-F238E27FC236}">
                <a16:creationId xmlns:a16="http://schemas.microsoft.com/office/drawing/2014/main" id="{95A4E856-0169-1C10-DCA7-11080FF9BA92}"/>
              </a:ext>
            </a:extLst>
          </p:cNvPr>
          <p:cNvPicPr>
            <a:picLocks noChangeAspect="1"/>
          </p:cNvPicPr>
          <p:nvPr/>
        </p:nvPicPr>
        <p:blipFill>
          <a:blip r:embed="rId6">
            <a:extLst>
              <a:ext uri="{28A0092B-C50C-407E-A947-70E740481C1C}">
                <a14:useLocalDpi xmlns:a14="http://schemas.microsoft.com/office/drawing/2010/main" val="0"/>
              </a:ext>
            </a:extLst>
          </a:blip>
          <a:srcRect l="2378" t="14740" r="6594" b="19671"/>
          <a:stretch>
            <a:fillRect/>
          </a:stretch>
        </p:blipFill>
        <p:spPr>
          <a:xfrm>
            <a:off x="3775899" y="1248374"/>
            <a:ext cx="7427279" cy="3061111"/>
          </a:xfrm>
          <a:prstGeom prst="rect">
            <a:avLst/>
          </a:prstGeom>
        </p:spPr>
      </p:pic>
      <p:pic>
        <p:nvPicPr>
          <p:cNvPr id="25" name="Picture 24" descr="A diagram of a design thinking&#10;&#10;AI-generated content may be incorrect.">
            <a:extLst>
              <a:ext uri="{FF2B5EF4-FFF2-40B4-BE49-F238E27FC236}">
                <a16:creationId xmlns:a16="http://schemas.microsoft.com/office/drawing/2014/main" id="{29D91251-2170-FE4E-575C-4F826E28FBCB}"/>
              </a:ext>
            </a:extLst>
          </p:cNvPr>
          <p:cNvPicPr>
            <a:picLocks noChangeAspect="1"/>
          </p:cNvPicPr>
          <p:nvPr/>
        </p:nvPicPr>
        <p:blipFill>
          <a:blip r:embed="rId7" cstate="print">
            <a:extLst>
              <a:ext uri="{28A0092B-C50C-407E-A947-70E740481C1C}">
                <a14:useLocalDpi xmlns:a14="http://schemas.microsoft.com/office/drawing/2010/main" val="0"/>
              </a:ext>
            </a:extLst>
          </a:blip>
          <a:srcRect l="12948" t="11848" r="14036" b="11412"/>
          <a:stretch>
            <a:fillRect/>
          </a:stretch>
        </p:blipFill>
        <p:spPr>
          <a:xfrm>
            <a:off x="499570" y="1076432"/>
            <a:ext cx="2912534" cy="3061112"/>
          </a:xfrm>
          <a:prstGeom prst="rect">
            <a:avLst/>
          </a:prstGeom>
        </p:spPr>
      </p:pic>
      <p:pic>
        <p:nvPicPr>
          <p:cNvPr id="29" name="Picture 28" descr="A screenshot of a cell phone&#10;&#10;AI-generated content may be incorrect.">
            <a:extLst>
              <a:ext uri="{FF2B5EF4-FFF2-40B4-BE49-F238E27FC236}">
                <a16:creationId xmlns:a16="http://schemas.microsoft.com/office/drawing/2014/main" id="{59A37A57-8C4F-24EC-7CD3-433F5C318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3175" y="4679722"/>
            <a:ext cx="1328434" cy="1859808"/>
          </a:xfrm>
          <a:prstGeom prst="rect">
            <a:avLst/>
          </a:prstGeom>
        </p:spPr>
      </p:pic>
    </p:spTree>
    <p:extLst>
      <p:ext uri="{BB962C8B-B14F-4D97-AF65-F5344CB8AC3E}">
        <p14:creationId xmlns:p14="http://schemas.microsoft.com/office/powerpoint/2010/main" val="334438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ind map with many words&#10;&#10;AI-generated content may be incorrect.">
            <a:extLst>
              <a:ext uri="{FF2B5EF4-FFF2-40B4-BE49-F238E27FC236}">
                <a16:creationId xmlns:a16="http://schemas.microsoft.com/office/drawing/2014/main" id="{308BA6F6-89AF-6FE8-FFF8-E90B597AA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04" y="1919111"/>
            <a:ext cx="4863855" cy="4684661"/>
          </a:xfrm>
          <a:prstGeom prst="rect">
            <a:avLst/>
          </a:prstGeom>
        </p:spPr>
      </p:pic>
      <p:pic>
        <p:nvPicPr>
          <p:cNvPr id="6" name="Picture 5">
            <a:extLst>
              <a:ext uri="{FF2B5EF4-FFF2-40B4-BE49-F238E27FC236}">
                <a16:creationId xmlns:a16="http://schemas.microsoft.com/office/drawing/2014/main" id="{50B6DABE-6105-71AC-1FF0-29D9CAD60A08}"/>
              </a:ext>
            </a:extLst>
          </p:cNvPr>
          <p:cNvPicPr>
            <a:picLocks noChangeAspect="1"/>
          </p:cNvPicPr>
          <p:nvPr/>
        </p:nvPicPr>
        <p:blipFill>
          <a:blip r:embed="rId3"/>
          <a:stretch>
            <a:fillRect/>
          </a:stretch>
        </p:blipFill>
        <p:spPr>
          <a:xfrm>
            <a:off x="5339644" y="1342661"/>
            <a:ext cx="6625452" cy="5409966"/>
          </a:xfrm>
          <a:prstGeom prst="rect">
            <a:avLst/>
          </a:prstGeom>
        </p:spPr>
      </p:pic>
      <p:sp>
        <p:nvSpPr>
          <p:cNvPr id="7" name="Title 1">
            <a:extLst>
              <a:ext uri="{FF2B5EF4-FFF2-40B4-BE49-F238E27FC236}">
                <a16:creationId xmlns:a16="http://schemas.microsoft.com/office/drawing/2014/main" id="{46311101-6694-DB9B-23F8-BA1E6106A24C}"/>
              </a:ext>
            </a:extLst>
          </p:cNvPr>
          <p:cNvSpPr txBox="1">
            <a:spLocks/>
          </p:cNvSpPr>
          <p:nvPr/>
        </p:nvSpPr>
        <p:spPr>
          <a:xfrm>
            <a:off x="386298" y="105374"/>
            <a:ext cx="1151767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rPr>
              <a:t>Build your Network</a:t>
            </a:r>
            <a:endParaRPr lang="en-US" b="1" dirty="0">
              <a:solidFill>
                <a:schemeClr val="tx2"/>
              </a:solidFill>
              <a:latin typeface="+mn-lt"/>
            </a:endParaRPr>
          </a:p>
        </p:txBody>
      </p:sp>
    </p:spTree>
    <p:extLst>
      <p:ext uri="{BB962C8B-B14F-4D97-AF65-F5344CB8AC3E}">
        <p14:creationId xmlns:p14="http://schemas.microsoft.com/office/powerpoint/2010/main" val="2960148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6C010-A9EC-D23B-BB05-65E19160A8E5}"/>
              </a:ext>
            </a:extLst>
          </p:cNvPr>
          <p:cNvPicPr>
            <a:picLocks noChangeAspect="1"/>
          </p:cNvPicPr>
          <p:nvPr/>
        </p:nvPicPr>
        <p:blipFill>
          <a:blip r:embed="rId2"/>
          <a:stretch>
            <a:fillRect/>
          </a:stretch>
        </p:blipFill>
        <p:spPr>
          <a:xfrm>
            <a:off x="0" y="653585"/>
            <a:ext cx="12192000" cy="5550829"/>
          </a:xfrm>
          <a:prstGeom prst="rect">
            <a:avLst/>
          </a:prstGeom>
        </p:spPr>
      </p:pic>
      <p:sp>
        <p:nvSpPr>
          <p:cNvPr id="4" name="TextBox 3">
            <a:extLst>
              <a:ext uri="{FF2B5EF4-FFF2-40B4-BE49-F238E27FC236}">
                <a16:creationId xmlns:a16="http://schemas.microsoft.com/office/drawing/2014/main" id="{D6919698-40C3-1595-9403-D8E0A3336AF4}"/>
              </a:ext>
            </a:extLst>
          </p:cNvPr>
          <p:cNvSpPr txBox="1"/>
          <p:nvPr/>
        </p:nvSpPr>
        <p:spPr>
          <a:xfrm>
            <a:off x="4905756" y="6388100"/>
            <a:ext cx="7075655" cy="369332"/>
          </a:xfrm>
          <a:prstGeom prst="rect">
            <a:avLst/>
          </a:prstGeom>
          <a:noFill/>
        </p:spPr>
        <p:txBody>
          <a:bodyPr wrap="none" rtlCol="0">
            <a:spAutoFit/>
          </a:bodyPr>
          <a:lstStyle/>
          <a:p>
            <a:r>
              <a:rPr lang="en-US" dirty="0"/>
              <a:t>Source: https://www.thefp.com/p/why-i-left-norway-unrealized-gains-tax</a:t>
            </a:r>
          </a:p>
        </p:txBody>
      </p:sp>
      <p:pic>
        <p:nvPicPr>
          <p:cNvPr id="2" name="Picture 1" descr="Why I Left Norway">
            <a:hlinkClick r:id="rId3" tgtFrame="&quot;_blank&quot;"/>
            <a:extLst>
              <a:ext uri="{FF2B5EF4-FFF2-40B4-BE49-F238E27FC236}">
                <a16:creationId xmlns:a16="http://schemas.microsoft.com/office/drawing/2014/main" id="{2A9093E6-024D-2C8F-2261-B9E46B1684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8981" y="2999678"/>
            <a:ext cx="2334322" cy="2334322"/>
          </a:xfrm>
          <a:prstGeom prst="rect">
            <a:avLst/>
          </a:prstGeom>
          <a:noFill/>
          <a:ln>
            <a:noFill/>
          </a:ln>
        </p:spPr>
      </p:pic>
    </p:spTree>
    <p:extLst>
      <p:ext uri="{BB962C8B-B14F-4D97-AF65-F5344CB8AC3E}">
        <p14:creationId xmlns:p14="http://schemas.microsoft.com/office/powerpoint/2010/main" val="215411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62294-B084-FCE7-C09B-11C9AE5B03C4}"/>
              </a:ext>
            </a:extLst>
          </p:cNvPr>
          <p:cNvPicPr>
            <a:picLocks noChangeAspect="1"/>
          </p:cNvPicPr>
          <p:nvPr/>
        </p:nvPicPr>
        <p:blipFill>
          <a:blip r:embed="rId2"/>
          <a:stretch>
            <a:fillRect/>
          </a:stretch>
        </p:blipFill>
        <p:spPr>
          <a:xfrm>
            <a:off x="1051808" y="199574"/>
            <a:ext cx="10088383" cy="6458851"/>
          </a:xfrm>
          <a:prstGeom prst="rect">
            <a:avLst/>
          </a:prstGeom>
        </p:spPr>
      </p:pic>
    </p:spTree>
    <p:extLst>
      <p:ext uri="{BB962C8B-B14F-4D97-AF65-F5344CB8AC3E}">
        <p14:creationId xmlns:p14="http://schemas.microsoft.com/office/powerpoint/2010/main" val="348358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p:txBody>
          <a:bodyPr/>
          <a:lstStyle/>
          <a:p>
            <a:endParaRPr lang="en-US"/>
          </a:p>
        </p:txBody>
      </p:sp>
      <p:pic>
        <p:nvPicPr>
          <p:cNvPr id="1026" name="Picture 2" descr="D:\Downloads\GEM.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ectangle 3"/>
          <p:cNvSpPr/>
          <p:nvPr/>
        </p:nvSpPr>
        <p:spPr>
          <a:xfrm>
            <a:off x="5230368" y="4149546"/>
            <a:ext cx="6742176" cy="2400657"/>
          </a:xfrm>
          <a:prstGeom prst="rect">
            <a:avLst/>
          </a:prstGeom>
          <a:solidFill>
            <a:schemeClr val="bg2">
              <a:lumMod val="40000"/>
              <a:lumOff val="60000"/>
            </a:schemeClr>
          </a:solidFill>
        </p:spPr>
        <p:txBody>
          <a:bodyPr wrap="square">
            <a:spAutoFit/>
          </a:bodyPr>
          <a:lstStyle/>
          <a:p>
            <a:pPr algn="ctr"/>
            <a:r>
              <a:rPr lang="en-US" sz="3000" b="1" dirty="0"/>
              <a:t>Thank you!</a:t>
            </a:r>
          </a:p>
          <a:p>
            <a:pPr algn="ctr"/>
            <a:endParaRPr lang="en-US" sz="3000" b="1" dirty="0"/>
          </a:p>
          <a:p>
            <a:pPr algn="ctr"/>
            <a:r>
              <a:rPr lang="en-US" sz="3000" b="1" dirty="0"/>
              <a:t>Dr. Siri Terjesen</a:t>
            </a:r>
          </a:p>
          <a:p>
            <a:pPr algn="ctr"/>
            <a:r>
              <a:rPr lang="en-US" sz="3000" b="1" dirty="0">
                <a:hlinkClick r:id="rId4"/>
              </a:rPr>
              <a:t>sterjesen@fau.edu</a:t>
            </a:r>
            <a:endParaRPr lang="en-US" sz="3000" b="1" dirty="0"/>
          </a:p>
          <a:p>
            <a:pPr algn="ctr"/>
            <a:endParaRPr lang="en-US" sz="3000" b="1" dirty="0"/>
          </a:p>
        </p:txBody>
      </p:sp>
    </p:spTree>
    <p:extLst>
      <p:ext uri="{BB962C8B-B14F-4D97-AF65-F5344CB8AC3E}">
        <p14:creationId xmlns:p14="http://schemas.microsoft.com/office/powerpoint/2010/main" val="389715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ou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7AE8D-1637-1371-AE5B-0F6436ADE6B4}"/>
              </a:ext>
            </a:extLst>
          </p:cNvPr>
          <p:cNvPicPr>
            <a:picLocks noChangeAspect="1"/>
          </p:cNvPicPr>
          <p:nvPr/>
        </p:nvPicPr>
        <p:blipFill>
          <a:blip r:embed="rId2"/>
          <a:stretch>
            <a:fillRect/>
          </a:stretch>
        </p:blipFill>
        <p:spPr>
          <a:xfrm>
            <a:off x="973008" y="0"/>
            <a:ext cx="10245983" cy="6858000"/>
          </a:xfrm>
          <a:prstGeom prst="rect">
            <a:avLst/>
          </a:prstGeom>
        </p:spPr>
      </p:pic>
    </p:spTree>
    <p:extLst>
      <p:ext uri="{BB962C8B-B14F-4D97-AF65-F5344CB8AC3E}">
        <p14:creationId xmlns:p14="http://schemas.microsoft.com/office/powerpoint/2010/main" val="1590982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1DE7-25E1-3D1B-9420-147A1ED92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85C93-96ED-7B3C-9184-F50F92BA05FA}"/>
              </a:ext>
            </a:extLst>
          </p:cNvPr>
          <p:cNvSpPr>
            <a:spLocks noGrp="1"/>
          </p:cNvSpPr>
          <p:nvPr>
            <p:ph type="title"/>
          </p:nvPr>
        </p:nvSpPr>
        <p:spPr>
          <a:xfrm>
            <a:off x="566057" y="0"/>
            <a:ext cx="11280912" cy="1204720"/>
          </a:xfrm>
        </p:spPr>
        <p:txBody>
          <a:bodyPr>
            <a:normAutofit/>
          </a:bodyPr>
          <a:lstStyle/>
          <a:p>
            <a:r>
              <a:rPr lang="en-US" dirty="0">
                <a:solidFill>
                  <a:schemeClr val="accent1">
                    <a:lumMod val="50000"/>
                  </a:schemeClr>
                </a:solidFill>
                <a:latin typeface="+mn-lt"/>
              </a:rPr>
              <a:t>A few statistics about Germany last year</a:t>
            </a:r>
          </a:p>
        </p:txBody>
      </p:sp>
      <p:sp>
        <p:nvSpPr>
          <p:cNvPr id="12" name="TextBox 11">
            <a:extLst>
              <a:ext uri="{FF2B5EF4-FFF2-40B4-BE49-F238E27FC236}">
                <a16:creationId xmlns:a16="http://schemas.microsoft.com/office/drawing/2014/main" id="{59A55FE0-F5C3-5E48-AAD1-7DC1E9A3DAAB}"/>
              </a:ext>
            </a:extLst>
          </p:cNvPr>
          <p:cNvSpPr txBox="1"/>
          <p:nvPr/>
        </p:nvSpPr>
        <p:spPr>
          <a:xfrm>
            <a:off x="566057" y="915909"/>
            <a:ext cx="11625943" cy="5632311"/>
          </a:xfrm>
          <a:prstGeom prst="rect">
            <a:avLst/>
          </a:prstGeom>
          <a:noFill/>
        </p:spPr>
        <p:txBody>
          <a:bodyPr wrap="square">
            <a:spAutoFit/>
          </a:bodyPr>
          <a:lstStyle/>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Over 1 billion work hours on state-mandated bureaucratic tasks</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Costs German businesses </a:t>
            </a:r>
            <a:r>
              <a:rPr lang="en-US" sz="6000" dirty="0"/>
              <a:t>€146 billion </a:t>
            </a:r>
            <a:endParaRPr lang="en-GB" sz="6000" dirty="0"/>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Economic, financial &amp; tax legislation doubled since 2009</a:t>
            </a:r>
          </a:p>
        </p:txBody>
      </p:sp>
    </p:spTree>
    <p:extLst>
      <p:ext uri="{BB962C8B-B14F-4D97-AF65-F5344CB8AC3E}">
        <p14:creationId xmlns:p14="http://schemas.microsoft.com/office/powerpoint/2010/main" val="191528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A5F4B7-8768-5070-2E5A-862F15CE16E5}"/>
              </a:ext>
            </a:extLst>
          </p:cNvPr>
          <p:cNvSpPr>
            <a:spLocks noGrp="1"/>
          </p:cNvSpPr>
          <p:nvPr>
            <p:ph type="title"/>
          </p:nvPr>
        </p:nvSpPr>
        <p:spPr>
          <a:xfrm>
            <a:off x="477253" y="5013"/>
            <a:ext cx="11517678" cy="1143000"/>
          </a:xfrm>
        </p:spPr>
        <p:txBody>
          <a:bodyPr>
            <a:normAutofit/>
          </a:bodyPr>
          <a:lstStyle/>
          <a:p>
            <a:r>
              <a:rPr lang="en-US" dirty="0">
                <a:solidFill>
                  <a:schemeClr val="accent1">
                    <a:lumMod val="50000"/>
                  </a:schemeClr>
                </a:solidFill>
                <a:latin typeface="+mn-lt"/>
              </a:rPr>
              <a:t>What is Entrepreneurship?</a:t>
            </a:r>
          </a:p>
        </p:txBody>
      </p:sp>
      <p:sp>
        <p:nvSpPr>
          <p:cNvPr id="9" name="TextBox 8">
            <a:extLst>
              <a:ext uri="{FF2B5EF4-FFF2-40B4-BE49-F238E27FC236}">
                <a16:creationId xmlns:a16="http://schemas.microsoft.com/office/drawing/2014/main" id="{C2834560-16E7-7145-3769-42622548D2FF}"/>
              </a:ext>
            </a:extLst>
          </p:cNvPr>
          <p:cNvSpPr txBox="1"/>
          <p:nvPr/>
        </p:nvSpPr>
        <p:spPr>
          <a:xfrm>
            <a:off x="1330985" y="1864561"/>
            <a:ext cx="9810213" cy="2862322"/>
          </a:xfrm>
          <a:prstGeom prst="rect">
            <a:avLst/>
          </a:prstGeom>
          <a:noFill/>
        </p:spPr>
        <p:txBody>
          <a:bodyPr wrap="square">
            <a:spAutoFit/>
          </a:bodyPr>
          <a:lstStyle/>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i="1" dirty="0"/>
              <a:t>“Any type of start-up entrepreneurial initiative, including self-employment</a:t>
            </a:r>
            <a:r>
              <a:rPr lang="en-GB" sz="6000" dirty="0"/>
              <a:t>” </a:t>
            </a:r>
          </a:p>
        </p:txBody>
      </p:sp>
    </p:spTree>
    <p:extLst>
      <p:ext uri="{BB962C8B-B14F-4D97-AF65-F5344CB8AC3E}">
        <p14:creationId xmlns:p14="http://schemas.microsoft.com/office/powerpoint/2010/main" val="49097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n airport&#10;&#10;AI-generated content may be incorrect.">
            <a:extLst>
              <a:ext uri="{FF2B5EF4-FFF2-40B4-BE49-F238E27FC236}">
                <a16:creationId xmlns:a16="http://schemas.microsoft.com/office/drawing/2014/main" id="{9EA1E64C-F75D-337F-EFFD-7F9E2D867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 y="0"/>
            <a:ext cx="12185982" cy="6858000"/>
          </a:xfrm>
          <a:prstGeom prst="rect">
            <a:avLst/>
          </a:prstGeom>
        </p:spPr>
      </p:pic>
    </p:spTree>
    <p:extLst>
      <p:ext uri="{BB962C8B-B14F-4D97-AF65-F5344CB8AC3E}">
        <p14:creationId xmlns:p14="http://schemas.microsoft.com/office/powerpoint/2010/main" val="905287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 flying over solar panels&#10;&#10;AI-generated content may be incorrect.">
            <a:extLst>
              <a:ext uri="{FF2B5EF4-FFF2-40B4-BE49-F238E27FC236}">
                <a16:creationId xmlns:a16="http://schemas.microsoft.com/office/drawing/2014/main" id="{DE9E4EF4-F496-6B53-B0BB-E4E72F784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bird sitting on a barbed wire&#10;&#10;AI-generated content may be incorrect.">
            <a:extLst>
              <a:ext uri="{FF2B5EF4-FFF2-40B4-BE49-F238E27FC236}">
                <a16:creationId xmlns:a16="http://schemas.microsoft.com/office/drawing/2014/main" id="{82E382A7-ED2F-6ABC-BCC4-7F7CCFCBC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46" y="269720"/>
            <a:ext cx="3429000" cy="2571750"/>
          </a:xfrm>
          <a:prstGeom prst="rect">
            <a:avLst/>
          </a:prstGeom>
        </p:spPr>
      </p:pic>
    </p:spTree>
    <p:extLst>
      <p:ext uri="{BB962C8B-B14F-4D97-AF65-F5344CB8AC3E}">
        <p14:creationId xmlns:p14="http://schemas.microsoft.com/office/powerpoint/2010/main" val="2062879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08A8-E366-DC09-9C21-8837C82425D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01DF4E-65D7-C528-492B-188C85D4CD8F}"/>
              </a:ext>
            </a:extLst>
          </p:cNvPr>
          <p:cNvPicPr>
            <a:picLocks noChangeAspect="1"/>
          </p:cNvPicPr>
          <p:nvPr/>
        </p:nvPicPr>
        <p:blipFill>
          <a:blip r:embed="rId3"/>
          <a:stretch>
            <a:fillRect/>
          </a:stretch>
        </p:blipFill>
        <p:spPr>
          <a:xfrm>
            <a:off x="0" y="0"/>
            <a:ext cx="12087922" cy="6817506"/>
          </a:xfrm>
          <a:prstGeom prst="rect">
            <a:avLst/>
          </a:prstGeom>
        </p:spPr>
      </p:pic>
    </p:spTree>
    <p:extLst>
      <p:ext uri="{BB962C8B-B14F-4D97-AF65-F5344CB8AC3E}">
        <p14:creationId xmlns:p14="http://schemas.microsoft.com/office/powerpoint/2010/main" val="279645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a roof&#10;&#10;AI-generated content may be incorrect.">
            <a:extLst>
              <a:ext uri="{FF2B5EF4-FFF2-40B4-BE49-F238E27FC236}">
                <a16:creationId xmlns:a16="http://schemas.microsoft.com/office/drawing/2014/main" id="{4B85B1B5-D58C-ED80-14BF-D61341B66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5" y="171951"/>
            <a:ext cx="11867722" cy="6675594"/>
          </a:xfrm>
          <a:prstGeom prst="rect">
            <a:avLst/>
          </a:prstGeom>
        </p:spPr>
      </p:pic>
    </p:spTree>
    <p:extLst>
      <p:ext uri="{BB962C8B-B14F-4D97-AF65-F5344CB8AC3E}">
        <p14:creationId xmlns:p14="http://schemas.microsoft.com/office/powerpoint/2010/main" val="1194527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6986-9EC4-8158-A55A-C2B8E1B6EBCA}"/>
              </a:ext>
            </a:extLst>
          </p:cNvPr>
          <p:cNvSpPr>
            <a:spLocks noGrp="1"/>
          </p:cNvSpPr>
          <p:nvPr>
            <p:ph type="title"/>
          </p:nvPr>
        </p:nvSpPr>
        <p:spPr/>
        <p:txBody>
          <a:bodyPr/>
          <a:lstStyle/>
          <a:p>
            <a:endParaRPr lang="en-US"/>
          </a:p>
        </p:txBody>
      </p:sp>
      <p:pic>
        <p:nvPicPr>
          <p:cNvPr id="4" name="Picture 3" descr="A group of people in a room&#10;&#10;AI-generated content may be incorrect.">
            <a:extLst>
              <a:ext uri="{FF2B5EF4-FFF2-40B4-BE49-F238E27FC236}">
                <a16:creationId xmlns:a16="http://schemas.microsoft.com/office/drawing/2014/main" id="{E26B2F25-2C74-AE77-5535-C220EF81C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73" y="0"/>
            <a:ext cx="10287000" cy="6858000"/>
          </a:xfrm>
          <a:prstGeom prst="rect">
            <a:avLst/>
          </a:prstGeom>
        </p:spPr>
      </p:pic>
    </p:spTree>
    <p:extLst>
      <p:ext uri="{BB962C8B-B14F-4D97-AF65-F5344CB8AC3E}">
        <p14:creationId xmlns:p14="http://schemas.microsoft.com/office/powerpoint/2010/main" val="1258264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9E5E9-2637-AF5B-E68D-C9719776776E}"/>
              </a:ext>
            </a:extLst>
          </p:cNvPr>
          <p:cNvPicPr>
            <a:picLocks noChangeAspect="1"/>
          </p:cNvPicPr>
          <p:nvPr/>
        </p:nvPicPr>
        <p:blipFill>
          <a:blip r:embed="rId2"/>
          <a:stretch>
            <a:fillRect/>
          </a:stretch>
        </p:blipFill>
        <p:spPr>
          <a:xfrm>
            <a:off x="0" y="479502"/>
            <a:ext cx="12192000" cy="5242135"/>
          </a:xfrm>
          <a:prstGeom prst="rect">
            <a:avLst/>
          </a:prstGeom>
        </p:spPr>
      </p:pic>
    </p:spTree>
    <p:extLst>
      <p:ext uri="{BB962C8B-B14F-4D97-AF65-F5344CB8AC3E}">
        <p14:creationId xmlns:p14="http://schemas.microsoft.com/office/powerpoint/2010/main" val="231071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F5CC14-D0DA-4ACF-09E6-ED55F73FB20B}"/>
              </a:ext>
            </a:extLst>
          </p:cNvPr>
          <p:cNvSpPr>
            <a:spLocks noGrp="1"/>
          </p:cNvSpPr>
          <p:nvPr>
            <p:ph type="title"/>
          </p:nvPr>
        </p:nvSpPr>
        <p:spPr>
          <a:xfrm>
            <a:off x="118745" y="141819"/>
            <a:ext cx="10515600" cy="1325563"/>
          </a:xfrm>
        </p:spPr>
        <p:txBody>
          <a:bodyPr/>
          <a:lstStyle/>
          <a:p>
            <a:r>
              <a:rPr lang="en-US" dirty="0">
                <a:solidFill>
                  <a:schemeClr val="accent1">
                    <a:lumMod val="50000"/>
                  </a:schemeClr>
                </a:solidFill>
                <a:latin typeface="+mn-lt"/>
              </a:rPr>
              <a:t>Scope 1 &amp; 2 Emissions</a:t>
            </a:r>
          </a:p>
        </p:txBody>
      </p:sp>
      <p:pic>
        <p:nvPicPr>
          <p:cNvPr id="6" name="Picture 5" descr="A diagram of a process&#10;&#10;Description automatically generated">
            <a:extLst>
              <a:ext uri="{FF2B5EF4-FFF2-40B4-BE49-F238E27FC236}">
                <a16:creationId xmlns:a16="http://schemas.microsoft.com/office/drawing/2014/main" id="{D5D963C2-4370-6A61-6C13-81E339985C98}"/>
              </a:ext>
            </a:extLst>
          </p:cNvPr>
          <p:cNvPicPr>
            <a:picLocks noChangeAspect="1"/>
          </p:cNvPicPr>
          <p:nvPr/>
        </p:nvPicPr>
        <p:blipFill rotWithShape="1">
          <a:blip r:embed="rId2">
            <a:extLst>
              <a:ext uri="{28A0092B-C50C-407E-A947-70E740481C1C}">
                <a14:useLocalDpi xmlns:a14="http://schemas.microsoft.com/office/drawing/2010/main" val="0"/>
              </a:ext>
            </a:extLst>
          </a:blip>
          <a:srcRect b="12451"/>
          <a:stretch/>
        </p:blipFill>
        <p:spPr>
          <a:xfrm>
            <a:off x="1040855" y="1065785"/>
            <a:ext cx="10439403" cy="5792215"/>
          </a:xfrm>
          <a:prstGeom prst="rect">
            <a:avLst/>
          </a:prstGeom>
        </p:spPr>
      </p:pic>
    </p:spTree>
    <p:extLst>
      <p:ext uri="{BB962C8B-B14F-4D97-AF65-F5344CB8AC3E}">
        <p14:creationId xmlns:p14="http://schemas.microsoft.com/office/powerpoint/2010/main" val="74138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0AA0B5F8-1515-669E-DAAF-B4D0FD78190C}"/>
              </a:ext>
            </a:extLst>
          </p:cNvPr>
          <p:cNvPicPr>
            <a:picLocks noChangeAspect="1"/>
          </p:cNvPicPr>
          <p:nvPr/>
        </p:nvPicPr>
        <p:blipFill>
          <a:blip r:embed="rId2">
            <a:extLst>
              <a:ext uri="{28A0092B-C50C-407E-A947-70E740481C1C}">
                <a14:useLocalDpi xmlns:a14="http://schemas.microsoft.com/office/drawing/2010/main" val="0"/>
              </a:ext>
            </a:extLst>
          </a:blip>
          <a:srcRect t="13714"/>
          <a:stretch/>
        </p:blipFill>
        <p:spPr>
          <a:xfrm>
            <a:off x="0" y="940526"/>
            <a:ext cx="12191999" cy="5917474"/>
          </a:xfrm>
          <a:prstGeom prst="rect">
            <a:avLst/>
          </a:prstGeom>
        </p:spPr>
      </p:pic>
      <p:sp>
        <p:nvSpPr>
          <p:cNvPr id="4" name="Title 1">
            <a:extLst>
              <a:ext uri="{FF2B5EF4-FFF2-40B4-BE49-F238E27FC236}">
                <a16:creationId xmlns:a16="http://schemas.microsoft.com/office/drawing/2014/main" id="{EEC058EA-1711-4EA1-BCC8-8363ABEE4BEC}"/>
              </a:ext>
            </a:extLst>
          </p:cNvPr>
          <p:cNvSpPr txBox="1">
            <a:spLocks/>
          </p:cNvSpPr>
          <p:nvPr/>
        </p:nvSpPr>
        <p:spPr>
          <a:xfrm>
            <a:off x="95859" y="127000"/>
            <a:ext cx="12096139" cy="11430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50000"/>
                  </a:schemeClr>
                </a:solidFill>
                <a:latin typeface="+mn-lt"/>
              </a:rPr>
              <a:t>Entrepreneurial states by % population starting business, active start-ups, small businesses per 100,000 people &amp; growth rate of new business applications</a:t>
            </a:r>
          </a:p>
        </p:txBody>
      </p:sp>
    </p:spTree>
    <p:extLst>
      <p:ext uri="{BB962C8B-B14F-4D97-AF65-F5344CB8AC3E}">
        <p14:creationId xmlns:p14="http://schemas.microsoft.com/office/powerpoint/2010/main" val="2256440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481842C5-3FAF-858A-37DE-80E9B3A07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95" y="1056611"/>
            <a:ext cx="9085410" cy="5801389"/>
          </a:xfrm>
          <a:prstGeom prst="rect">
            <a:avLst/>
          </a:prstGeom>
        </p:spPr>
      </p:pic>
      <p:sp>
        <p:nvSpPr>
          <p:cNvPr id="7" name="TextBox 6">
            <a:extLst>
              <a:ext uri="{FF2B5EF4-FFF2-40B4-BE49-F238E27FC236}">
                <a16:creationId xmlns:a16="http://schemas.microsoft.com/office/drawing/2014/main" id="{07F2050E-3A25-846B-F82E-A9988B7718A6}"/>
              </a:ext>
            </a:extLst>
          </p:cNvPr>
          <p:cNvSpPr txBox="1"/>
          <p:nvPr/>
        </p:nvSpPr>
        <p:spPr>
          <a:xfrm>
            <a:off x="8166100" y="6450568"/>
            <a:ext cx="4025900" cy="369332"/>
          </a:xfrm>
          <a:prstGeom prst="rect">
            <a:avLst/>
          </a:prstGeom>
          <a:noFill/>
        </p:spPr>
        <p:txBody>
          <a:bodyPr wrap="square">
            <a:spAutoFit/>
          </a:bodyPr>
          <a:lstStyle/>
          <a:p>
            <a:r>
              <a:rPr lang="en-US" dirty="0"/>
              <a:t>Source: https://indicators.kauffman.org/</a:t>
            </a:r>
          </a:p>
        </p:txBody>
      </p:sp>
      <p:sp>
        <p:nvSpPr>
          <p:cNvPr id="10" name="Title 1">
            <a:extLst>
              <a:ext uri="{FF2B5EF4-FFF2-40B4-BE49-F238E27FC236}">
                <a16:creationId xmlns:a16="http://schemas.microsoft.com/office/drawing/2014/main" id="{51700916-B3F0-0405-84C7-CB0806D806A5}"/>
              </a:ext>
            </a:extLst>
          </p:cNvPr>
          <p:cNvSpPr>
            <a:spLocks noGrp="1"/>
          </p:cNvSpPr>
          <p:nvPr>
            <p:ph type="title"/>
          </p:nvPr>
        </p:nvSpPr>
        <p:spPr>
          <a:xfrm>
            <a:off x="95860" y="127000"/>
            <a:ext cx="11517678" cy="1143000"/>
          </a:xfrm>
        </p:spPr>
        <p:txBody>
          <a:bodyPr>
            <a:normAutofit fontScale="90000"/>
          </a:bodyPr>
          <a:lstStyle/>
          <a:p>
            <a:r>
              <a:rPr lang="en-US" dirty="0">
                <a:solidFill>
                  <a:schemeClr val="accent1">
                    <a:lumMod val="50000"/>
                  </a:schemeClr>
                </a:solidFill>
                <a:latin typeface="+mn-lt"/>
              </a:rPr>
              <a:t>Number of net new jobs created at firms aged 0-1 years old per 1,000 people</a:t>
            </a:r>
          </a:p>
        </p:txBody>
      </p:sp>
    </p:spTree>
    <p:extLst>
      <p:ext uri="{BB962C8B-B14F-4D97-AF65-F5344CB8AC3E}">
        <p14:creationId xmlns:p14="http://schemas.microsoft.com/office/powerpoint/2010/main" val="182346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67282-5822-8A02-6620-DF69DA949D7C}"/>
              </a:ext>
            </a:extLst>
          </p:cNvPr>
          <p:cNvPicPr>
            <a:picLocks noChangeAspect="1"/>
          </p:cNvPicPr>
          <p:nvPr/>
        </p:nvPicPr>
        <p:blipFill>
          <a:blip r:embed="rId2"/>
          <a:stretch>
            <a:fillRect/>
          </a:stretch>
        </p:blipFill>
        <p:spPr>
          <a:xfrm>
            <a:off x="396622" y="107777"/>
            <a:ext cx="11080856" cy="3078668"/>
          </a:xfrm>
          <a:prstGeom prst="rect">
            <a:avLst/>
          </a:prstGeom>
        </p:spPr>
      </p:pic>
      <p:pic>
        <p:nvPicPr>
          <p:cNvPr id="7" name="Picture 6">
            <a:extLst>
              <a:ext uri="{FF2B5EF4-FFF2-40B4-BE49-F238E27FC236}">
                <a16:creationId xmlns:a16="http://schemas.microsoft.com/office/drawing/2014/main" id="{497044BC-01E6-9A9F-1884-21CFAD638401}"/>
              </a:ext>
            </a:extLst>
          </p:cNvPr>
          <p:cNvPicPr>
            <a:picLocks noChangeAspect="1"/>
          </p:cNvPicPr>
          <p:nvPr/>
        </p:nvPicPr>
        <p:blipFill>
          <a:blip r:embed="rId3"/>
          <a:stretch>
            <a:fillRect/>
          </a:stretch>
        </p:blipFill>
        <p:spPr>
          <a:xfrm>
            <a:off x="7765850" y="212280"/>
            <a:ext cx="2857899" cy="1238423"/>
          </a:xfrm>
          <a:prstGeom prst="rect">
            <a:avLst/>
          </a:prstGeom>
        </p:spPr>
      </p:pic>
      <p:pic>
        <p:nvPicPr>
          <p:cNvPr id="9" name="Picture 8">
            <a:extLst>
              <a:ext uri="{FF2B5EF4-FFF2-40B4-BE49-F238E27FC236}">
                <a16:creationId xmlns:a16="http://schemas.microsoft.com/office/drawing/2014/main" id="{CD99AF9A-AA39-9E05-9F89-8149ECDB7F85}"/>
              </a:ext>
            </a:extLst>
          </p:cNvPr>
          <p:cNvPicPr>
            <a:picLocks noChangeAspect="1"/>
          </p:cNvPicPr>
          <p:nvPr/>
        </p:nvPicPr>
        <p:blipFill>
          <a:blip r:embed="rId4"/>
          <a:stretch>
            <a:fillRect/>
          </a:stretch>
        </p:blipFill>
        <p:spPr>
          <a:xfrm>
            <a:off x="438752" y="3186445"/>
            <a:ext cx="11314496" cy="3078668"/>
          </a:xfrm>
          <a:prstGeom prst="rect">
            <a:avLst/>
          </a:prstGeom>
        </p:spPr>
      </p:pic>
    </p:spTree>
    <p:extLst>
      <p:ext uri="{BB962C8B-B14F-4D97-AF65-F5344CB8AC3E}">
        <p14:creationId xmlns:p14="http://schemas.microsoft.com/office/powerpoint/2010/main" val="160515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to the side&#10;&#10;AI-generated content may be incorrect.">
            <a:extLst>
              <a:ext uri="{FF2B5EF4-FFF2-40B4-BE49-F238E27FC236}">
                <a16:creationId xmlns:a16="http://schemas.microsoft.com/office/drawing/2014/main" id="{0BC41BF0-07AA-2BFC-1C1A-57A04893D543}"/>
              </a:ext>
            </a:extLst>
          </p:cNvPr>
          <p:cNvPicPr>
            <a:picLocks noChangeAspect="1"/>
          </p:cNvPicPr>
          <p:nvPr/>
        </p:nvPicPr>
        <p:blipFill>
          <a:blip r:embed="rId2">
            <a:extLst>
              <a:ext uri="{28A0092B-C50C-407E-A947-70E740481C1C}">
                <a14:useLocalDpi xmlns:a14="http://schemas.microsoft.com/office/drawing/2010/main" val="0"/>
              </a:ext>
            </a:extLst>
          </a:blip>
          <a:srcRect t="24187"/>
          <a:stretch>
            <a:fillRect/>
          </a:stretch>
        </p:blipFill>
        <p:spPr>
          <a:xfrm>
            <a:off x="637820" y="1027288"/>
            <a:ext cx="10967157" cy="5542984"/>
          </a:xfrm>
          <a:prstGeom prst="rect">
            <a:avLst/>
          </a:prstGeom>
        </p:spPr>
      </p:pic>
      <p:sp>
        <p:nvSpPr>
          <p:cNvPr id="5" name="Title 1">
            <a:extLst>
              <a:ext uri="{FF2B5EF4-FFF2-40B4-BE49-F238E27FC236}">
                <a16:creationId xmlns:a16="http://schemas.microsoft.com/office/drawing/2014/main" id="{87685388-CD8F-8326-5908-88DD9A17632A}"/>
              </a:ext>
            </a:extLst>
          </p:cNvPr>
          <p:cNvSpPr txBox="1">
            <a:spLocks/>
          </p:cNvSpPr>
          <p:nvPr/>
        </p:nvSpPr>
        <p:spPr>
          <a:xfrm>
            <a:off x="477253" y="5013"/>
            <a:ext cx="1151767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50000"/>
                  </a:schemeClr>
                </a:solidFill>
                <a:latin typeface="+mn-lt"/>
              </a:rPr>
              <a:t>Regret Minimization Framework: Jeff Bezos</a:t>
            </a:r>
          </a:p>
        </p:txBody>
      </p:sp>
    </p:spTree>
    <p:extLst>
      <p:ext uri="{BB962C8B-B14F-4D97-AF65-F5344CB8AC3E}">
        <p14:creationId xmlns:p14="http://schemas.microsoft.com/office/powerpoint/2010/main" val="3129156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456C-1A54-6ACE-BC68-19A4388ABD62}"/>
              </a:ext>
            </a:extLst>
          </p:cNvPr>
          <p:cNvSpPr>
            <a:spLocks noGrp="1"/>
          </p:cNvSpPr>
          <p:nvPr>
            <p:ph type="title"/>
          </p:nvPr>
        </p:nvSpPr>
        <p:spPr>
          <a:xfrm>
            <a:off x="685801" y="47610"/>
            <a:ext cx="10515600" cy="724607"/>
          </a:xfrm>
        </p:spPr>
        <p:txBody>
          <a:bodyPr/>
          <a:lstStyle/>
          <a:p>
            <a:r>
              <a:rPr lang="en-US" dirty="0">
                <a:solidFill>
                  <a:schemeClr val="accent1">
                    <a:lumMod val="75000"/>
                  </a:schemeClr>
                </a:solidFill>
              </a:rPr>
              <a:t>Home-based businesses</a:t>
            </a:r>
          </a:p>
        </p:txBody>
      </p:sp>
      <p:pic>
        <p:nvPicPr>
          <p:cNvPr id="5" name="Content Placeholder 4" descr="A black and orange logo&#10;&#10;Description automatically generated">
            <a:extLst>
              <a:ext uri="{FF2B5EF4-FFF2-40B4-BE49-F238E27FC236}">
                <a16:creationId xmlns:a16="http://schemas.microsoft.com/office/drawing/2014/main" id="{EC5BB1B7-65E1-5F92-5932-48CB1FC685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1525" r="4692" b="38148"/>
          <a:stretch/>
        </p:blipFill>
        <p:spPr>
          <a:xfrm>
            <a:off x="838200" y="1677853"/>
            <a:ext cx="3553293" cy="1130661"/>
          </a:xfrm>
        </p:spPr>
      </p:pic>
      <p:pic>
        <p:nvPicPr>
          <p:cNvPr id="7" name="Picture 6" descr="A black and white logo&#10;&#10;Description automatically generated">
            <a:extLst>
              <a:ext uri="{FF2B5EF4-FFF2-40B4-BE49-F238E27FC236}">
                <a16:creationId xmlns:a16="http://schemas.microsoft.com/office/drawing/2014/main" id="{AF12DDA4-619F-7D22-0FF1-CB9BF4062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1" y="1657535"/>
            <a:ext cx="4324350" cy="1057275"/>
          </a:xfrm>
          <a:prstGeom prst="rect">
            <a:avLst/>
          </a:prstGeom>
        </p:spPr>
      </p:pic>
      <p:pic>
        <p:nvPicPr>
          <p:cNvPr id="9" name="Picture 8" descr="A logo of a video game&#10;&#10;Description automatically generated">
            <a:extLst>
              <a:ext uri="{FF2B5EF4-FFF2-40B4-BE49-F238E27FC236}">
                <a16:creationId xmlns:a16="http://schemas.microsoft.com/office/drawing/2014/main" id="{679CCABD-3BE6-A324-D840-C49253149169}"/>
              </a:ext>
            </a:extLst>
          </p:cNvPr>
          <p:cNvPicPr>
            <a:picLocks noChangeAspect="1"/>
          </p:cNvPicPr>
          <p:nvPr/>
        </p:nvPicPr>
        <p:blipFill>
          <a:blip r:embed="rId5">
            <a:extLst>
              <a:ext uri="{28A0092B-C50C-407E-A947-70E740481C1C}">
                <a14:useLocalDpi xmlns:a14="http://schemas.microsoft.com/office/drawing/2010/main" val="0"/>
              </a:ext>
            </a:extLst>
          </a:blip>
          <a:srcRect t="24286" b="25918"/>
          <a:stretch/>
        </p:blipFill>
        <p:spPr>
          <a:xfrm>
            <a:off x="502065" y="3225484"/>
            <a:ext cx="4753558" cy="1325563"/>
          </a:xfrm>
          <a:prstGeom prst="rect">
            <a:avLst/>
          </a:prstGeom>
        </p:spPr>
      </p:pic>
      <p:pic>
        <p:nvPicPr>
          <p:cNvPr id="11" name="Picture 10" descr="A colorful logo with text&#10;&#10;Description automatically generated with medium confidence">
            <a:extLst>
              <a:ext uri="{FF2B5EF4-FFF2-40B4-BE49-F238E27FC236}">
                <a16:creationId xmlns:a16="http://schemas.microsoft.com/office/drawing/2014/main" id="{30789E83-D40C-642C-E85D-49E3A3737C60}"/>
              </a:ext>
            </a:extLst>
          </p:cNvPr>
          <p:cNvPicPr>
            <a:picLocks noChangeAspect="1"/>
          </p:cNvPicPr>
          <p:nvPr/>
        </p:nvPicPr>
        <p:blipFill>
          <a:blip r:embed="rId6" cstate="print">
            <a:extLst>
              <a:ext uri="{28A0092B-C50C-407E-A947-70E740481C1C}">
                <a14:useLocalDpi xmlns:a14="http://schemas.microsoft.com/office/drawing/2010/main" val="0"/>
              </a:ext>
            </a:extLst>
          </a:blip>
          <a:srcRect l="15429" t="29714" r="14286" b="29714"/>
          <a:stretch/>
        </p:blipFill>
        <p:spPr>
          <a:xfrm>
            <a:off x="5943601" y="3111748"/>
            <a:ext cx="4859384" cy="1577818"/>
          </a:xfrm>
          <a:prstGeom prst="rect">
            <a:avLst/>
          </a:prstGeom>
        </p:spPr>
      </p:pic>
      <p:sp>
        <p:nvSpPr>
          <p:cNvPr id="12" name="TextBox 11">
            <a:extLst>
              <a:ext uri="{FF2B5EF4-FFF2-40B4-BE49-F238E27FC236}">
                <a16:creationId xmlns:a16="http://schemas.microsoft.com/office/drawing/2014/main" id="{8F2FB032-A241-2834-8A68-D6C6561FDA47}"/>
              </a:ext>
            </a:extLst>
          </p:cNvPr>
          <p:cNvSpPr txBox="1"/>
          <p:nvPr/>
        </p:nvSpPr>
        <p:spPr>
          <a:xfrm>
            <a:off x="685801" y="772217"/>
            <a:ext cx="11625943" cy="5632311"/>
          </a:xfrm>
          <a:prstGeom prst="rect">
            <a:avLst/>
          </a:prstGeom>
          <a:noFill/>
        </p:spPr>
        <p:txBody>
          <a:bodyPr wrap="square">
            <a:spAutoFit/>
          </a:bodyPr>
          <a:lstStyle/>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Many firms start at home</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6000" dirty="0"/>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6000" dirty="0"/>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6000" dirty="0"/>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Create 64% of new jobs</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Enable financial independence </a:t>
            </a:r>
          </a:p>
        </p:txBody>
      </p:sp>
    </p:spTree>
    <p:extLst>
      <p:ext uri="{BB962C8B-B14F-4D97-AF65-F5344CB8AC3E}">
        <p14:creationId xmlns:p14="http://schemas.microsoft.com/office/powerpoint/2010/main" val="1987023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456C-1A54-6ACE-BC68-19A4388ABD62}"/>
              </a:ext>
            </a:extLst>
          </p:cNvPr>
          <p:cNvSpPr>
            <a:spLocks noGrp="1"/>
          </p:cNvSpPr>
          <p:nvPr>
            <p:ph type="title"/>
          </p:nvPr>
        </p:nvSpPr>
        <p:spPr>
          <a:xfrm>
            <a:off x="566057" y="0"/>
            <a:ext cx="11280912" cy="1204720"/>
          </a:xfrm>
        </p:spPr>
        <p:txBody>
          <a:bodyPr>
            <a:normAutofit fontScale="90000"/>
          </a:bodyPr>
          <a:lstStyle/>
          <a:p>
            <a:r>
              <a:rPr lang="en-US" dirty="0">
                <a:solidFill>
                  <a:schemeClr val="accent1">
                    <a:lumMod val="50000"/>
                  </a:schemeClr>
                </a:solidFill>
                <a:latin typeface="+mn-lt"/>
              </a:rPr>
              <a:t>Other Florida legislature </a:t>
            </a:r>
            <a:r>
              <a:rPr lang="en-US" dirty="0" err="1">
                <a:solidFill>
                  <a:schemeClr val="accent1">
                    <a:lumMod val="50000"/>
                  </a:schemeClr>
                </a:solidFill>
                <a:latin typeface="+mn-lt"/>
              </a:rPr>
              <a:t>entr</a:t>
            </a:r>
            <a:r>
              <a:rPr lang="en-US" dirty="0">
                <a:solidFill>
                  <a:schemeClr val="accent1">
                    <a:lumMod val="50000"/>
                  </a:schemeClr>
                </a:solidFill>
                <a:latin typeface="+mn-lt"/>
              </a:rPr>
              <a:t>-friendly regulations</a:t>
            </a:r>
          </a:p>
        </p:txBody>
      </p:sp>
      <p:sp>
        <p:nvSpPr>
          <p:cNvPr id="12" name="TextBox 11">
            <a:extLst>
              <a:ext uri="{FF2B5EF4-FFF2-40B4-BE49-F238E27FC236}">
                <a16:creationId xmlns:a16="http://schemas.microsoft.com/office/drawing/2014/main" id="{8F2FB032-A241-2834-8A68-D6C6561FDA47}"/>
              </a:ext>
            </a:extLst>
          </p:cNvPr>
          <p:cNvSpPr txBox="1"/>
          <p:nvPr/>
        </p:nvSpPr>
        <p:spPr>
          <a:xfrm>
            <a:off x="566057" y="915909"/>
            <a:ext cx="11625943" cy="6555641"/>
          </a:xfrm>
          <a:prstGeom prst="rect">
            <a:avLst/>
          </a:prstGeom>
          <a:noFill/>
        </p:spPr>
        <p:txBody>
          <a:bodyPr wrap="square">
            <a:spAutoFit/>
          </a:bodyPr>
          <a:lstStyle/>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Fast-track business permits</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Pre-emption of local licensing (occupational licensing is a 3-16% tax on consumers)</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6000" dirty="0"/>
              <a:t>Performance measures for workforce programs</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6000" dirty="0"/>
          </a:p>
        </p:txBody>
      </p:sp>
    </p:spTree>
    <p:extLst>
      <p:ext uri="{BB962C8B-B14F-4D97-AF65-F5344CB8AC3E}">
        <p14:creationId xmlns:p14="http://schemas.microsoft.com/office/powerpoint/2010/main" val="2196604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10;&#10;AI-generated content may be incorrect.">
            <a:extLst>
              <a:ext uri="{FF2B5EF4-FFF2-40B4-BE49-F238E27FC236}">
                <a16:creationId xmlns:a16="http://schemas.microsoft.com/office/drawing/2014/main" id="{C6356E66-B9A4-AFA1-7604-453919AAA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24" y="2297153"/>
            <a:ext cx="6427097" cy="4286823"/>
          </a:xfrm>
          <a:prstGeom prst="rect">
            <a:avLst/>
          </a:prstGeom>
        </p:spPr>
      </p:pic>
      <p:sp>
        <p:nvSpPr>
          <p:cNvPr id="4" name="TextBox 3">
            <a:extLst>
              <a:ext uri="{FF2B5EF4-FFF2-40B4-BE49-F238E27FC236}">
                <a16:creationId xmlns:a16="http://schemas.microsoft.com/office/drawing/2014/main" id="{BD07AFF8-B45F-F908-7201-5CCD5E460A9A}"/>
              </a:ext>
            </a:extLst>
          </p:cNvPr>
          <p:cNvSpPr txBox="1"/>
          <p:nvPr/>
        </p:nvSpPr>
        <p:spPr>
          <a:xfrm>
            <a:off x="6601521" y="915909"/>
            <a:ext cx="5590479" cy="6247864"/>
          </a:xfrm>
          <a:prstGeom prst="rect">
            <a:avLst/>
          </a:prstGeom>
          <a:noFill/>
        </p:spPr>
        <p:txBody>
          <a:bodyPr wrap="square">
            <a:spAutoFit/>
          </a:bodyPr>
          <a:lstStyle/>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dirty="0"/>
              <a:t>“The way to have good and safe government, is not to trust it all to one, but to divide it among the many, distributing to every one exactly the functions he is competent to.” </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dirty="0"/>
              <a:t>	– Thomas Jefferson</a:t>
            </a:r>
          </a:p>
          <a:p>
            <a:pPr marL="341313" indent="-341313" defTabSz="449263">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000" dirty="0"/>
          </a:p>
        </p:txBody>
      </p:sp>
      <p:sp>
        <p:nvSpPr>
          <p:cNvPr id="5" name="Title 1">
            <a:extLst>
              <a:ext uri="{FF2B5EF4-FFF2-40B4-BE49-F238E27FC236}">
                <a16:creationId xmlns:a16="http://schemas.microsoft.com/office/drawing/2014/main" id="{A0FDFB7C-3E4D-D12B-6361-B18F85AAA20F}"/>
              </a:ext>
            </a:extLst>
          </p:cNvPr>
          <p:cNvSpPr txBox="1">
            <a:spLocks/>
          </p:cNvSpPr>
          <p:nvPr/>
        </p:nvSpPr>
        <p:spPr>
          <a:xfrm>
            <a:off x="174424" y="156117"/>
            <a:ext cx="11280912" cy="120472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50000"/>
                  </a:schemeClr>
                </a:solidFill>
                <a:latin typeface="+mn-lt"/>
              </a:rPr>
              <a:t>Founding fathers understood states to be key sources of policy innovation</a:t>
            </a:r>
          </a:p>
        </p:txBody>
      </p:sp>
    </p:spTree>
    <p:extLst>
      <p:ext uri="{BB962C8B-B14F-4D97-AF65-F5344CB8AC3E}">
        <p14:creationId xmlns:p14="http://schemas.microsoft.com/office/powerpoint/2010/main" val="263185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10E76-5D72-4288-8585-F59FD852420B}"/>
              </a:ext>
            </a:extLst>
          </p:cNvPr>
          <p:cNvPicPr>
            <a:picLocks noChangeAspect="1"/>
          </p:cNvPicPr>
          <p:nvPr/>
        </p:nvPicPr>
        <p:blipFill>
          <a:blip r:embed="rId2"/>
          <a:stretch>
            <a:fillRect/>
          </a:stretch>
        </p:blipFill>
        <p:spPr>
          <a:xfrm>
            <a:off x="6690732" y="122249"/>
            <a:ext cx="4918185" cy="4985009"/>
          </a:xfrm>
          <a:prstGeom prst="rect">
            <a:avLst/>
          </a:prstGeom>
        </p:spPr>
      </p:pic>
      <p:pic>
        <p:nvPicPr>
          <p:cNvPr id="6" name="Picture 5">
            <a:extLst>
              <a:ext uri="{FF2B5EF4-FFF2-40B4-BE49-F238E27FC236}">
                <a16:creationId xmlns:a16="http://schemas.microsoft.com/office/drawing/2014/main" id="{E5885866-6621-DF5B-DA80-A85157D0F3C5}"/>
              </a:ext>
            </a:extLst>
          </p:cNvPr>
          <p:cNvPicPr>
            <a:picLocks noChangeAspect="1"/>
          </p:cNvPicPr>
          <p:nvPr/>
        </p:nvPicPr>
        <p:blipFill>
          <a:blip r:embed="rId3"/>
          <a:stretch>
            <a:fillRect/>
          </a:stretch>
        </p:blipFill>
        <p:spPr>
          <a:xfrm>
            <a:off x="6776574" y="5238524"/>
            <a:ext cx="4972744" cy="1619476"/>
          </a:xfrm>
          <a:prstGeom prst="rect">
            <a:avLst/>
          </a:prstGeom>
        </p:spPr>
      </p:pic>
      <p:pic>
        <p:nvPicPr>
          <p:cNvPr id="10" name="Picture 9">
            <a:extLst>
              <a:ext uri="{FF2B5EF4-FFF2-40B4-BE49-F238E27FC236}">
                <a16:creationId xmlns:a16="http://schemas.microsoft.com/office/drawing/2014/main" id="{BA36F701-C2ED-60A9-71A5-41B2041604A7}"/>
              </a:ext>
            </a:extLst>
          </p:cNvPr>
          <p:cNvPicPr>
            <a:picLocks noChangeAspect="1"/>
          </p:cNvPicPr>
          <p:nvPr/>
        </p:nvPicPr>
        <p:blipFill>
          <a:blip r:embed="rId4"/>
          <a:stretch>
            <a:fillRect/>
          </a:stretch>
        </p:blipFill>
        <p:spPr>
          <a:xfrm>
            <a:off x="97135" y="122249"/>
            <a:ext cx="2724124" cy="2620629"/>
          </a:xfrm>
          <a:prstGeom prst="rect">
            <a:avLst/>
          </a:prstGeom>
        </p:spPr>
      </p:pic>
      <p:pic>
        <p:nvPicPr>
          <p:cNvPr id="12" name="Picture 11">
            <a:extLst>
              <a:ext uri="{FF2B5EF4-FFF2-40B4-BE49-F238E27FC236}">
                <a16:creationId xmlns:a16="http://schemas.microsoft.com/office/drawing/2014/main" id="{A66CD30D-1FAA-1F02-B0F8-13894A8EB3F8}"/>
              </a:ext>
            </a:extLst>
          </p:cNvPr>
          <p:cNvPicPr>
            <a:picLocks noChangeAspect="1"/>
          </p:cNvPicPr>
          <p:nvPr/>
        </p:nvPicPr>
        <p:blipFill>
          <a:blip r:embed="rId5"/>
          <a:stretch>
            <a:fillRect/>
          </a:stretch>
        </p:blipFill>
        <p:spPr>
          <a:xfrm>
            <a:off x="261077" y="5711959"/>
            <a:ext cx="5611899" cy="1023792"/>
          </a:xfrm>
          <a:prstGeom prst="rect">
            <a:avLst/>
          </a:prstGeom>
        </p:spPr>
      </p:pic>
      <p:pic>
        <p:nvPicPr>
          <p:cNvPr id="8" name="Picture 7">
            <a:extLst>
              <a:ext uri="{FF2B5EF4-FFF2-40B4-BE49-F238E27FC236}">
                <a16:creationId xmlns:a16="http://schemas.microsoft.com/office/drawing/2014/main" id="{E6E60DCA-28C9-3D39-69AB-2E00DBD43579}"/>
              </a:ext>
            </a:extLst>
          </p:cNvPr>
          <p:cNvPicPr>
            <a:picLocks noChangeAspect="1"/>
          </p:cNvPicPr>
          <p:nvPr/>
        </p:nvPicPr>
        <p:blipFill>
          <a:blip r:embed="rId6"/>
          <a:stretch>
            <a:fillRect/>
          </a:stretch>
        </p:blipFill>
        <p:spPr>
          <a:xfrm>
            <a:off x="97135" y="2897022"/>
            <a:ext cx="5633935" cy="2210236"/>
          </a:xfrm>
          <a:prstGeom prst="rect">
            <a:avLst/>
          </a:prstGeom>
        </p:spPr>
      </p:pic>
      <p:sp>
        <p:nvSpPr>
          <p:cNvPr id="13" name="TextBox 12">
            <a:extLst>
              <a:ext uri="{FF2B5EF4-FFF2-40B4-BE49-F238E27FC236}">
                <a16:creationId xmlns:a16="http://schemas.microsoft.com/office/drawing/2014/main" id="{29FBD773-339F-F31C-5137-CBFCE4868695}"/>
              </a:ext>
            </a:extLst>
          </p:cNvPr>
          <p:cNvSpPr txBox="1"/>
          <p:nvPr/>
        </p:nvSpPr>
        <p:spPr>
          <a:xfrm>
            <a:off x="97135" y="5342627"/>
            <a:ext cx="4980594" cy="369332"/>
          </a:xfrm>
          <a:prstGeom prst="rect">
            <a:avLst/>
          </a:prstGeom>
          <a:noFill/>
        </p:spPr>
        <p:txBody>
          <a:bodyPr wrap="none" rtlCol="0">
            <a:spAutoFit/>
          </a:bodyPr>
          <a:lstStyle/>
          <a:p>
            <a:r>
              <a:rPr lang="en-US" dirty="0"/>
              <a:t>Proposed 25% tax on Unrealized Gains (Sept 2024):</a:t>
            </a:r>
          </a:p>
        </p:txBody>
      </p:sp>
    </p:spTree>
    <p:extLst>
      <p:ext uri="{BB962C8B-B14F-4D97-AF65-F5344CB8AC3E}">
        <p14:creationId xmlns:p14="http://schemas.microsoft.com/office/powerpoint/2010/main" val="731529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A757E-2573-D469-3747-F5C4BC1AAA1A}"/>
              </a:ext>
            </a:extLst>
          </p:cNvPr>
          <p:cNvPicPr>
            <a:picLocks noChangeAspect="1"/>
          </p:cNvPicPr>
          <p:nvPr/>
        </p:nvPicPr>
        <p:blipFill>
          <a:blip r:embed="rId2"/>
          <a:stretch>
            <a:fillRect/>
          </a:stretch>
        </p:blipFill>
        <p:spPr>
          <a:xfrm>
            <a:off x="524972" y="788349"/>
            <a:ext cx="5100407" cy="3463164"/>
          </a:xfrm>
          <a:prstGeom prst="rect">
            <a:avLst/>
          </a:prstGeom>
        </p:spPr>
      </p:pic>
      <p:sp>
        <p:nvSpPr>
          <p:cNvPr id="4" name="Title 1">
            <a:extLst>
              <a:ext uri="{FF2B5EF4-FFF2-40B4-BE49-F238E27FC236}">
                <a16:creationId xmlns:a16="http://schemas.microsoft.com/office/drawing/2014/main" id="{A7A68F2A-60C5-E7C2-A4A1-52EDA6BED790}"/>
              </a:ext>
            </a:extLst>
          </p:cNvPr>
          <p:cNvSpPr txBox="1">
            <a:spLocks/>
          </p:cNvSpPr>
          <p:nvPr/>
        </p:nvSpPr>
        <p:spPr>
          <a:xfrm>
            <a:off x="173891" y="0"/>
            <a:ext cx="11493137" cy="9803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50000"/>
                  </a:schemeClr>
                </a:solidFill>
                <a:latin typeface="+mn-lt"/>
              </a:rPr>
              <a:t>Proposed Legislation: Tax on Unrealized Gains</a:t>
            </a:r>
          </a:p>
        </p:txBody>
      </p:sp>
      <p:pic>
        <p:nvPicPr>
          <p:cNvPr id="8" name="Picture 7">
            <a:extLst>
              <a:ext uri="{FF2B5EF4-FFF2-40B4-BE49-F238E27FC236}">
                <a16:creationId xmlns:a16="http://schemas.microsoft.com/office/drawing/2014/main" id="{D5B63D69-F89D-4BA5-A0CE-CC4AA48EA80F}"/>
              </a:ext>
            </a:extLst>
          </p:cNvPr>
          <p:cNvPicPr>
            <a:picLocks noChangeAspect="1"/>
          </p:cNvPicPr>
          <p:nvPr/>
        </p:nvPicPr>
        <p:blipFill>
          <a:blip r:embed="rId3"/>
          <a:stretch>
            <a:fillRect/>
          </a:stretch>
        </p:blipFill>
        <p:spPr>
          <a:xfrm>
            <a:off x="5920459" y="859081"/>
            <a:ext cx="5945307" cy="3513701"/>
          </a:xfrm>
          <a:prstGeom prst="rect">
            <a:avLst/>
          </a:prstGeom>
        </p:spPr>
      </p:pic>
    </p:spTree>
    <p:extLst>
      <p:ext uri="{BB962C8B-B14F-4D97-AF65-F5344CB8AC3E}">
        <p14:creationId xmlns:p14="http://schemas.microsoft.com/office/powerpoint/2010/main" val="2397638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DD4947-88CD-8C15-BA16-E95D7D5CD033}"/>
              </a:ext>
            </a:extLst>
          </p:cNvPr>
          <p:cNvSpPr>
            <a:spLocks noGrp="1"/>
          </p:cNvSpPr>
          <p:nvPr>
            <p:ph type="title"/>
          </p:nvPr>
        </p:nvSpPr>
        <p:spPr>
          <a:xfrm>
            <a:off x="452869" y="237424"/>
            <a:ext cx="11517678" cy="1143000"/>
          </a:xfrm>
        </p:spPr>
        <p:txBody>
          <a:bodyPr>
            <a:normAutofit fontScale="90000"/>
          </a:bodyPr>
          <a:lstStyle/>
          <a:p>
            <a:pPr algn="ctr"/>
            <a:r>
              <a:rPr lang="en-US" dirty="0">
                <a:solidFill>
                  <a:schemeClr val="accent1">
                    <a:lumMod val="50000"/>
                  </a:schemeClr>
                </a:solidFill>
                <a:latin typeface="+mn-lt"/>
              </a:rPr>
              <a:t>A Framework of the Effect of Government Policy on Entrepreneurship</a:t>
            </a:r>
          </a:p>
        </p:txBody>
      </p:sp>
      <p:grpSp>
        <p:nvGrpSpPr>
          <p:cNvPr id="2" name="Group 1">
            <a:extLst>
              <a:ext uri="{FF2B5EF4-FFF2-40B4-BE49-F238E27FC236}">
                <a16:creationId xmlns:a16="http://schemas.microsoft.com/office/drawing/2014/main" id="{FE5D0585-D9D2-E8B7-7F64-3C5C6B3B525D}"/>
              </a:ext>
            </a:extLst>
          </p:cNvPr>
          <p:cNvGrpSpPr/>
          <p:nvPr/>
        </p:nvGrpSpPr>
        <p:grpSpPr>
          <a:xfrm>
            <a:off x="670560" y="1670304"/>
            <a:ext cx="10850880" cy="4378772"/>
            <a:chOff x="606058" y="1066802"/>
            <a:chExt cx="9321210" cy="3650510"/>
          </a:xfrm>
        </p:grpSpPr>
        <p:sp>
          <p:nvSpPr>
            <p:cNvPr id="3" name="Rectangle 2">
              <a:extLst>
                <a:ext uri="{FF2B5EF4-FFF2-40B4-BE49-F238E27FC236}">
                  <a16:creationId xmlns:a16="http://schemas.microsoft.com/office/drawing/2014/main" id="{B274355D-E317-10B1-7005-4F5D6A740105}"/>
                </a:ext>
              </a:extLst>
            </p:cNvPr>
            <p:cNvSpPr/>
            <p:nvPr/>
          </p:nvSpPr>
          <p:spPr>
            <a:xfrm>
              <a:off x="606058" y="3335080"/>
              <a:ext cx="2445488" cy="13822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Constraining Policies </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Regulatory burden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Regulatory uncertainty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Government institution policy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Government social policy</a:t>
              </a:r>
            </a:p>
          </p:txBody>
        </p:sp>
        <p:sp>
          <p:nvSpPr>
            <p:cNvPr id="4" name="Rectangle 3">
              <a:extLst>
                <a:ext uri="{FF2B5EF4-FFF2-40B4-BE49-F238E27FC236}">
                  <a16:creationId xmlns:a16="http://schemas.microsoft.com/office/drawing/2014/main" id="{F17F6810-27F4-505E-3410-14E01AC13FA2}"/>
                </a:ext>
              </a:extLst>
            </p:cNvPr>
            <p:cNvSpPr/>
            <p:nvPr/>
          </p:nvSpPr>
          <p:spPr>
            <a:xfrm>
              <a:off x="606058" y="1066802"/>
              <a:ext cx="2445488" cy="13822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Enabling Policies </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Funding</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Taxes and incentives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Labor market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Economic freedom</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Ecosystem support</a:t>
              </a:r>
            </a:p>
          </p:txBody>
        </p:sp>
        <p:sp>
          <p:nvSpPr>
            <p:cNvPr id="7" name="Rectangle 6">
              <a:extLst>
                <a:ext uri="{FF2B5EF4-FFF2-40B4-BE49-F238E27FC236}">
                  <a16:creationId xmlns:a16="http://schemas.microsoft.com/office/drawing/2014/main" id="{A2410899-B4BC-FD02-5321-89610E6E130D}"/>
                </a:ext>
              </a:extLst>
            </p:cNvPr>
            <p:cNvSpPr/>
            <p:nvPr/>
          </p:nvSpPr>
          <p:spPr>
            <a:xfrm>
              <a:off x="4043919" y="2208030"/>
              <a:ext cx="2445488" cy="13822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Entrepreneurial activity </a:t>
              </a:r>
              <a:endParaRPr lang="en-US"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57BC7EE-2C67-101F-4A7D-7143415A89F7}"/>
                </a:ext>
              </a:extLst>
            </p:cNvPr>
            <p:cNvSpPr/>
            <p:nvPr/>
          </p:nvSpPr>
          <p:spPr>
            <a:xfrm>
              <a:off x="7481780" y="2208030"/>
              <a:ext cx="2445488" cy="13822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Entrepreneurial outcomes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Survival</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Growth</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Innovation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Profitability</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6599D3A3-9167-F426-56EF-74755D9AC0D4}"/>
                </a:ext>
              </a:extLst>
            </p:cNvPr>
            <p:cNvCxnSpPr>
              <a:stCxn id="4" idx="3"/>
              <a:endCxn id="7" idx="1"/>
            </p:cNvCxnSpPr>
            <p:nvPr/>
          </p:nvCxnSpPr>
          <p:spPr>
            <a:xfrm>
              <a:off x="3051546" y="1757918"/>
              <a:ext cx="992373" cy="11412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3289FD71-5AD4-836D-9DE9-7231B4FF0D1D}"/>
                </a:ext>
              </a:extLst>
            </p:cNvPr>
            <p:cNvCxnSpPr>
              <a:stCxn id="3" idx="3"/>
              <a:endCxn id="7" idx="1"/>
            </p:cNvCxnSpPr>
            <p:nvPr/>
          </p:nvCxnSpPr>
          <p:spPr>
            <a:xfrm flipV="1">
              <a:off x="3051546" y="2899146"/>
              <a:ext cx="992373" cy="1127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171B71F9-3A6A-0FC5-E6E1-D6BFBAF1D747}"/>
                </a:ext>
              </a:extLst>
            </p:cNvPr>
            <p:cNvCxnSpPr>
              <a:stCxn id="7" idx="3"/>
              <a:endCxn id="8" idx="1"/>
            </p:cNvCxnSpPr>
            <p:nvPr/>
          </p:nvCxnSpPr>
          <p:spPr>
            <a:xfrm>
              <a:off x="6489407" y="2899146"/>
              <a:ext cx="99237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010239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8E73A9C-25E4-9320-1D3C-CB4F8E615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649" y="45158"/>
            <a:ext cx="11563976" cy="6672634"/>
          </a:xfrm>
          <a:prstGeom prst="rect">
            <a:avLst/>
          </a:prstGeom>
        </p:spPr>
      </p:pic>
    </p:spTree>
    <p:extLst>
      <p:ext uri="{BB962C8B-B14F-4D97-AF65-F5344CB8AC3E}">
        <p14:creationId xmlns:p14="http://schemas.microsoft.com/office/powerpoint/2010/main" val="427802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75F1C51-E793-B652-B08E-5A712A7C67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705" y="292608"/>
            <a:ext cx="11905295" cy="6036905"/>
          </a:xfrm>
          <a:prstGeom prst="rect">
            <a:avLst/>
          </a:prstGeom>
        </p:spPr>
      </p:pic>
    </p:spTree>
    <p:extLst>
      <p:ext uri="{BB962C8B-B14F-4D97-AF65-F5344CB8AC3E}">
        <p14:creationId xmlns:p14="http://schemas.microsoft.com/office/powerpoint/2010/main" val="269500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t="-274" b="3972"/>
          <a:stretch/>
        </p:blipFill>
        <p:spPr>
          <a:xfrm>
            <a:off x="0" y="235669"/>
            <a:ext cx="12192000" cy="6604401"/>
          </a:xfrm>
          <a:prstGeom prst="rect">
            <a:avLst/>
          </a:prstGeom>
        </p:spPr>
      </p:pic>
      <p:sp>
        <p:nvSpPr>
          <p:cNvPr id="6" name="Rectangle 5"/>
          <p:cNvSpPr/>
          <p:nvPr/>
        </p:nvSpPr>
        <p:spPr>
          <a:xfrm>
            <a:off x="661448" y="3174475"/>
            <a:ext cx="2064470" cy="101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for </a:t>
            </a:r>
          </a:p>
          <a:p>
            <a:pPr algn="ctr"/>
            <a:r>
              <a:rPr lang="en-US" sz="3000" dirty="0"/>
              <a:t>individuals</a:t>
            </a:r>
          </a:p>
        </p:txBody>
      </p:sp>
      <p:sp>
        <p:nvSpPr>
          <p:cNvPr id="8" name="Rectangle 7"/>
          <p:cNvSpPr/>
          <p:nvPr/>
        </p:nvSpPr>
        <p:spPr>
          <a:xfrm>
            <a:off x="236878" y="103805"/>
            <a:ext cx="3113110" cy="355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Entrepreneurs</a:t>
            </a:r>
          </a:p>
        </p:txBody>
      </p:sp>
      <p:sp>
        <p:nvSpPr>
          <p:cNvPr id="11" name="Rectangle 10"/>
          <p:cNvSpPr/>
          <p:nvPr/>
        </p:nvSpPr>
        <p:spPr>
          <a:xfrm>
            <a:off x="6302796" y="167915"/>
            <a:ext cx="2936395" cy="73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Share ideas and trade with new markets</a:t>
            </a:r>
          </a:p>
        </p:txBody>
      </p:sp>
      <p:sp>
        <p:nvSpPr>
          <p:cNvPr id="12" name="Rectangle 11"/>
          <p:cNvSpPr/>
          <p:nvPr/>
        </p:nvSpPr>
        <p:spPr>
          <a:xfrm>
            <a:off x="6069244" y="1582452"/>
            <a:ext cx="2936395" cy="73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Bring new ideas home from other places</a:t>
            </a:r>
          </a:p>
        </p:txBody>
      </p:sp>
      <p:sp>
        <p:nvSpPr>
          <p:cNvPr id="13" name="Rectangle 12"/>
          <p:cNvSpPr/>
          <p:nvPr/>
        </p:nvSpPr>
        <p:spPr>
          <a:xfrm>
            <a:off x="1793433" y="5240145"/>
            <a:ext cx="1939658" cy="1043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Provide employment options</a:t>
            </a:r>
          </a:p>
        </p:txBody>
      </p:sp>
      <p:sp>
        <p:nvSpPr>
          <p:cNvPr id="10" name="Rectangle 9"/>
          <p:cNvSpPr/>
          <p:nvPr/>
        </p:nvSpPr>
        <p:spPr>
          <a:xfrm>
            <a:off x="3536066" y="4871782"/>
            <a:ext cx="3467036" cy="8901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Solve environmental and socioeconomic challenges</a:t>
            </a:r>
          </a:p>
        </p:txBody>
      </p:sp>
      <p:sp>
        <p:nvSpPr>
          <p:cNvPr id="14" name="Rectangle 13"/>
          <p:cNvSpPr/>
          <p:nvPr/>
        </p:nvSpPr>
        <p:spPr>
          <a:xfrm>
            <a:off x="0" y="5240144"/>
            <a:ext cx="1939658" cy="1043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Create new solutions that improve lives</a:t>
            </a:r>
          </a:p>
        </p:txBody>
      </p:sp>
      <p:sp>
        <p:nvSpPr>
          <p:cNvPr id="2" name="Rectangle 1"/>
          <p:cNvSpPr/>
          <p:nvPr/>
        </p:nvSpPr>
        <p:spPr>
          <a:xfrm>
            <a:off x="9193876" y="2665428"/>
            <a:ext cx="2998124" cy="3096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37855" y="3537870"/>
            <a:ext cx="5112042" cy="113233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Create technology that improves efficiency across the economy</a:t>
            </a:r>
          </a:p>
          <a:p>
            <a:pPr algn="ctr"/>
            <a:r>
              <a:rPr lang="en-US" sz="2400" dirty="0">
                <a:solidFill>
                  <a:schemeClr val="tx1"/>
                </a:solidFill>
              </a:rPr>
              <a:t>Solve government failures</a:t>
            </a:r>
          </a:p>
        </p:txBody>
      </p:sp>
      <p:pic>
        <p:nvPicPr>
          <p:cNvPr id="7" name="Picture 6">
            <a:extLst>
              <a:ext uri="{FF2B5EF4-FFF2-40B4-BE49-F238E27FC236}">
                <a16:creationId xmlns:a16="http://schemas.microsoft.com/office/drawing/2014/main" id="{88975A13-B1F5-AF3B-54AB-397D90BFF9F4}"/>
              </a:ext>
            </a:extLst>
          </p:cNvPr>
          <p:cNvPicPr>
            <a:picLocks noChangeAspect="1"/>
          </p:cNvPicPr>
          <p:nvPr/>
        </p:nvPicPr>
        <p:blipFill>
          <a:blip r:embed="rId3"/>
          <a:stretch>
            <a:fillRect/>
          </a:stretch>
        </p:blipFill>
        <p:spPr>
          <a:xfrm>
            <a:off x="96771" y="524356"/>
            <a:ext cx="4557789" cy="2650117"/>
          </a:xfrm>
          <a:prstGeom prst="rect">
            <a:avLst/>
          </a:prstGeom>
        </p:spPr>
      </p:pic>
      <p:sp>
        <p:nvSpPr>
          <p:cNvPr id="15" name="Rectangle 14"/>
          <p:cNvSpPr/>
          <p:nvPr/>
        </p:nvSpPr>
        <p:spPr>
          <a:xfrm>
            <a:off x="4376703" y="497739"/>
            <a:ext cx="2091004" cy="101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for </a:t>
            </a:r>
          </a:p>
          <a:p>
            <a:pPr algn="ctr"/>
            <a:r>
              <a:rPr lang="en-US" sz="3000" dirty="0"/>
              <a:t>the world</a:t>
            </a:r>
          </a:p>
        </p:txBody>
      </p:sp>
      <p:sp>
        <p:nvSpPr>
          <p:cNvPr id="5" name="Rectangle 4"/>
          <p:cNvSpPr/>
          <p:nvPr/>
        </p:nvSpPr>
        <p:spPr>
          <a:xfrm>
            <a:off x="3113110" y="2156380"/>
            <a:ext cx="2347788" cy="101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for </a:t>
            </a:r>
            <a:r>
              <a:rPr lang="en-US" sz="3000" dirty="0"/>
              <a:t>governments</a:t>
            </a:r>
          </a:p>
        </p:txBody>
      </p:sp>
    </p:spTree>
    <p:extLst>
      <p:ext uri="{BB962C8B-B14F-4D97-AF65-F5344CB8AC3E}">
        <p14:creationId xmlns:p14="http://schemas.microsoft.com/office/powerpoint/2010/main" val="65242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081" y="3375810"/>
            <a:ext cx="3111838" cy="23010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86" y="3375810"/>
            <a:ext cx="3502210" cy="23010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004" y="3375505"/>
            <a:ext cx="3470958" cy="2301396"/>
          </a:xfrm>
          <a:prstGeom prst="rect">
            <a:avLst/>
          </a:prstGeom>
        </p:spPr>
      </p:pic>
      <p:sp>
        <p:nvSpPr>
          <p:cNvPr id="5" name="Title 4"/>
          <p:cNvSpPr>
            <a:spLocks noGrp="1"/>
          </p:cNvSpPr>
          <p:nvPr>
            <p:ph type="title"/>
          </p:nvPr>
        </p:nvSpPr>
        <p:spPr>
          <a:xfrm>
            <a:off x="80379" y="0"/>
            <a:ext cx="10515600" cy="646771"/>
          </a:xfrm>
        </p:spPr>
        <p:txBody>
          <a:bodyPr>
            <a:normAutofit fontScale="90000"/>
          </a:bodyPr>
          <a:lstStyle/>
          <a:p>
            <a:r>
              <a:rPr lang="en-US" dirty="0">
                <a:solidFill>
                  <a:schemeClr val="accent1">
                    <a:lumMod val="75000"/>
                  </a:schemeClr>
                </a:solidFill>
                <a:latin typeface="+mn-lt"/>
              </a:rPr>
              <a:t>Entrepreneurs…</a:t>
            </a:r>
          </a:p>
        </p:txBody>
      </p:sp>
      <p:sp>
        <p:nvSpPr>
          <p:cNvPr id="6" name="Content Placeholder 5"/>
          <p:cNvSpPr>
            <a:spLocks noGrp="1"/>
          </p:cNvSpPr>
          <p:nvPr>
            <p:ph idx="1"/>
          </p:nvPr>
        </p:nvSpPr>
        <p:spPr>
          <a:xfrm>
            <a:off x="657923" y="1325563"/>
            <a:ext cx="11337858" cy="4351338"/>
          </a:xfrm>
        </p:spPr>
        <p:txBody>
          <a:bodyPr>
            <a:normAutofit/>
          </a:bodyPr>
          <a:lstStyle/>
          <a:p>
            <a:r>
              <a:rPr lang="en-US" sz="4400" dirty="0"/>
              <a:t>Are the happiest people on the planet, and </a:t>
            </a:r>
          </a:p>
          <a:p>
            <a:r>
              <a:rPr lang="en-US" sz="4400" dirty="0"/>
              <a:t>Take the best care of their parents in older age.</a:t>
            </a:r>
          </a:p>
        </p:txBody>
      </p:sp>
    </p:spTree>
    <p:extLst>
      <p:ext uri="{BB962C8B-B14F-4D97-AF65-F5344CB8AC3E}">
        <p14:creationId xmlns:p14="http://schemas.microsoft.com/office/powerpoint/2010/main" val="158064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people with text and images&#10;&#10;Description automatically generated with medium confidence">
            <a:extLst>
              <a:ext uri="{FF2B5EF4-FFF2-40B4-BE49-F238E27FC236}">
                <a16:creationId xmlns:a16="http://schemas.microsoft.com/office/drawing/2014/main" id="{F8AFF93F-A823-F22B-B1E5-8DB1A5EDA036}"/>
              </a:ext>
            </a:extLst>
          </p:cNvPr>
          <p:cNvPicPr>
            <a:picLocks noChangeAspect="1"/>
          </p:cNvPicPr>
          <p:nvPr/>
        </p:nvPicPr>
        <p:blipFill>
          <a:blip r:embed="rId2">
            <a:extLst>
              <a:ext uri="{28A0092B-C50C-407E-A947-70E740481C1C}">
                <a14:useLocalDpi xmlns:a14="http://schemas.microsoft.com/office/drawing/2010/main" val="0"/>
              </a:ext>
            </a:extLst>
          </a:blip>
          <a:srcRect t="5185" b="7037"/>
          <a:stretch/>
        </p:blipFill>
        <p:spPr>
          <a:xfrm>
            <a:off x="1737360" y="1911"/>
            <a:ext cx="8458531" cy="6209758"/>
          </a:xfrm>
          <a:prstGeom prst="rect">
            <a:avLst/>
          </a:prstGeom>
        </p:spPr>
      </p:pic>
      <p:sp>
        <p:nvSpPr>
          <p:cNvPr id="7" name="TextBox 6">
            <a:extLst>
              <a:ext uri="{FF2B5EF4-FFF2-40B4-BE49-F238E27FC236}">
                <a16:creationId xmlns:a16="http://schemas.microsoft.com/office/drawing/2014/main" id="{C9318D76-7A63-F855-7006-E5D2255BD4DA}"/>
              </a:ext>
            </a:extLst>
          </p:cNvPr>
          <p:cNvSpPr txBox="1"/>
          <p:nvPr/>
        </p:nvSpPr>
        <p:spPr>
          <a:xfrm>
            <a:off x="0" y="6394549"/>
            <a:ext cx="12192000" cy="369332"/>
          </a:xfrm>
          <a:prstGeom prst="rect">
            <a:avLst/>
          </a:prstGeom>
          <a:noFill/>
        </p:spPr>
        <p:txBody>
          <a:bodyPr wrap="square">
            <a:spAutoFit/>
          </a:bodyPr>
          <a:lstStyle/>
          <a:p>
            <a:r>
              <a:rPr lang="en-US" dirty="0"/>
              <a:t>Source: </a:t>
            </a:r>
            <a:r>
              <a:rPr lang="en-US" dirty="0">
                <a:hlinkClick r:id="rId3"/>
              </a:rPr>
              <a:t>https://www.lunarmobiscuit.com/wp-content/uploads/2018/05/How-many-Entrepreneurs.png</a:t>
            </a:r>
            <a:r>
              <a:rPr lang="en-US" dirty="0"/>
              <a:t>; based on GEM, CIA, etc.</a:t>
            </a:r>
          </a:p>
        </p:txBody>
      </p:sp>
    </p:spTree>
    <p:extLst>
      <p:ext uri="{BB962C8B-B14F-4D97-AF65-F5344CB8AC3E}">
        <p14:creationId xmlns:p14="http://schemas.microsoft.com/office/powerpoint/2010/main" val="307751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328881692 [Converted].png"/>
          <p:cNvPicPr>
            <a:picLocks noChangeAspect="1"/>
          </p:cNvPicPr>
          <p:nvPr/>
        </p:nvPicPr>
        <p:blipFill rotWithShape="1">
          <a:blip r:embed="rId3" cstate="print">
            <a:extLst>
              <a:ext uri="{28A0092B-C50C-407E-A947-70E740481C1C}">
                <a14:useLocalDpi xmlns:a14="http://schemas.microsoft.com/office/drawing/2010/main" val="0"/>
              </a:ext>
            </a:extLst>
          </a:blip>
          <a:srcRect b="12069"/>
          <a:stretch/>
        </p:blipFill>
        <p:spPr>
          <a:xfrm>
            <a:off x="-658650" y="372533"/>
            <a:ext cx="12969181" cy="6299201"/>
          </a:xfrm>
          <a:prstGeom prst="rect">
            <a:avLst/>
          </a:prstGeom>
        </p:spPr>
      </p:pic>
      <p:sp>
        <p:nvSpPr>
          <p:cNvPr id="12" name="Rectangle 11"/>
          <p:cNvSpPr/>
          <p:nvPr/>
        </p:nvSpPr>
        <p:spPr>
          <a:xfrm>
            <a:off x="101599" y="2794192"/>
            <a:ext cx="12208932" cy="1439334"/>
          </a:xfrm>
          <a:prstGeom prst="rect">
            <a:avLst/>
          </a:prstGeom>
          <a:gradFill flip="none" rotWithShape="1">
            <a:gsLst>
              <a:gs pos="0">
                <a:schemeClr val="accent1">
                  <a:satMod val="103000"/>
                  <a:lumMod val="102000"/>
                  <a:tint val="94000"/>
                  <a:alpha val="97000"/>
                </a:schemeClr>
              </a:gs>
              <a:gs pos="50000">
                <a:schemeClr val="accent1">
                  <a:satMod val="110000"/>
                  <a:lumMod val="100000"/>
                  <a:shade val="100000"/>
                  <a:alpha val="97000"/>
                </a:schemeClr>
              </a:gs>
              <a:gs pos="100000">
                <a:schemeClr val="accent1">
                  <a:lumMod val="99000"/>
                  <a:satMod val="120000"/>
                  <a:shade val="78000"/>
                  <a:alpha val="9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8511" y="2794192"/>
            <a:ext cx="11395107" cy="1323439"/>
          </a:xfrm>
          <a:prstGeom prst="rect">
            <a:avLst/>
          </a:prstGeom>
          <a:noFill/>
        </p:spPr>
        <p:txBody>
          <a:bodyPr wrap="square" rtlCol="0">
            <a:spAutoFit/>
          </a:bodyPr>
          <a:lstStyle/>
          <a:p>
            <a:r>
              <a:rPr lang="en-US" sz="4000" dirty="0">
                <a:solidFill>
                  <a:schemeClr val="bg1"/>
                </a:solidFill>
                <a:latin typeface="+mj-lt"/>
              </a:rPr>
              <a:t>Each year GEM research teams survey over </a:t>
            </a:r>
            <a:r>
              <a:rPr lang="en-US" sz="4000" b="1" dirty="0">
                <a:solidFill>
                  <a:srgbClr val="FFFF00"/>
                </a:solidFill>
              </a:rPr>
              <a:t>180,000</a:t>
            </a:r>
            <a:r>
              <a:rPr lang="en-US" sz="4000" dirty="0">
                <a:solidFill>
                  <a:schemeClr val="bg1"/>
                </a:solidFill>
              </a:rPr>
              <a:t> </a:t>
            </a:r>
            <a:r>
              <a:rPr lang="en-US" sz="4000" dirty="0">
                <a:solidFill>
                  <a:srgbClr val="FFFF00"/>
                </a:solidFill>
              </a:rPr>
              <a:t>people </a:t>
            </a:r>
            <a:r>
              <a:rPr lang="en-US" sz="4000" dirty="0">
                <a:solidFill>
                  <a:schemeClr val="bg1"/>
                </a:solidFill>
              </a:rPr>
              <a:t>in more than </a:t>
            </a:r>
            <a:r>
              <a:rPr lang="en-US" sz="4000" dirty="0">
                <a:solidFill>
                  <a:srgbClr val="FFFF00"/>
                </a:solidFill>
              </a:rPr>
              <a:t>60 countries</a:t>
            </a:r>
            <a:endParaRPr lang="en-US" sz="4000" dirty="0">
              <a:solidFill>
                <a:srgbClr val="FFFF00"/>
              </a:solidFill>
              <a:latin typeface="+mj-lt"/>
            </a:endParaRPr>
          </a:p>
        </p:txBody>
      </p:sp>
      <p:grpSp>
        <p:nvGrpSpPr>
          <p:cNvPr id="2" name="Group 1">
            <a:extLst>
              <a:ext uri="{FF2B5EF4-FFF2-40B4-BE49-F238E27FC236}">
                <a16:creationId xmlns:a16="http://schemas.microsoft.com/office/drawing/2014/main" id="{5422814E-A15A-5E71-E935-A1B642FF1E8B}"/>
              </a:ext>
            </a:extLst>
          </p:cNvPr>
          <p:cNvGrpSpPr/>
          <p:nvPr/>
        </p:nvGrpSpPr>
        <p:grpSpPr>
          <a:xfrm>
            <a:off x="10707106" y="186266"/>
            <a:ext cx="1196512" cy="1130795"/>
            <a:chOff x="7095067" y="1405467"/>
            <a:chExt cx="2455333" cy="2455333"/>
          </a:xfrm>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A67E746B-E1C6-F87A-4640-06A41225B3D6}"/>
                </a:ext>
              </a:extLst>
            </p:cNvPr>
            <p:cNvSpPr/>
            <p:nvPr/>
          </p:nvSpPr>
          <p:spPr>
            <a:xfrm>
              <a:off x="7095067" y="1405467"/>
              <a:ext cx="2455333" cy="24553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GEM_Global.jpg">
              <a:extLst>
                <a:ext uri="{FF2B5EF4-FFF2-40B4-BE49-F238E27FC236}">
                  <a16:creationId xmlns:a16="http://schemas.microsoft.com/office/drawing/2014/main" id="{43FC1E2C-70CF-859C-F170-30E73C927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1614" y="1658431"/>
              <a:ext cx="2022239" cy="1949404"/>
            </a:xfrm>
            <a:prstGeom prst="rect">
              <a:avLst/>
            </a:prstGeom>
          </p:spPr>
        </p:pic>
      </p:grpSp>
    </p:spTree>
    <p:extLst>
      <p:ext uri="{BB962C8B-B14F-4D97-AF65-F5344CB8AC3E}">
        <p14:creationId xmlns:p14="http://schemas.microsoft.com/office/powerpoint/2010/main" val="19112997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328881692 [Converted].png"/>
          <p:cNvPicPr>
            <a:picLocks noChangeAspect="1"/>
          </p:cNvPicPr>
          <p:nvPr/>
        </p:nvPicPr>
        <p:blipFill rotWithShape="1">
          <a:blip r:embed="rId2" cstate="print">
            <a:extLst>
              <a:ext uri="{28A0092B-C50C-407E-A947-70E740481C1C}">
                <a14:useLocalDpi xmlns:a14="http://schemas.microsoft.com/office/drawing/2010/main" val="0"/>
              </a:ext>
            </a:extLst>
          </a:blip>
          <a:srcRect b="12069"/>
          <a:stretch/>
        </p:blipFill>
        <p:spPr>
          <a:xfrm>
            <a:off x="-658295" y="372694"/>
            <a:ext cx="12968500" cy="6298871"/>
          </a:xfrm>
          <a:prstGeom prst="rect">
            <a:avLst/>
          </a:prstGeom>
        </p:spPr>
      </p:pic>
      <p:grpSp>
        <p:nvGrpSpPr>
          <p:cNvPr id="16" name="Group 15"/>
          <p:cNvGrpSpPr/>
          <p:nvPr/>
        </p:nvGrpSpPr>
        <p:grpSpPr>
          <a:xfrm>
            <a:off x="1009564" y="4317961"/>
            <a:ext cx="2666860" cy="1968396"/>
            <a:chOff x="381001" y="4667251"/>
            <a:chExt cx="2667000" cy="1968500"/>
          </a:xfrm>
        </p:grpSpPr>
        <p:sp>
          <p:nvSpPr>
            <p:cNvPr id="6" name="Rectangle 5"/>
            <p:cNvSpPr/>
            <p:nvPr/>
          </p:nvSpPr>
          <p:spPr>
            <a:xfrm>
              <a:off x="381001" y="4667251"/>
              <a:ext cx="2667000" cy="1968500"/>
            </a:xfrm>
            <a:prstGeom prst="rect">
              <a:avLst/>
            </a:prstGeom>
            <a:solidFill>
              <a:schemeClr val="bg1">
                <a:alpha val="67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5" name="TextBox 4"/>
            <p:cNvSpPr txBox="1"/>
            <p:nvPr/>
          </p:nvSpPr>
          <p:spPr>
            <a:xfrm>
              <a:off x="523875" y="4794250"/>
              <a:ext cx="1238250" cy="1599368"/>
            </a:xfrm>
            <a:prstGeom prst="rect">
              <a:avLst/>
            </a:prstGeom>
            <a:noFill/>
          </p:spPr>
          <p:txBody>
            <a:bodyPr wrap="square" rtlCol="0">
              <a:spAutoFit/>
            </a:bodyPr>
            <a:lstStyle/>
            <a:p>
              <a:r>
                <a:rPr lang="en-US" sz="1632" b="1" dirty="0">
                  <a:solidFill>
                    <a:schemeClr val="bg1">
                      <a:lumMod val="50000"/>
                    </a:schemeClr>
                  </a:solidFill>
                </a:rPr>
                <a:t>Argentina</a:t>
              </a:r>
            </a:p>
            <a:p>
              <a:r>
                <a:rPr lang="en-US" sz="1632" b="1" dirty="0">
                  <a:solidFill>
                    <a:schemeClr val="bg1">
                      <a:lumMod val="50000"/>
                    </a:schemeClr>
                  </a:solidFill>
                </a:rPr>
                <a:t>Barbados</a:t>
              </a:r>
            </a:p>
            <a:p>
              <a:r>
                <a:rPr lang="en-US" sz="1632" b="1" dirty="0">
                  <a:solidFill>
                    <a:schemeClr val="bg1">
                      <a:lumMod val="50000"/>
                    </a:schemeClr>
                  </a:solidFill>
                </a:rPr>
                <a:t>Brazil</a:t>
              </a:r>
            </a:p>
            <a:p>
              <a:r>
                <a:rPr lang="en-US" sz="1632" b="1" dirty="0">
                  <a:solidFill>
                    <a:schemeClr val="bg1">
                      <a:lumMod val="50000"/>
                    </a:schemeClr>
                  </a:solidFill>
                </a:rPr>
                <a:t>Chile</a:t>
              </a:r>
            </a:p>
            <a:p>
              <a:r>
                <a:rPr lang="en-US" sz="1632" b="1" dirty="0">
                  <a:solidFill>
                    <a:schemeClr val="bg1">
                      <a:lumMod val="50000"/>
                    </a:schemeClr>
                  </a:solidFill>
                </a:rPr>
                <a:t>Colombia </a:t>
              </a:r>
            </a:p>
            <a:p>
              <a:r>
                <a:rPr lang="en-US" sz="1632" b="1" dirty="0">
                  <a:solidFill>
                    <a:schemeClr val="bg1">
                      <a:lumMod val="50000"/>
                    </a:schemeClr>
                  </a:solidFill>
                </a:rPr>
                <a:t>Ecuador</a:t>
              </a:r>
              <a:endParaRPr lang="en-US" sz="1632" dirty="0">
                <a:solidFill>
                  <a:schemeClr val="bg1">
                    <a:lumMod val="50000"/>
                  </a:schemeClr>
                </a:solidFill>
              </a:endParaRPr>
            </a:p>
          </p:txBody>
        </p:sp>
        <p:sp>
          <p:nvSpPr>
            <p:cNvPr id="15" name="TextBox 14"/>
            <p:cNvSpPr txBox="1"/>
            <p:nvPr/>
          </p:nvSpPr>
          <p:spPr>
            <a:xfrm>
              <a:off x="1651000" y="4787900"/>
              <a:ext cx="1349375" cy="1599368"/>
            </a:xfrm>
            <a:prstGeom prst="rect">
              <a:avLst/>
            </a:prstGeom>
            <a:noFill/>
          </p:spPr>
          <p:txBody>
            <a:bodyPr wrap="square" rtlCol="0">
              <a:spAutoFit/>
            </a:bodyPr>
            <a:lstStyle/>
            <a:p>
              <a:r>
                <a:rPr lang="en-US" sz="1632" b="1" dirty="0">
                  <a:solidFill>
                    <a:schemeClr val="bg1">
                      <a:lumMod val="50000"/>
                    </a:schemeClr>
                  </a:solidFill>
                </a:rPr>
                <a:t>Guatemala</a:t>
              </a:r>
            </a:p>
            <a:p>
              <a:r>
                <a:rPr lang="en-US" sz="1632" b="1" dirty="0">
                  <a:solidFill>
                    <a:schemeClr val="bg1">
                      <a:lumMod val="50000"/>
                    </a:schemeClr>
                  </a:solidFill>
                </a:rPr>
                <a:t>Mexico	</a:t>
              </a:r>
            </a:p>
            <a:p>
              <a:r>
                <a:rPr lang="en-US" sz="1632" b="1" dirty="0">
                  <a:solidFill>
                    <a:schemeClr val="bg1">
                      <a:lumMod val="50000"/>
                    </a:schemeClr>
                  </a:solidFill>
                </a:rPr>
                <a:t>Panama	</a:t>
              </a:r>
            </a:p>
            <a:p>
              <a:r>
                <a:rPr lang="en-US" sz="1632" b="1" dirty="0">
                  <a:solidFill>
                    <a:schemeClr val="bg1">
                      <a:lumMod val="50000"/>
                    </a:schemeClr>
                  </a:solidFill>
                </a:rPr>
                <a:t>Peru	</a:t>
              </a:r>
            </a:p>
            <a:p>
              <a:r>
                <a:rPr lang="en-US" sz="1632" b="1" dirty="0">
                  <a:solidFill>
                    <a:schemeClr val="bg1">
                      <a:lumMod val="50000"/>
                    </a:schemeClr>
                  </a:solidFill>
                </a:rPr>
                <a:t>Puerto Rico</a:t>
              </a:r>
              <a:br>
                <a:rPr lang="en-US" sz="1632" b="1" dirty="0">
                  <a:solidFill>
                    <a:schemeClr val="bg1">
                      <a:lumMod val="50000"/>
                    </a:schemeClr>
                  </a:solidFill>
                </a:rPr>
              </a:br>
              <a:r>
                <a:rPr lang="en-US" sz="1632" b="1" dirty="0">
                  <a:solidFill>
                    <a:schemeClr val="bg1">
                      <a:lumMod val="50000"/>
                    </a:schemeClr>
                  </a:solidFill>
                </a:rPr>
                <a:t>Uruguay</a:t>
              </a:r>
              <a:endParaRPr lang="en-US" sz="1632" dirty="0">
                <a:solidFill>
                  <a:schemeClr val="bg1">
                    <a:lumMod val="50000"/>
                  </a:schemeClr>
                </a:solidFill>
              </a:endParaRPr>
            </a:p>
          </p:txBody>
        </p:sp>
      </p:grpSp>
      <p:grpSp>
        <p:nvGrpSpPr>
          <p:cNvPr id="17" name="Group 16"/>
          <p:cNvGrpSpPr/>
          <p:nvPr/>
        </p:nvGrpSpPr>
        <p:grpSpPr>
          <a:xfrm>
            <a:off x="1297599" y="3426394"/>
            <a:ext cx="2029592" cy="955065"/>
            <a:chOff x="637300" y="3728010"/>
            <a:chExt cx="2029699" cy="955115"/>
          </a:xfrm>
        </p:grpSpPr>
        <p:sp>
          <p:nvSpPr>
            <p:cNvPr id="13" name="Rectangular Callout 12"/>
            <p:cNvSpPr/>
            <p:nvPr/>
          </p:nvSpPr>
          <p:spPr>
            <a:xfrm flipH="1">
              <a:off x="637300" y="3728010"/>
              <a:ext cx="2029699" cy="955115"/>
            </a:xfrm>
            <a:prstGeom prst="wedgeRectCallout">
              <a:avLst>
                <a:gd name="adj1" fmla="val -48611"/>
                <a:gd name="adj2" fmla="val 24364"/>
              </a:avLst>
            </a:prstGeom>
            <a:solidFill>
              <a:schemeClr val="accent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4" name="TextBox 13"/>
            <p:cNvSpPr txBox="1"/>
            <p:nvPr/>
          </p:nvSpPr>
          <p:spPr>
            <a:xfrm>
              <a:off x="667971" y="3801461"/>
              <a:ext cx="1935529" cy="831041"/>
            </a:xfrm>
            <a:prstGeom prst="rect">
              <a:avLst/>
            </a:prstGeom>
            <a:noFill/>
          </p:spPr>
          <p:txBody>
            <a:bodyPr wrap="square" rtlCol="0">
              <a:spAutoFit/>
            </a:bodyPr>
            <a:lstStyle/>
            <a:p>
              <a:pPr algn="ctr"/>
              <a:r>
                <a:rPr lang="en-US" sz="2400" dirty="0">
                  <a:solidFill>
                    <a:prstClr val="white"/>
                  </a:solidFill>
                  <a:latin typeface="Calibri Light"/>
                </a:rPr>
                <a:t>Latin America</a:t>
              </a:r>
              <a:br>
                <a:rPr lang="en-US" sz="2400" dirty="0">
                  <a:solidFill>
                    <a:prstClr val="white"/>
                  </a:solidFill>
                  <a:latin typeface="Calibri Light"/>
                </a:rPr>
              </a:br>
              <a:r>
                <a:rPr lang="en-US" sz="2400" dirty="0">
                  <a:solidFill>
                    <a:prstClr val="white"/>
                  </a:solidFill>
                  <a:latin typeface="Calibri Light"/>
                </a:rPr>
                <a:t>&amp; Caribbean</a:t>
              </a:r>
              <a:endParaRPr lang="en-US" sz="2400" dirty="0"/>
            </a:p>
          </p:txBody>
        </p:sp>
      </p:grpSp>
      <p:grpSp>
        <p:nvGrpSpPr>
          <p:cNvPr id="19" name="Group 18"/>
          <p:cNvGrpSpPr/>
          <p:nvPr/>
        </p:nvGrpSpPr>
        <p:grpSpPr>
          <a:xfrm>
            <a:off x="1057541" y="1748954"/>
            <a:ext cx="2666860" cy="886337"/>
            <a:chOff x="381001" y="4667251"/>
            <a:chExt cx="2667000" cy="886384"/>
          </a:xfrm>
        </p:grpSpPr>
        <p:sp>
          <p:nvSpPr>
            <p:cNvPr id="20" name="Rectangle 19"/>
            <p:cNvSpPr/>
            <p:nvPr/>
          </p:nvSpPr>
          <p:spPr>
            <a:xfrm>
              <a:off x="381001" y="4667251"/>
              <a:ext cx="2667000" cy="886384"/>
            </a:xfrm>
            <a:prstGeom prst="rect">
              <a:avLst/>
            </a:prstGeom>
            <a:solidFill>
              <a:schemeClr val="bg1">
                <a:alpha val="67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21" name="TextBox 20"/>
            <p:cNvSpPr txBox="1"/>
            <p:nvPr/>
          </p:nvSpPr>
          <p:spPr>
            <a:xfrm>
              <a:off x="523875" y="4794250"/>
              <a:ext cx="1238250" cy="343510"/>
            </a:xfrm>
            <a:prstGeom prst="rect">
              <a:avLst/>
            </a:prstGeom>
            <a:noFill/>
          </p:spPr>
          <p:txBody>
            <a:bodyPr wrap="square" rtlCol="0">
              <a:spAutoFit/>
            </a:bodyPr>
            <a:lstStyle/>
            <a:p>
              <a:r>
                <a:rPr lang="en-US" sz="1632" b="1" dirty="0">
                  <a:solidFill>
                    <a:schemeClr val="bg1">
                      <a:lumMod val="50000"/>
                    </a:schemeClr>
                  </a:solidFill>
                </a:rPr>
                <a:t>Canada</a:t>
              </a:r>
              <a:endParaRPr lang="en-US" sz="1632" dirty="0">
                <a:solidFill>
                  <a:schemeClr val="bg1">
                    <a:lumMod val="50000"/>
                  </a:schemeClr>
                </a:solidFill>
              </a:endParaRPr>
            </a:p>
          </p:txBody>
        </p:sp>
        <p:sp>
          <p:nvSpPr>
            <p:cNvPr id="22" name="TextBox 21"/>
            <p:cNvSpPr txBox="1"/>
            <p:nvPr/>
          </p:nvSpPr>
          <p:spPr>
            <a:xfrm>
              <a:off x="1651000" y="4787900"/>
              <a:ext cx="1349375" cy="343510"/>
            </a:xfrm>
            <a:prstGeom prst="rect">
              <a:avLst/>
            </a:prstGeom>
            <a:noFill/>
          </p:spPr>
          <p:txBody>
            <a:bodyPr wrap="square" rtlCol="0">
              <a:spAutoFit/>
            </a:bodyPr>
            <a:lstStyle/>
            <a:p>
              <a:r>
                <a:rPr lang="en-US" sz="1632" b="1" dirty="0">
                  <a:solidFill>
                    <a:schemeClr val="bg1">
                      <a:lumMod val="50000"/>
                    </a:schemeClr>
                  </a:solidFill>
                </a:rPr>
                <a:t>United States</a:t>
              </a:r>
              <a:endParaRPr lang="en-US" sz="1632" dirty="0">
                <a:solidFill>
                  <a:schemeClr val="bg1">
                    <a:lumMod val="50000"/>
                  </a:schemeClr>
                </a:solidFill>
              </a:endParaRPr>
            </a:p>
          </p:txBody>
        </p:sp>
      </p:grpSp>
      <p:grpSp>
        <p:nvGrpSpPr>
          <p:cNvPr id="23" name="Group 22"/>
          <p:cNvGrpSpPr/>
          <p:nvPr/>
        </p:nvGrpSpPr>
        <p:grpSpPr>
          <a:xfrm>
            <a:off x="1376245" y="857386"/>
            <a:ext cx="1935427" cy="955065"/>
            <a:chOff x="667971" y="3728010"/>
            <a:chExt cx="1935529" cy="955115"/>
          </a:xfrm>
        </p:grpSpPr>
        <p:sp>
          <p:nvSpPr>
            <p:cNvPr id="24" name="Rectangular Callout 23"/>
            <p:cNvSpPr/>
            <p:nvPr/>
          </p:nvSpPr>
          <p:spPr>
            <a:xfrm flipH="1">
              <a:off x="813431" y="3728010"/>
              <a:ext cx="1677437" cy="955115"/>
            </a:xfrm>
            <a:prstGeom prst="wedgeRectCallout">
              <a:avLst>
                <a:gd name="adj1" fmla="val -48611"/>
                <a:gd name="adj2" fmla="val 24364"/>
              </a:avLst>
            </a:prstGeom>
            <a:solidFill>
              <a:schemeClr val="accent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5" name="TextBox 24"/>
            <p:cNvSpPr txBox="1"/>
            <p:nvPr/>
          </p:nvSpPr>
          <p:spPr>
            <a:xfrm>
              <a:off x="667971" y="3801461"/>
              <a:ext cx="1935529" cy="831041"/>
            </a:xfrm>
            <a:prstGeom prst="rect">
              <a:avLst/>
            </a:prstGeom>
            <a:noFill/>
          </p:spPr>
          <p:txBody>
            <a:bodyPr wrap="square" rtlCol="0">
              <a:spAutoFit/>
            </a:bodyPr>
            <a:lstStyle/>
            <a:p>
              <a:pPr algn="ctr"/>
              <a:r>
                <a:rPr lang="en-US" sz="2400" dirty="0">
                  <a:solidFill>
                    <a:prstClr val="white"/>
                  </a:solidFill>
                  <a:latin typeface="Calibri Light"/>
                </a:rPr>
                <a:t>North America</a:t>
              </a:r>
              <a:endParaRPr lang="en-US" sz="2400" dirty="0"/>
            </a:p>
          </p:txBody>
        </p:sp>
      </p:grpSp>
      <p:grpSp>
        <p:nvGrpSpPr>
          <p:cNvPr id="27" name="Group 26"/>
          <p:cNvGrpSpPr/>
          <p:nvPr/>
        </p:nvGrpSpPr>
        <p:grpSpPr>
          <a:xfrm>
            <a:off x="4928329" y="3445710"/>
            <a:ext cx="2250455" cy="2583311"/>
            <a:chOff x="701841" y="4359776"/>
            <a:chExt cx="2250573" cy="2583447"/>
          </a:xfrm>
        </p:grpSpPr>
        <p:sp>
          <p:nvSpPr>
            <p:cNvPr id="28" name="Rectangle 27"/>
            <p:cNvSpPr/>
            <p:nvPr/>
          </p:nvSpPr>
          <p:spPr>
            <a:xfrm>
              <a:off x="701841" y="4359776"/>
              <a:ext cx="1929733" cy="2583447"/>
            </a:xfrm>
            <a:prstGeom prst="rect">
              <a:avLst/>
            </a:prstGeom>
            <a:solidFill>
              <a:schemeClr val="bg1">
                <a:alpha val="67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29" name="TextBox 28"/>
            <p:cNvSpPr txBox="1"/>
            <p:nvPr/>
          </p:nvSpPr>
          <p:spPr>
            <a:xfrm>
              <a:off x="844715" y="4486776"/>
              <a:ext cx="2107699" cy="2101712"/>
            </a:xfrm>
            <a:prstGeom prst="rect">
              <a:avLst/>
            </a:prstGeom>
            <a:noFill/>
          </p:spPr>
          <p:txBody>
            <a:bodyPr wrap="square" rtlCol="0">
              <a:spAutoFit/>
            </a:bodyPr>
            <a:lstStyle/>
            <a:p>
              <a:r>
                <a:rPr lang="en-US" sz="1632" b="1" dirty="0">
                  <a:solidFill>
                    <a:schemeClr val="bg1">
                      <a:lumMod val="50000"/>
                    </a:schemeClr>
                  </a:solidFill>
                </a:rPr>
                <a:t>Botswana	</a:t>
              </a:r>
            </a:p>
            <a:p>
              <a:r>
                <a:rPr lang="en-US" sz="1632" b="1" dirty="0">
                  <a:solidFill>
                    <a:schemeClr val="bg1">
                      <a:lumMod val="50000"/>
                    </a:schemeClr>
                  </a:solidFill>
                </a:rPr>
                <a:t>Burkina Faso	</a:t>
              </a:r>
            </a:p>
            <a:p>
              <a:r>
                <a:rPr lang="en-US" sz="1632" b="1" dirty="0">
                  <a:solidFill>
                    <a:schemeClr val="bg1">
                      <a:lumMod val="50000"/>
                    </a:schemeClr>
                  </a:solidFill>
                </a:rPr>
                <a:t>Cameroon	</a:t>
              </a:r>
            </a:p>
            <a:p>
              <a:r>
                <a:rPr lang="en-US" sz="1632" b="1" dirty="0">
                  <a:solidFill>
                    <a:schemeClr val="bg1">
                      <a:lumMod val="50000"/>
                    </a:schemeClr>
                  </a:solidFill>
                </a:rPr>
                <a:t>Egypt	</a:t>
              </a:r>
            </a:p>
            <a:p>
              <a:r>
                <a:rPr lang="en-US" sz="1632" b="1" dirty="0">
                  <a:solidFill>
                    <a:schemeClr val="bg1">
                      <a:lumMod val="50000"/>
                    </a:schemeClr>
                  </a:solidFill>
                </a:rPr>
                <a:t>Morocco	</a:t>
              </a:r>
            </a:p>
            <a:p>
              <a:r>
                <a:rPr lang="en-US" sz="1632" b="1" dirty="0">
                  <a:solidFill>
                    <a:schemeClr val="bg1">
                      <a:lumMod val="50000"/>
                    </a:schemeClr>
                  </a:solidFill>
                </a:rPr>
                <a:t>Senegal 	</a:t>
              </a:r>
            </a:p>
            <a:p>
              <a:r>
                <a:rPr lang="en-US" sz="1632" b="1" dirty="0">
                  <a:solidFill>
                    <a:schemeClr val="bg1">
                      <a:lumMod val="50000"/>
                    </a:schemeClr>
                  </a:solidFill>
                </a:rPr>
                <a:t>South Africa	</a:t>
              </a:r>
            </a:p>
            <a:p>
              <a:r>
                <a:rPr lang="en-US" sz="1632" b="1" dirty="0">
                  <a:solidFill>
                    <a:schemeClr val="bg1">
                      <a:lumMod val="50000"/>
                    </a:schemeClr>
                  </a:solidFill>
                </a:rPr>
                <a:t>Tunisia	</a:t>
              </a:r>
            </a:p>
          </p:txBody>
        </p:sp>
      </p:grpSp>
      <p:grpSp>
        <p:nvGrpSpPr>
          <p:cNvPr id="31" name="Group 30"/>
          <p:cNvGrpSpPr/>
          <p:nvPr/>
        </p:nvGrpSpPr>
        <p:grpSpPr>
          <a:xfrm>
            <a:off x="4926209" y="2861598"/>
            <a:ext cx="1935427" cy="685205"/>
            <a:chOff x="667971" y="3728010"/>
            <a:chExt cx="1935529" cy="955115"/>
          </a:xfrm>
        </p:grpSpPr>
        <p:sp>
          <p:nvSpPr>
            <p:cNvPr id="32" name="Rectangular Callout 31"/>
            <p:cNvSpPr/>
            <p:nvPr/>
          </p:nvSpPr>
          <p:spPr>
            <a:xfrm flipH="1">
              <a:off x="889678" y="3728010"/>
              <a:ext cx="1524943" cy="955115"/>
            </a:xfrm>
            <a:prstGeom prst="wedgeRectCallout">
              <a:avLst>
                <a:gd name="adj1" fmla="val -48611"/>
                <a:gd name="adj2" fmla="val 24364"/>
              </a:avLst>
            </a:prstGeom>
            <a:solidFill>
              <a:schemeClr val="accent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3" name="TextBox 32"/>
            <p:cNvSpPr txBox="1"/>
            <p:nvPr/>
          </p:nvSpPr>
          <p:spPr>
            <a:xfrm>
              <a:off x="667971" y="3801461"/>
              <a:ext cx="1935529" cy="643520"/>
            </a:xfrm>
            <a:prstGeom prst="rect">
              <a:avLst/>
            </a:prstGeom>
            <a:noFill/>
          </p:spPr>
          <p:txBody>
            <a:bodyPr wrap="square" rtlCol="0">
              <a:spAutoFit/>
            </a:bodyPr>
            <a:lstStyle/>
            <a:p>
              <a:pPr algn="ctr"/>
              <a:r>
                <a:rPr lang="en-US" sz="2400" dirty="0">
                  <a:solidFill>
                    <a:prstClr val="white"/>
                  </a:solidFill>
                  <a:latin typeface="Calibri Light"/>
                </a:rPr>
                <a:t>Africa</a:t>
              </a:r>
              <a:endParaRPr lang="en-US" sz="2400" dirty="0"/>
            </a:p>
          </p:txBody>
        </p:sp>
      </p:grpSp>
      <p:grpSp>
        <p:nvGrpSpPr>
          <p:cNvPr id="18" name="Group 17"/>
          <p:cNvGrpSpPr/>
          <p:nvPr/>
        </p:nvGrpSpPr>
        <p:grpSpPr>
          <a:xfrm>
            <a:off x="4645640" y="682909"/>
            <a:ext cx="5617657" cy="2012194"/>
            <a:chOff x="9524999" y="-247667"/>
            <a:chExt cx="5617952" cy="2012299"/>
          </a:xfrm>
        </p:grpSpPr>
        <p:sp>
          <p:nvSpPr>
            <p:cNvPr id="35" name="Rectangle 34"/>
            <p:cNvSpPr/>
            <p:nvPr/>
          </p:nvSpPr>
          <p:spPr>
            <a:xfrm>
              <a:off x="9524999" y="-168433"/>
              <a:ext cx="5327317" cy="1933065"/>
            </a:xfrm>
            <a:prstGeom prst="rect">
              <a:avLst/>
            </a:prstGeom>
            <a:solidFill>
              <a:schemeClr val="bg1">
                <a:alpha val="67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36" name="TextBox 35"/>
            <p:cNvSpPr txBox="1"/>
            <p:nvPr/>
          </p:nvSpPr>
          <p:spPr>
            <a:xfrm>
              <a:off x="9667874" y="-41434"/>
              <a:ext cx="1238250" cy="1599367"/>
            </a:xfrm>
            <a:prstGeom prst="rect">
              <a:avLst/>
            </a:prstGeom>
            <a:noFill/>
          </p:spPr>
          <p:txBody>
            <a:bodyPr wrap="square" rtlCol="0">
              <a:spAutoFit/>
            </a:bodyPr>
            <a:lstStyle/>
            <a:p>
              <a:r>
                <a:rPr lang="en-US" sz="1632" b="1" dirty="0">
                  <a:solidFill>
                    <a:schemeClr val="bg1">
                      <a:lumMod val="50000"/>
                    </a:schemeClr>
                  </a:solidFill>
                </a:rPr>
                <a:t>Belgium</a:t>
              </a:r>
            </a:p>
            <a:p>
              <a:r>
                <a:rPr lang="en-US" sz="1632" b="1" dirty="0">
                  <a:solidFill>
                    <a:schemeClr val="bg1">
                      <a:lumMod val="50000"/>
                    </a:schemeClr>
                  </a:solidFill>
                </a:rPr>
                <a:t>Bulgaria</a:t>
              </a:r>
            </a:p>
            <a:p>
              <a:r>
                <a:rPr lang="en-US" sz="1632" b="1" dirty="0">
                  <a:solidFill>
                    <a:schemeClr val="bg1">
                      <a:lumMod val="50000"/>
                    </a:schemeClr>
                  </a:solidFill>
                </a:rPr>
                <a:t>Croatia</a:t>
              </a:r>
            </a:p>
            <a:p>
              <a:r>
                <a:rPr lang="en-US" sz="1632" b="1" dirty="0">
                  <a:solidFill>
                    <a:schemeClr val="bg1">
                      <a:lumMod val="50000"/>
                    </a:schemeClr>
                  </a:solidFill>
                </a:rPr>
                <a:t>Estonia</a:t>
              </a:r>
            </a:p>
            <a:p>
              <a:r>
                <a:rPr lang="en-US" sz="1632" b="1" dirty="0">
                  <a:solidFill>
                    <a:schemeClr val="bg1">
                      <a:lumMod val="50000"/>
                    </a:schemeClr>
                  </a:solidFill>
                </a:rPr>
                <a:t>Finland</a:t>
              </a:r>
            </a:p>
            <a:p>
              <a:r>
                <a:rPr lang="en-US" sz="1632" b="1" dirty="0">
                  <a:solidFill>
                    <a:schemeClr val="bg1">
                      <a:lumMod val="50000"/>
                    </a:schemeClr>
                  </a:solidFill>
                </a:rPr>
                <a:t>Germany</a:t>
              </a:r>
              <a:endParaRPr lang="en-US" sz="1632" dirty="0">
                <a:solidFill>
                  <a:schemeClr val="bg1">
                    <a:lumMod val="50000"/>
                  </a:schemeClr>
                </a:solidFill>
              </a:endParaRPr>
            </a:p>
          </p:txBody>
        </p:sp>
        <p:sp>
          <p:nvSpPr>
            <p:cNvPr id="37" name="TextBox 36"/>
            <p:cNvSpPr txBox="1"/>
            <p:nvPr/>
          </p:nvSpPr>
          <p:spPr>
            <a:xfrm>
              <a:off x="10794999" y="-47784"/>
              <a:ext cx="1557422" cy="1599367"/>
            </a:xfrm>
            <a:prstGeom prst="rect">
              <a:avLst/>
            </a:prstGeom>
            <a:noFill/>
          </p:spPr>
          <p:txBody>
            <a:bodyPr wrap="square" rtlCol="0">
              <a:spAutoFit/>
            </a:bodyPr>
            <a:lstStyle/>
            <a:p>
              <a:r>
                <a:rPr lang="en-US" sz="1632" b="1" dirty="0">
                  <a:solidFill>
                    <a:schemeClr val="bg1">
                      <a:lumMod val="50000"/>
                    </a:schemeClr>
                  </a:solidFill>
                </a:rPr>
                <a:t>Greece</a:t>
              </a:r>
            </a:p>
            <a:p>
              <a:r>
                <a:rPr lang="en-US" sz="1632" b="1" dirty="0">
                  <a:solidFill>
                    <a:schemeClr val="bg1">
                      <a:lumMod val="50000"/>
                    </a:schemeClr>
                  </a:solidFill>
                </a:rPr>
                <a:t>Hungary	</a:t>
              </a:r>
            </a:p>
            <a:p>
              <a:r>
                <a:rPr lang="en-US" sz="1632" b="1" dirty="0">
                  <a:solidFill>
                    <a:schemeClr val="bg1">
                      <a:lumMod val="50000"/>
                    </a:schemeClr>
                  </a:solidFill>
                </a:rPr>
                <a:t>Ireland	</a:t>
              </a:r>
            </a:p>
            <a:p>
              <a:r>
                <a:rPr lang="en-US" sz="1632" b="1" dirty="0">
                  <a:solidFill>
                    <a:schemeClr val="bg1">
                      <a:lumMod val="50000"/>
                    </a:schemeClr>
                  </a:solidFill>
                </a:rPr>
                <a:t>Italy	</a:t>
              </a:r>
            </a:p>
            <a:p>
              <a:r>
                <a:rPr lang="en-US" sz="1632" b="1" dirty="0">
                  <a:solidFill>
                    <a:schemeClr val="bg1">
                      <a:lumMod val="50000"/>
                    </a:schemeClr>
                  </a:solidFill>
                </a:rPr>
                <a:t>Latvia</a:t>
              </a:r>
              <a:br>
                <a:rPr lang="en-US" sz="1632" b="1" dirty="0">
                  <a:solidFill>
                    <a:schemeClr val="bg1">
                      <a:lumMod val="50000"/>
                    </a:schemeClr>
                  </a:solidFill>
                </a:rPr>
              </a:br>
              <a:r>
                <a:rPr lang="en-US" sz="1632" b="1" dirty="0">
                  <a:solidFill>
                    <a:schemeClr val="bg1">
                      <a:lumMod val="50000"/>
                    </a:schemeClr>
                  </a:solidFill>
                </a:rPr>
                <a:t>Luxembourg</a:t>
              </a:r>
              <a:endParaRPr lang="en-US" sz="1632" dirty="0">
                <a:solidFill>
                  <a:schemeClr val="bg1">
                    <a:lumMod val="50000"/>
                  </a:schemeClr>
                </a:solidFill>
              </a:endParaRPr>
            </a:p>
          </p:txBody>
        </p:sp>
        <p:sp>
          <p:nvSpPr>
            <p:cNvPr id="41" name="TextBox 40"/>
            <p:cNvSpPr txBox="1"/>
            <p:nvPr/>
          </p:nvSpPr>
          <p:spPr>
            <a:xfrm>
              <a:off x="12141036" y="-41434"/>
              <a:ext cx="1468017" cy="1599367"/>
            </a:xfrm>
            <a:prstGeom prst="rect">
              <a:avLst/>
            </a:prstGeom>
            <a:noFill/>
          </p:spPr>
          <p:txBody>
            <a:bodyPr wrap="square" rtlCol="0">
              <a:spAutoFit/>
            </a:bodyPr>
            <a:lstStyle/>
            <a:p>
              <a:r>
                <a:rPr lang="en-US" sz="1632" b="1" dirty="0">
                  <a:solidFill>
                    <a:schemeClr val="bg1">
                      <a:lumMod val="50000"/>
                    </a:schemeClr>
                  </a:solidFill>
                </a:rPr>
                <a:t>Macedonia</a:t>
              </a:r>
            </a:p>
            <a:p>
              <a:r>
                <a:rPr lang="en-US" sz="1632" b="1" dirty="0">
                  <a:solidFill>
                    <a:schemeClr val="bg1">
                      <a:lumMod val="50000"/>
                    </a:schemeClr>
                  </a:solidFill>
                </a:rPr>
                <a:t>Netherlands</a:t>
              </a:r>
            </a:p>
            <a:p>
              <a:r>
                <a:rPr lang="en-US" sz="1632" b="1" dirty="0">
                  <a:solidFill>
                    <a:schemeClr val="bg1">
                      <a:lumMod val="50000"/>
                    </a:schemeClr>
                  </a:solidFill>
                </a:rPr>
                <a:t>Norway</a:t>
              </a:r>
            </a:p>
            <a:p>
              <a:r>
                <a:rPr lang="en-US" sz="1632" b="1" dirty="0">
                  <a:solidFill>
                    <a:schemeClr val="bg1">
                      <a:lumMod val="50000"/>
                    </a:schemeClr>
                  </a:solidFill>
                </a:rPr>
                <a:t>Poland</a:t>
              </a:r>
            </a:p>
            <a:p>
              <a:r>
                <a:rPr lang="en-US" sz="1632" b="1" dirty="0">
                  <a:solidFill>
                    <a:schemeClr val="bg1">
                      <a:lumMod val="50000"/>
                    </a:schemeClr>
                  </a:solidFill>
                </a:rPr>
                <a:t>Portugal</a:t>
              </a:r>
            </a:p>
            <a:p>
              <a:r>
                <a:rPr lang="en-US" sz="1632" b="1" dirty="0">
                  <a:solidFill>
                    <a:schemeClr val="bg1">
                      <a:lumMod val="50000"/>
                    </a:schemeClr>
                  </a:solidFill>
                </a:rPr>
                <a:t>Romania</a:t>
              </a:r>
              <a:endParaRPr lang="en-US" sz="1632" dirty="0">
                <a:solidFill>
                  <a:schemeClr val="bg1">
                    <a:lumMod val="50000"/>
                  </a:schemeClr>
                </a:solidFill>
              </a:endParaRPr>
            </a:p>
          </p:txBody>
        </p:sp>
        <p:sp>
          <p:nvSpPr>
            <p:cNvPr id="42" name="TextBox 41"/>
            <p:cNvSpPr txBox="1"/>
            <p:nvPr/>
          </p:nvSpPr>
          <p:spPr>
            <a:xfrm>
              <a:off x="13585529" y="-247667"/>
              <a:ext cx="1557422" cy="1850540"/>
            </a:xfrm>
            <a:prstGeom prst="rect">
              <a:avLst/>
            </a:prstGeom>
            <a:noFill/>
          </p:spPr>
          <p:txBody>
            <a:bodyPr wrap="square" rtlCol="0">
              <a:spAutoFit/>
            </a:bodyPr>
            <a:lstStyle/>
            <a:p>
              <a:r>
                <a:rPr lang="en-US" sz="1632" b="1" dirty="0">
                  <a:solidFill>
                    <a:schemeClr val="bg1">
                      <a:lumMod val="50000"/>
                    </a:schemeClr>
                  </a:solidFill>
                </a:rPr>
                <a:t>Slovakia</a:t>
              </a:r>
            </a:p>
            <a:p>
              <a:r>
                <a:rPr lang="en-US" sz="1632" b="1" dirty="0">
                  <a:solidFill>
                    <a:schemeClr val="bg1">
                      <a:lumMod val="50000"/>
                    </a:schemeClr>
                  </a:solidFill>
                </a:rPr>
                <a:t>Slovenia	</a:t>
              </a:r>
            </a:p>
            <a:p>
              <a:r>
                <a:rPr lang="en-US" sz="1632" b="1" dirty="0">
                  <a:solidFill>
                    <a:schemeClr val="bg1">
                      <a:lumMod val="50000"/>
                    </a:schemeClr>
                  </a:solidFill>
                </a:rPr>
                <a:t>Spain	</a:t>
              </a:r>
            </a:p>
            <a:p>
              <a:r>
                <a:rPr lang="en-US" sz="1632" b="1" dirty="0">
                  <a:solidFill>
                    <a:schemeClr val="bg1">
                      <a:lumMod val="50000"/>
                    </a:schemeClr>
                  </a:solidFill>
                </a:rPr>
                <a:t>Sweden	</a:t>
              </a:r>
            </a:p>
            <a:p>
              <a:r>
                <a:rPr lang="en-US" sz="1632" b="1" dirty="0">
                  <a:solidFill>
                    <a:schemeClr val="bg1">
                      <a:lumMod val="50000"/>
                    </a:schemeClr>
                  </a:solidFill>
                </a:rPr>
                <a:t>Switzerland</a:t>
              </a:r>
            </a:p>
            <a:p>
              <a:r>
                <a:rPr lang="en-US" sz="1632" b="1" dirty="0">
                  <a:solidFill>
                    <a:schemeClr val="bg1">
                      <a:lumMod val="50000"/>
                    </a:schemeClr>
                  </a:solidFill>
                </a:rPr>
                <a:t>Turkey</a:t>
              </a:r>
              <a:br>
                <a:rPr lang="en-US" sz="1632" b="1" dirty="0">
                  <a:solidFill>
                    <a:schemeClr val="bg1">
                      <a:lumMod val="50000"/>
                    </a:schemeClr>
                  </a:solidFill>
                </a:rPr>
              </a:br>
              <a:r>
                <a:rPr lang="en-US" sz="1632" b="1" dirty="0">
                  <a:solidFill>
                    <a:schemeClr val="bg1">
                      <a:lumMod val="50000"/>
                    </a:schemeClr>
                  </a:solidFill>
                </a:rPr>
                <a:t>UK</a:t>
              </a:r>
              <a:endParaRPr lang="en-US" sz="1632" dirty="0">
                <a:solidFill>
                  <a:schemeClr val="bg1">
                    <a:lumMod val="50000"/>
                  </a:schemeClr>
                </a:solidFill>
              </a:endParaRPr>
            </a:p>
          </p:txBody>
        </p:sp>
      </p:grpSp>
      <p:grpSp>
        <p:nvGrpSpPr>
          <p:cNvPr id="38" name="Group 37"/>
          <p:cNvGrpSpPr/>
          <p:nvPr/>
        </p:nvGrpSpPr>
        <p:grpSpPr>
          <a:xfrm>
            <a:off x="6194175" y="236855"/>
            <a:ext cx="1935427" cy="632227"/>
            <a:chOff x="667971" y="3728010"/>
            <a:chExt cx="1935529" cy="955115"/>
          </a:xfrm>
        </p:grpSpPr>
        <p:sp>
          <p:nvSpPr>
            <p:cNvPr id="39" name="Rectangular Callout 38"/>
            <p:cNvSpPr/>
            <p:nvPr/>
          </p:nvSpPr>
          <p:spPr>
            <a:xfrm flipH="1">
              <a:off x="813431" y="3728010"/>
              <a:ext cx="1677437" cy="955115"/>
            </a:xfrm>
            <a:prstGeom prst="wedgeRectCallout">
              <a:avLst>
                <a:gd name="adj1" fmla="val -48611"/>
                <a:gd name="adj2" fmla="val 24364"/>
              </a:avLst>
            </a:prstGeom>
            <a:solidFill>
              <a:schemeClr val="accent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0" name="TextBox 39"/>
            <p:cNvSpPr txBox="1"/>
            <p:nvPr/>
          </p:nvSpPr>
          <p:spPr>
            <a:xfrm>
              <a:off x="667971" y="3801462"/>
              <a:ext cx="1935529" cy="697444"/>
            </a:xfrm>
            <a:prstGeom prst="rect">
              <a:avLst/>
            </a:prstGeom>
            <a:noFill/>
          </p:spPr>
          <p:txBody>
            <a:bodyPr wrap="square" rtlCol="0">
              <a:spAutoFit/>
            </a:bodyPr>
            <a:lstStyle/>
            <a:p>
              <a:pPr algn="ctr"/>
              <a:r>
                <a:rPr lang="en-US" sz="2400" dirty="0">
                  <a:solidFill>
                    <a:prstClr val="white"/>
                  </a:solidFill>
                  <a:latin typeface="Calibri Light"/>
                </a:rPr>
                <a:t>Europe</a:t>
              </a:r>
              <a:endParaRPr lang="en-US" sz="2400" dirty="0"/>
            </a:p>
          </p:txBody>
        </p:sp>
      </p:grpSp>
      <p:grpSp>
        <p:nvGrpSpPr>
          <p:cNvPr id="51" name="Group 50"/>
          <p:cNvGrpSpPr/>
          <p:nvPr/>
        </p:nvGrpSpPr>
        <p:grpSpPr>
          <a:xfrm>
            <a:off x="8087790" y="3803000"/>
            <a:ext cx="3647300" cy="1968396"/>
            <a:chOff x="8087894" y="3923332"/>
            <a:chExt cx="3647491" cy="1968500"/>
          </a:xfrm>
        </p:grpSpPr>
        <p:grpSp>
          <p:nvGrpSpPr>
            <p:cNvPr id="43" name="Group 42"/>
            <p:cNvGrpSpPr/>
            <p:nvPr/>
          </p:nvGrpSpPr>
          <p:grpSpPr>
            <a:xfrm>
              <a:off x="8087894" y="3923332"/>
              <a:ext cx="3529263" cy="1968500"/>
              <a:chOff x="-342624" y="4667251"/>
              <a:chExt cx="3529263" cy="1968500"/>
            </a:xfrm>
          </p:grpSpPr>
          <p:sp>
            <p:nvSpPr>
              <p:cNvPr id="44" name="Rectangle 43"/>
              <p:cNvSpPr/>
              <p:nvPr/>
            </p:nvSpPr>
            <p:spPr>
              <a:xfrm>
                <a:off x="-342624" y="4667251"/>
                <a:ext cx="3529263" cy="1968500"/>
              </a:xfrm>
              <a:prstGeom prst="rect">
                <a:avLst/>
              </a:prstGeom>
              <a:solidFill>
                <a:schemeClr val="bg1">
                  <a:alpha val="67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dirty="0"/>
              </a:p>
            </p:txBody>
          </p:sp>
          <p:sp>
            <p:nvSpPr>
              <p:cNvPr id="45" name="TextBox 44"/>
              <p:cNvSpPr txBox="1"/>
              <p:nvPr/>
            </p:nvSpPr>
            <p:spPr>
              <a:xfrm>
                <a:off x="-304941" y="4794250"/>
                <a:ext cx="1238250" cy="1599368"/>
              </a:xfrm>
              <a:prstGeom prst="rect">
                <a:avLst/>
              </a:prstGeom>
              <a:noFill/>
            </p:spPr>
            <p:txBody>
              <a:bodyPr wrap="square" rtlCol="0">
                <a:spAutoFit/>
              </a:bodyPr>
              <a:lstStyle/>
              <a:p>
                <a:r>
                  <a:rPr lang="en-US" sz="1632" b="1" dirty="0">
                    <a:solidFill>
                      <a:schemeClr val="bg1">
                        <a:lumMod val="50000"/>
                      </a:schemeClr>
                    </a:solidFill>
                  </a:rPr>
                  <a:t>Australia</a:t>
                </a:r>
              </a:p>
              <a:p>
                <a:r>
                  <a:rPr lang="en-US" sz="1632" b="1" dirty="0">
                    <a:solidFill>
                      <a:schemeClr val="bg1">
                        <a:lumMod val="50000"/>
                      </a:schemeClr>
                    </a:solidFill>
                  </a:rPr>
                  <a:t>China</a:t>
                </a:r>
              </a:p>
              <a:p>
                <a:r>
                  <a:rPr lang="en-US" sz="1632" b="1" dirty="0">
                    <a:solidFill>
                      <a:schemeClr val="bg1">
                        <a:lumMod val="50000"/>
                      </a:schemeClr>
                    </a:solidFill>
                  </a:rPr>
                  <a:t>India</a:t>
                </a:r>
              </a:p>
              <a:p>
                <a:r>
                  <a:rPr lang="en-US" sz="1632" b="1" dirty="0">
                    <a:solidFill>
                      <a:schemeClr val="bg1">
                        <a:lumMod val="50000"/>
                      </a:schemeClr>
                    </a:solidFill>
                  </a:rPr>
                  <a:t>Indonesia</a:t>
                </a:r>
              </a:p>
              <a:p>
                <a:r>
                  <a:rPr lang="en-US" sz="1632" b="1" dirty="0">
                    <a:solidFill>
                      <a:schemeClr val="bg1">
                        <a:lumMod val="50000"/>
                      </a:schemeClr>
                    </a:solidFill>
                  </a:rPr>
                  <a:t>Iran</a:t>
                </a:r>
              </a:p>
              <a:p>
                <a:r>
                  <a:rPr lang="en-US" sz="1632" b="1" dirty="0">
                    <a:solidFill>
                      <a:schemeClr val="bg1">
                        <a:lumMod val="50000"/>
                      </a:schemeClr>
                    </a:solidFill>
                  </a:rPr>
                  <a:t>Israel</a:t>
                </a:r>
                <a:endParaRPr lang="en-US" sz="1632" dirty="0">
                  <a:solidFill>
                    <a:schemeClr val="bg1">
                      <a:lumMod val="50000"/>
                    </a:schemeClr>
                  </a:solidFill>
                </a:endParaRPr>
              </a:p>
            </p:txBody>
          </p:sp>
          <p:sp>
            <p:nvSpPr>
              <p:cNvPr id="46" name="TextBox 45"/>
              <p:cNvSpPr txBox="1"/>
              <p:nvPr/>
            </p:nvSpPr>
            <p:spPr>
              <a:xfrm>
                <a:off x="822183" y="4787900"/>
                <a:ext cx="1749510" cy="1599368"/>
              </a:xfrm>
              <a:prstGeom prst="rect">
                <a:avLst/>
              </a:prstGeom>
              <a:noFill/>
            </p:spPr>
            <p:txBody>
              <a:bodyPr wrap="square" rtlCol="0">
                <a:spAutoFit/>
              </a:bodyPr>
              <a:lstStyle/>
              <a:p>
                <a:r>
                  <a:rPr lang="en-US" sz="1632" b="1" dirty="0">
                    <a:solidFill>
                      <a:schemeClr val="bg1">
                        <a:lumMod val="50000"/>
                      </a:schemeClr>
                    </a:solidFill>
                  </a:rPr>
                  <a:t>Japan</a:t>
                </a:r>
              </a:p>
              <a:p>
                <a:r>
                  <a:rPr lang="en-US" sz="1632" b="1" dirty="0">
                    <a:solidFill>
                      <a:schemeClr val="bg1">
                        <a:lumMod val="50000"/>
                      </a:schemeClr>
                    </a:solidFill>
                  </a:rPr>
                  <a:t>Kazakhstan</a:t>
                </a:r>
                <a:br>
                  <a:rPr lang="en-US" sz="1632" b="1" dirty="0">
                    <a:solidFill>
                      <a:schemeClr val="bg1">
                        <a:lumMod val="50000"/>
                      </a:schemeClr>
                    </a:solidFill>
                  </a:rPr>
                </a:br>
                <a:r>
                  <a:rPr lang="en-US" sz="1632" b="1" dirty="0">
                    <a:solidFill>
                      <a:schemeClr val="bg1">
                        <a:lumMod val="50000"/>
                      </a:schemeClr>
                    </a:solidFill>
                  </a:rPr>
                  <a:t>Lebanon	</a:t>
                </a:r>
              </a:p>
              <a:p>
                <a:r>
                  <a:rPr lang="en-US" sz="1632" b="1" dirty="0">
                    <a:solidFill>
                      <a:schemeClr val="bg1">
                        <a:lumMod val="50000"/>
                      </a:schemeClr>
                    </a:solidFill>
                  </a:rPr>
                  <a:t>Malaysia	</a:t>
                </a:r>
              </a:p>
              <a:p>
                <a:r>
                  <a:rPr lang="en-US" sz="1632" b="1" dirty="0">
                    <a:solidFill>
                      <a:schemeClr val="bg1">
                        <a:lumMod val="50000"/>
                      </a:schemeClr>
                    </a:solidFill>
                  </a:rPr>
                  <a:t>Philippines</a:t>
                </a:r>
                <a:br>
                  <a:rPr lang="en-US" sz="1632" b="1" dirty="0">
                    <a:solidFill>
                      <a:schemeClr val="bg1">
                        <a:lumMod val="50000"/>
                      </a:schemeClr>
                    </a:solidFill>
                  </a:rPr>
                </a:br>
                <a:r>
                  <a:rPr lang="en-US" sz="1632" b="1" dirty="0">
                    <a:solidFill>
                      <a:schemeClr val="bg1">
                        <a:lumMod val="50000"/>
                      </a:schemeClr>
                    </a:solidFill>
                  </a:rPr>
                  <a:t>Rep. of Korea</a:t>
                </a:r>
                <a:endParaRPr lang="en-US" sz="1632" dirty="0">
                  <a:solidFill>
                    <a:schemeClr val="bg1">
                      <a:lumMod val="50000"/>
                    </a:schemeClr>
                  </a:solidFill>
                </a:endParaRPr>
              </a:p>
            </p:txBody>
          </p:sp>
        </p:grpSp>
        <p:sp>
          <p:nvSpPr>
            <p:cNvPr id="50" name="TextBox 49"/>
            <p:cNvSpPr txBox="1"/>
            <p:nvPr/>
          </p:nvSpPr>
          <p:spPr>
            <a:xfrm>
              <a:off x="10497135" y="4042315"/>
              <a:ext cx="1238250" cy="1097025"/>
            </a:xfrm>
            <a:prstGeom prst="rect">
              <a:avLst/>
            </a:prstGeom>
            <a:noFill/>
          </p:spPr>
          <p:txBody>
            <a:bodyPr wrap="square" rtlCol="0">
              <a:spAutoFit/>
            </a:bodyPr>
            <a:lstStyle/>
            <a:p>
              <a:r>
                <a:rPr lang="en-US" sz="1632" b="1" dirty="0">
                  <a:solidFill>
                    <a:schemeClr val="bg1">
                      <a:lumMod val="50000"/>
                    </a:schemeClr>
                  </a:solidFill>
                </a:rPr>
                <a:t>Taiwan</a:t>
              </a:r>
            </a:p>
            <a:p>
              <a:r>
                <a:rPr lang="en-US" sz="1632" b="1" dirty="0">
                  <a:solidFill>
                    <a:schemeClr val="bg1">
                      <a:lumMod val="50000"/>
                    </a:schemeClr>
                  </a:solidFill>
                </a:rPr>
                <a:t>Thailand</a:t>
              </a:r>
            </a:p>
            <a:p>
              <a:r>
                <a:rPr lang="en-US" sz="1632" b="1" dirty="0">
                  <a:solidFill>
                    <a:schemeClr val="bg1">
                      <a:lumMod val="50000"/>
                    </a:schemeClr>
                  </a:solidFill>
                </a:rPr>
                <a:t>Turkey</a:t>
              </a:r>
            </a:p>
            <a:p>
              <a:r>
                <a:rPr lang="en-US" sz="1632" b="1" dirty="0">
                  <a:solidFill>
                    <a:schemeClr val="bg1">
                      <a:lumMod val="50000"/>
                    </a:schemeClr>
                  </a:solidFill>
                </a:rPr>
                <a:t>Vietnam</a:t>
              </a:r>
              <a:endParaRPr lang="en-US" sz="1632" dirty="0">
                <a:solidFill>
                  <a:schemeClr val="bg1">
                    <a:lumMod val="50000"/>
                  </a:schemeClr>
                </a:solidFill>
              </a:endParaRPr>
            </a:p>
          </p:txBody>
        </p:sp>
      </p:grpSp>
      <p:grpSp>
        <p:nvGrpSpPr>
          <p:cNvPr id="47" name="Group 46"/>
          <p:cNvGrpSpPr/>
          <p:nvPr/>
        </p:nvGrpSpPr>
        <p:grpSpPr>
          <a:xfrm>
            <a:off x="8954718" y="2911432"/>
            <a:ext cx="1677349" cy="955065"/>
            <a:chOff x="637300" y="3728010"/>
            <a:chExt cx="2029699" cy="955115"/>
          </a:xfrm>
        </p:grpSpPr>
        <p:sp>
          <p:nvSpPr>
            <p:cNvPr id="48" name="Rectangular Callout 47"/>
            <p:cNvSpPr/>
            <p:nvPr/>
          </p:nvSpPr>
          <p:spPr>
            <a:xfrm flipH="1">
              <a:off x="637300" y="3728010"/>
              <a:ext cx="2029699" cy="955115"/>
            </a:xfrm>
            <a:prstGeom prst="wedgeRectCallout">
              <a:avLst>
                <a:gd name="adj1" fmla="val -48611"/>
                <a:gd name="adj2" fmla="val 24364"/>
              </a:avLst>
            </a:prstGeom>
            <a:solidFill>
              <a:schemeClr val="accent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9" name="TextBox 48"/>
            <p:cNvSpPr txBox="1"/>
            <p:nvPr/>
          </p:nvSpPr>
          <p:spPr>
            <a:xfrm>
              <a:off x="667971" y="3801461"/>
              <a:ext cx="1935529" cy="831041"/>
            </a:xfrm>
            <a:prstGeom prst="rect">
              <a:avLst/>
            </a:prstGeom>
            <a:noFill/>
          </p:spPr>
          <p:txBody>
            <a:bodyPr wrap="square" rtlCol="0">
              <a:spAutoFit/>
            </a:bodyPr>
            <a:lstStyle/>
            <a:p>
              <a:pPr algn="ctr"/>
              <a:r>
                <a:rPr lang="en-US" sz="2400" dirty="0">
                  <a:solidFill>
                    <a:prstClr val="white"/>
                  </a:solidFill>
                  <a:latin typeface="Calibri Light"/>
                </a:rPr>
                <a:t>Asia &amp; Oceania</a:t>
              </a:r>
              <a:endParaRPr lang="en-US" sz="2400" dirty="0"/>
            </a:p>
          </p:txBody>
        </p:sp>
      </p:grpSp>
      <p:grpSp>
        <p:nvGrpSpPr>
          <p:cNvPr id="2" name="Group 1">
            <a:extLst>
              <a:ext uri="{FF2B5EF4-FFF2-40B4-BE49-F238E27FC236}">
                <a16:creationId xmlns:a16="http://schemas.microsoft.com/office/drawing/2014/main" id="{F030D4BC-CC45-62AA-41D7-DED6783CB382}"/>
              </a:ext>
            </a:extLst>
          </p:cNvPr>
          <p:cNvGrpSpPr/>
          <p:nvPr/>
        </p:nvGrpSpPr>
        <p:grpSpPr>
          <a:xfrm>
            <a:off x="10707106" y="186266"/>
            <a:ext cx="1196512" cy="1130795"/>
            <a:chOff x="7095067" y="1405467"/>
            <a:chExt cx="2455333" cy="2455333"/>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EC009085-FB6C-B144-1001-8DB89B644BAE}"/>
                </a:ext>
              </a:extLst>
            </p:cNvPr>
            <p:cNvSpPr/>
            <p:nvPr/>
          </p:nvSpPr>
          <p:spPr>
            <a:xfrm>
              <a:off x="7095067" y="1405467"/>
              <a:ext cx="2455333" cy="24553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ogoGEM_Global.jpg">
              <a:extLst>
                <a:ext uri="{FF2B5EF4-FFF2-40B4-BE49-F238E27FC236}">
                  <a16:creationId xmlns:a16="http://schemas.microsoft.com/office/drawing/2014/main" id="{AC436A4A-C0D9-856B-5208-244323920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1614" y="1658431"/>
              <a:ext cx="2022239" cy="1949404"/>
            </a:xfrm>
            <a:prstGeom prst="rect">
              <a:avLst/>
            </a:prstGeom>
          </p:spPr>
        </p:pic>
      </p:grpSp>
    </p:spTree>
    <p:extLst>
      <p:ext uri="{BB962C8B-B14F-4D97-AF65-F5344CB8AC3E}">
        <p14:creationId xmlns:p14="http://schemas.microsoft.com/office/powerpoint/2010/main" val="356252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10296</TotalTime>
  <Words>685</Words>
  <Application>Microsoft Office PowerPoint</Application>
  <PresentationFormat>Widescreen</PresentationFormat>
  <Paragraphs>176</Paragraphs>
  <Slides>47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Arial</vt:lpstr>
      <vt:lpstr>Calibri</vt:lpstr>
      <vt:lpstr>Calibri Light</vt:lpstr>
      <vt:lpstr>Times New Roman</vt:lpstr>
      <vt:lpstr>Office Theme</vt:lpstr>
      <vt:lpstr>Entrepreneurship as Key Engine of Economic Growth</vt:lpstr>
      <vt:lpstr>PowerPoint Presentation</vt:lpstr>
      <vt:lpstr>What is Entrepreneurship?</vt:lpstr>
      <vt:lpstr>PowerPoint Presentation</vt:lpstr>
      <vt:lpstr>PowerPoint Presentation</vt:lpstr>
      <vt:lpstr>Entrepreneurs…</vt:lpstr>
      <vt:lpstr>PowerPoint Presentation</vt:lpstr>
      <vt:lpstr>PowerPoint Presentation</vt:lpstr>
      <vt:lpstr>PowerPoint Presentation</vt:lpstr>
      <vt:lpstr>PowerPoint Presentation</vt:lpstr>
      <vt:lpstr>PowerPoint Presentation</vt:lpstr>
      <vt:lpstr>What is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A few statistics about Germany last year</vt:lpstr>
      <vt:lpstr>PowerPoint Presentation</vt:lpstr>
      <vt:lpstr>PowerPoint Presentation</vt:lpstr>
      <vt:lpstr>PowerPoint Presentation</vt:lpstr>
      <vt:lpstr>PowerPoint Presentation</vt:lpstr>
      <vt:lpstr>PowerPoint Presentation</vt:lpstr>
      <vt:lpstr>PowerPoint Presentation</vt:lpstr>
      <vt:lpstr>Scope 1 &amp; 2 Emissions</vt:lpstr>
      <vt:lpstr>PowerPoint Presentation</vt:lpstr>
      <vt:lpstr>Number of net new jobs created at firms aged 0-1 years old per 1,000 people</vt:lpstr>
      <vt:lpstr>PowerPoint Presentation</vt:lpstr>
      <vt:lpstr>Home-based businesses</vt:lpstr>
      <vt:lpstr>Other Florida legislature entr-friendly regulations</vt:lpstr>
      <vt:lpstr>PowerPoint Presentation</vt:lpstr>
      <vt:lpstr>PowerPoint Presentation</vt:lpstr>
      <vt:lpstr>PowerPoint Presentation</vt:lpstr>
      <vt:lpstr>A Framework of the Effect of Government Policy on Entrepreneurship</vt:lpstr>
      <vt:lpstr>PowerPoint Presentation</vt:lpstr>
      <vt:lpstr>PowerPoint Presentation</vt:lpstr>
    </vt:vector>
  </TitlesOfParts>
  <Company>Babson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Donna</dc:creator>
  <cp:lastModifiedBy>Siri Terjesen</cp:lastModifiedBy>
  <cp:revision>258</cp:revision>
  <cp:lastPrinted>2025-07-19T13:11:47Z</cp:lastPrinted>
  <dcterms:created xsi:type="dcterms:W3CDTF">2016-01-21T04:11:11Z</dcterms:created>
  <dcterms:modified xsi:type="dcterms:W3CDTF">2025-10-04T14:08:27Z</dcterms:modified>
</cp:coreProperties>
</file>