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5" r:id="rId2"/>
    <p:sldId id="297" r:id="rId3"/>
    <p:sldId id="298" r:id="rId4"/>
    <p:sldId id="299" r:id="rId5"/>
    <p:sldId id="300" r:id="rId6"/>
    <p:sldId id="301" r:id="rId7"/>
    <p:sldId id="308" r:id="rId8"/>
    <p:sldId id="302" r:id="rId9"/>
    <p:sldId id="305" r:id="rId10"/>
    <p:sldId id="303" r:id="rId11"/>
    <p:sldId id="296" r:id="rId12"/>
    <p:sldId id="306" r:id="rId13"/>
    <p:sldId id="307" r:id="rId14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D86"/>
    <a:srgbClr val="EC864E"/>
    <a:srgbClr val="FFFFCC"/>
    <a:srgbClr val="E86A24"/>
    <a:srgbClr val="DB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63" autoAdjust="0"/>
    <p:restoredTop sz="90663" autoAdjust="0"/>
  </p:normalViewPr>
  <p:slideViewPr>
    <p:cSldViewPr snapToGrid="0" showGuides="1">
      <p:cViewPr varScale="1">
        <p:scale>
          <a:sx n="97" d="100"/>
          <a:sy n="97" d="100"/>
        </p:scale>
        <p:origin x="696" y="72"/>
      </p:cViewPr>
      <p:guideLst>
        <p:guide orient="horz" pos="2160"/>
        <p:guide pos="386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gnar Árnason - HI" userId="da4baca9-ac9e-4a8c-a69b-c70bc08b778e" providerId="ADAL" clId="{2D564B6A-426E-4934-B895-A49F385E50BC}"/>
    <pc:docChg chg="delSld modSld">
      <pc:chgData name="Ragnar Árnason - HI" userId="da4baca9-ac9e-4a8c-a69b-c70bc08b778e" providerId="ADAL" clId="{2D564B6A-426E-4934-B895-A49F385E50BC}" dt="2025-10-06T07:30:42.353" v="8" actId="47"/>
      <pc:docMkLst>
        <pc:docMk/>
      </pc:docMkLst>
      <pc:sldChg chg="modNotesTx">
        <pc:chgData name="Ragnar Árnason - HI" userId="da4baca9-ac9e-4a8c-a69b-c70bc08b778e" providerId="ADAL" clId="{2D564B6A-426E-4934-B895-A49F385E50BC}" dt="2025-10-06T07:28:51.900" v="0" actId="6549"/>
        <pc:sldMkLst>
          <pc:docMk/>
          <pc:sldMk cId="2863166686" sldId="297"/>
        </pc:sldMkLst>
      </pc:sldChg>
      <pc:sldChg chg="modNotesTx">
        <pc:chgData name="Ragnar Árnason - HI" userId="da4baca9-ac9e-4a8c-a69b-c70bc08b778e" providerId="ADAL" clId="{2D564B6A-426E-4934-B895-A49F385E50BC}" dt="2025-10-06T07:29:19.654" v="1" actId="6549"/>
        <pc:sldMkLst>
          <pc:docMk/>
          <pc:sldMk cId="3522934622" sldId="299"/>
        </pc:sldMkLst>
      </pc:sldChg>
      <pc:sldChg chg="modNotesTx">
        <pc:chgData name="Ragnar Árnason - HI" userId="da4baca9-ac9e-4a8c-a69b-c70bc08b778e" providerId="ADAL" clId="{2D564B6A-426E-4934-B895-A49F385E50BC}" dt="2025-10-06T07:29:32.349" v="2" actId="6549"/>
        <pc:sldMkLst>
          <pc:docMk/>
          <pc:sldMk cId="6001716" sldId="300"/>
        </pc:sldMkLst>
      </pc:sldChg>
      <pc:sldChg chg="modNotesTx">
        <pc:chgData name="Ragnar Árnason - HI" userId="da4baca9-ac9e-4a8c-a69b-c70bc08b778e" providerId="ADAL" clId="{2D564B6A-426E-4934-B895-A49F385E50BC}" dt="2025-10-06T07:29:44.858" v="4" actId="6549"/>
        <pc:sldMkLst>
          <pc:docMk/>
          <pc:sldMk cId="2660316177" sldId="301"/>
        </pc:sldMkLst>
      </pc:sldChg>
      <pc:sldChg chg="modNotesTx">
        <pc:chgData name="Ragnar Árnason - HI" userId="da4baca9-ac9e-4a8c-a69b-c70bc08b778e" providerId="ADAL" clId="{2D564B6A-426E-4934-B895-A49F385E50BC}" dt="2025-10-06T07:30:02.965" v="6" actId="6549"/>
        <pc:sldMkLst>
          <pc:docMk/>
          <pc:sldMk cId="2453979130" sldId="302"/>
        </pc:sldMkLst>
      </pc:sldChg>
      <pc:sldChg chg="del">
        <pc:chgData name="Ragnar Árnason - HI" userId="da4baca9-ac9e-4a8c-a69b-c70bc08b778e" providerId="ADAL" clId="{2D564B6A-426E-4934-B895-A49F385E50BC}" dt="2025-10-06T07:30:42.353" v="8" actId="47"/>
        <pc:sldMkLst>
          <pc:docMk/>
          <pc:sldMk cId="3980253465" sldId="304"/>
        </pc:sldMkLst>
      </pc:sldChg>
      <pc:sldChg chg="modNotesTx">
        <pc:chgData name="Ragnar Árnason - HI" userId="da4baca9-ac9e-4a8c-a69b-c70bc08b778e" providerId="ADAL" clId="{2D564B6A-426E-4934-B895-A49F385E50BC}" dt="2025-10-06T07:30:29.173" v="7" actId="6549"/>
        <pc:sldMkLst>
          <pc:docMk/>
          <pc:sldMk cId="971622861" sldId="307"/>
        </pc:sldMkLst>
      </pc:sldChg>
      <pc:sldChg chg="del">
        <pc:chgData name="Ragnar Árnason - HI" userId="da4baca9-ac9e-4a8c-a69b-c70bc08b778e" providerId="ADAL" clId="{2D564B6A-426E-4934-B895-A49F385E50BC}" dt="2025-10-06T07:30:42.353" v="8" actId="47"/>
        <pc:sldMkLst>
          <pc:docMk/>
          <pc:sldMk cId="3129887532" sldId="30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reiknistofnun-my.sharepoint.com/personal/ragnara_hi_is/Documents/Ritskrar/Research/LECTURES/Reykjav&#237;k/2025/Students%20for%20Liberty%20(04-10-2025)/Option%20value%20calcul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reiknistofnun-my.sharepoint.com/personal/ragnara_hi_is/Documents/Ritskrar/Research/PROJECTS/Mj&#243;lkurframlei&#240;sla/EU/GDP/GDP%20constant%20og%20PPP%20(RA%20version)-Englis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reiknistofnun-my.sharepoint.com/personal/ragnara_hi_is/Documents/Ritskrar/Research/PROJECTS/Mj&#243;lkurframlei&#240;sla/EU/GDP/GDP%20constant%20og%20PPP%20(RA%20version)-English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29075598336698"/>
          <c:y val="0.17171296296296296"/>
          <c:w val="0.53473349389398406"/>
          <c:h val="0.62308654126567509"/>
        </c:manualLayout>
      </c:layout>
      <c:lineChart>
        <c:grouping val="standard"/>
        <c:varyColors val="0"/>
        <c:ser>
          <c:idx val="0"/>
          <c:order val="0"/>
          <c:tx>
            <c:strRef>
              <c:f>Sheet1!$G$8</c:f>
              <c:strCache>
                <c:ptCount val="1"/>
                <c:pt idx="0">
                  <c:v>PV-rule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Sheet1!$F$9:$F$29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0.39999999999999997</c:v>
                </c:pt>
                <c:pt idx="9">
                  <c:v>0.44999999999999996</c:v>
                </c:pt>
                <c:pt idx="10">
                  <c:v>0.49999999999999994</c:v>
                </c:pt>
                <c:pt idx="11">
                  <c:v>0.54999999999999993</c:v>
                </c:pt>
                <c:pt idx="12">
                  <c:v>0.6</c:v>
                </c:pt>
                <c:pt idx="13">
                  <c:v>0.65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0.80000000000000016</c:v>
                </c:pt>
                <c:pt idx="17">
                  <c:v>0.8500000000000002</c:v>
                </c:pt>
                <c:pt idx="18">
                  <c:v>0.90000000000000024</c:v>
                </c:pt>
                <c:pt idx="19">
                  <c:v>0.95000000000000029</c:v>
                </c:pt>
                <c:pt idx="20">
                  <c:v>1.0000000000000002</c:v>
                </c:pt>
              </c:numCache>
            </c:numRef>
          </c:cat>
          <c:val>
            <c:numRef>
              <c:f>Sheet1!$G$9:$G$29</c:f>
              <c:numCache>
                <c:formatCode>0.000</c:formatCode>
                <c:ptCount val="21"/>
                <c:pt idx="0">
                  <c:v>1</c:v>
                </c:pt>
                <c:pt idx="1">
                  <c:v>0.95238095238095233</c:v>
                </c:pt>
                <c:pt idx="2">
                  <c:v>0.90909090909090906</c:v>
                </c:pt>
                <c:pt idx="3">
                  <c:v>0.86956521739130443</c:v>
                </c:pt>
                <c:pt idx="4">
                  <c:v>0.83333333333333337</c:v>
                </c:pt>
                <c:pt idx="5">
                  <c:v>0.8</c:v>
                </c:pt>
                <c:pt idx="6">
                  <c:v>0.76923076923076916</c:v>
                </c:pt>
                <c:pt idx="7">
                  <c:v>0.7407407407407407</c:v>
                </c:pt>
                <c:pt idx="8">
                  <c:v>0.7142857142857143</c:v>
                </c:pt>
                <c:pt idx="9">
                  <c:v>0.68965517241379315</c:v>
                </c:pt>
                <c:pt idx="10">
                  <c:v>0.66666666666666663</c:v>
                </c:pt>
                <c:pt idx="11">
                  <c:v>0.64516129032258074</c:v>
                </c:pt>
                <c:pt idx="12">
                  <c:v>0.625</c:v>
                </c:pt>
                <c:pt idx="13">
                  <c:v>0.60606060606060608</c:v>
                </c:pt>
                <c:pt idx="14">
                  <c:v>0.58823529411764697</c:v>
                </c:pt>
                <c:pt idx="15">
                  <c:v>0.5714285714285714</c:v>
                </c:pt>
                <c:pt idx="16">
                  <c:v>0.55555555555555547</c:v>
                </c:pt>
                <c:pt idx="17">
                  <c:v>0.54054054054054046</c:v>
                </c:pt>
                <c:pt idx="18">
                  <c:v>0.52631578947368407</c:v>
                </c:pt>
                <c:pt idx="19">
                  <c:v>0.51282051282051277</c:v>
                </c:pt>
                <c:pt idx="20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47-497B-9D9C-4564772523A2}"/>
            </c:ext>
          </c:extLst>
        </c:ser>
        <c:ser>
          <c:idx val="1"/>
          <c:order val="1"/>
          <c:tx>
            <c:v>Option value rule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Sheet1!$F$9:$F$29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0.39999999999999997</c:v>
                </c:pt>
                <c:pt idx="9">
                  <c:v>0.44999999999999996</c:v>
                </c:pt>
                <c:pt idx="10">
                  <c:v>0.49999999999999994</c:v>
                </c:pt>
                <c:pt idx="11">
                  <c:v>0.54999999999999993</c:v>
                </c:pt>
                <c:pt idx="12">
                  <c:v>0.6</c:v>
                </c:pt>
                <c:pt idx="13">
                  <c:v>0.65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0.80000000000000016</c:v>
                </c:pt>
                <c:pt idx="17">
                  <c:v>0.8500000000000002</c:v>
                </c:pt>
                <c:pt idx="18">
                  <c:v>0.90000000000000024</c:v>
                </c:pt>
                <c:pt idx="19">
                  <c:v>0.95000000000000029</c:v>
                </c:pt>
                <c:pt idx="20">
                  <c:v>1.0000000000000002</c:v>
                </c:pt>
              </c:numCache>
            </c:numRef>
          </c:cat>
          <c:val>
            <c:numRef>
              <c:f>Sheet1!$H$9:$H$29</c:f>
              <c:numCache>
                <c:formatCode>0.000</c:formatCode>
                <c:ptCount val="21"/>
                <c:pt idx="0">
                  <c:v>1</c:v>
                </c:pt>
                <c:pt idx="1">
                  <c:v>0.48780487804878048</c:v>
                </c:pt>
                <c:pt idx="2">
                  <c:v>0.32258064516129031</c:v>
                </c:pt>
                <c:pt idx="3">
                  <c:v>0.24096385542168672</c:v>
                </c:pt>
                <c:pt idx="4">
                  <c:v>0.19230769230769229</c:v>
                </c:pt>
                <c:pt idx="5">
                  <c:v>0.16</c:v>
                </c:pt>
                <c:pt idx="6">
                  <c:v>0.13698630136986301</c:v>
                </c:pt>
                <c:pt idx="7">
                  <c:v>0.11976047904191617</c:v>
                </c:pt>
                <c:pt idx="8">
                  <c:v>0.10638297872340426</c:v>
                </c:pt>
                <c:pt idx="9">
                  <c:v>9.569377990430622E-2</c:v>
                </c:pt>
                <c:pt idx="10">
                  <c:v>8.6956521739130432E-2</c:v>
                </c:pt>
                <c:pt idx="11">
                  <c:v>7.9681274900398419E-2</c:v>
                </c:pt>
                <c:pt idx="12">
                  <c:v>7.3529411764705885E-2</c:v>
                </c:pt>
                <c:pt idx="13">
                  <c:v>6.8259385665529013E-2</c:v>
                </c:pt>
                <c:pt idx="14">
                  <c:v>6.3694267515923567E-2</c:v>
                </c:pt>
                <c:pt idx="15">
                  <c:v>5.9701492537313425E-2</c:v>
                </c:pt>
                <c:pt idx="16">
                  <c:v>5.6179775280898868E-2</c:v>
                </c:pt>
                <c:pt idx="17">
                  <c:v>5.3050397877984073E-2</c:v>
                </c:pt>
                <c:pt idx="18">
                  <c:v>5.0251256281407024E-2</c:v>
                </c:pt>
                <c:pt idx="19">
                  <c:v>4.7732696897374687E-2</c:v>
                </c:pt>
                <c:pt idx="20">
                  <c:v>4.5454545454545442E-2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47-497B-9D9C-4564772523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58450831"/>
        <c:axId val="1458453231"/>
      </c:lineChart>
      <c:catAx>
        <c:axId val="145845083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Cost of mistake relative</a:t>
                </a:r>
                <a:r>
                  <a:rPr lang="en-US" sz="1600" baseline="0" dirty="0"/>
                  <a:t> to expected benefits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24183193672784445"/>
              <c:y val="0.886274079053936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8453231"/>
        <c:crosses val="autoZero"/>
        <c:auto val="1"/>
        <c:lblAlgn val="ctr"/>
        <c:lblOffset val="100"/>
        <c:tickLblSkip val="2"/>
        <c:noMultiLvlLbl val="0"/>
      </c:catAx>
      <c:valAx>
        <c:axId val="145845323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solidFill>
                      <a:schemeClr val="tx1"/>
                    </a:solidFill>
                  </a:rPr>
                  <a:t>Probability</a:t>
                </a:r>
              </a:p>
              <a:p>
                <a:pPr>
                  <a:defRPr sz="1600"/>
                </a:pPr>
                <a:r>
                  <a:rPr lang="en-US" sz="1600" baseline="0" dirty="0">
                    <a:solidFill>
                      <a:schemeClr val="tx1"/>
                    </a:solidFill>
                  </a:rPr>
                  <a:t> of joining</a:t>
                </a:r>
              </a:p>
              <a:p>
                <a:pPr>
                  <a:defRPr sz="1600"/>
                </a:pPr>
                <a:r>
                  <a:rPr lang="en-US" sz="1600" baseline="0" dirty="0">
                    <a:solidFill>
                      <a:schemeClr val="tx1"/>
                    </a:solidFill>
                  </a:rPr>
                  <a:t> being </a:t>
                </a:r>
              </a:p>
              <a:p>
                <a:pPr>
                  <a:defRPr sz="1600"/>
                </a:pPr>
                <a:r>
                  <a:rPr lang="en-US" sz="1600" baseline="0" dirty="0">
                    <a:solidFill>
                      <a:schemeClr val="tx1"/>
                    </a:solidFill>
                  </a:rPr>
                  <a:t>a mistake</a:t>
                </a:r>
                <a:endParaRPr lang="en-US" sz="16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3.1002555326825037E-2"/>
              <c:y val="0.19514104674737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8450831"/>
        <c:crosses val="autoZero"/>
        <c:crossBetween val="between"/>
      </c:valAx>
      <c:spPr>
        <a:solidFill>
          <a:srgbClr val="FFFFCC"/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056557204929053"/>
          <c:y val="6.4264657852655865E-2"/>
          <c:w val="0.76596166346650629"/>
          <c:h val="0.7133308732148233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5D2-4205-A5B3-7E904C036B6E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5D2-4205-A5B3-7E904C036B6E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5D2-4205-A5B3-7E904C036B6E}"/>
              </c:ext>
            </c:extLst>
          </c:dPt>
          <c:cat>
            <c:strRef>
              <c:f>'GDP per capita, PPP (constant '!$AP$4:$AP$16</c:f>
              <c:strCache>
                <c:ptCount val="13"/>
                <c:pt idx="0">
                  <c:v>Norway</c:v>
                </c:pt>
                <c:pt idx="1">
                  <c:v>Switzerland</c:v>
                </c:pt>
                <c:pt idx="2">
                  <c:v>USA</c:v>
                </c:pt>
                <c:pt idx="3">
                  <c:v>Denmark</c:v>
                </c:pt>
                <c:pt idx="4">
                  <c:v>Iceland</c:v>
                </c:pt>
                <c:pt idx="5">
                  <c:v>Germany</c:v>
                </c:pt>
                <c:pt idx="6">
                  <c:v>Sweden</c:v>
                </c:pt>
                <c:pt idx="7">
                  <c:v>Australia</c:v>
                </c:pt>
                <c:pt idx="8">
                  <c:v>Euro-zone</c:v>
                </c:pt>
                <c:pt idx="9">
                  <c:v>Canada</c:v>
                </c:pt>
                <c:pt idx="10">
                  <c:v>UK</c:v>
                </c:pt>
                <c:pt idx="11">
                  <c:v>EU</c:v>
                </c:pt>
                <c:pt idx="12">
                  <c:v>Greece</c:v>
                </c:pt>
              </c:strCache>
            </c:strRef>
          </c:cat>
          <c:val>
            <c:numRef>
              <c:f>'GDP per capita, PPP (constant '!$AQ$4:$AQ$16</c:f>
              <c:numCache>
                <c:formatCode>0</c:formatCode>
                <c:ptCount val="13"/>
                <c:pt idx="0">
                  <c:v>90469.811187503656</c:v>
                </c:pt>
                <c:pt idx="1">
                  <c:v>82557.55019266317</c:v>
                </c:pt>
                <c:pt idx="2">
                  <c:v>74577.506539672308</c:v>
                </c:pt>
                <c:pt idx="3">
                  <c:v>72097.303827377822</c:v>
                </c:pt>
                <c:pt idx="4">
                  <c:v>67255.672008740177</c:v>
                </c:pt>
                <c:pt idx="5">
                  <c:v>63578.141098085958</c:v>
                </c:pt>
                <c:pt idx="6">
                  <c:v>63114.679788127636</c:v>
                </c:pt>
                <c:pt idx="7">
                  <c:v>59552.880333683417</c:v>
                </c:pt>
                <c:pt idx="8">
                  <c:v>56609.858828259741</c:v>
                </c:pt>
                <c:pt idx="9">
                  <c:v>55918.929700884466</c:v>
                </c:pt>
                <c:pt idx="10">
                  <c:v>54542.016908202015</c:v>
                </c:pt>
                <c:pt idx="11">
                  <c:v>54446.863085038123</c:v>
                </c:pt>
                <c:pt idx="12">
                  <c:v>36905.453577368899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5D2-4205-A5B3-7E904C036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80788895"/>
        <c:axId val="180780255"/>
      </c:barChart>
      <c:catAx>
        <c:axId val="180788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80255"/>
        <c:crosses val="autoZero"/>
        <c:auto val="1"/>
        <c:lblAlgn val="ctr"/>
        <c:lblOffset val="100"/>
        <c:noMultiLvlLbl val="0"/>
      </c:catAx>
      <c:valAx>
        <c:axId val="180780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88895"/>
        <c:crosses val="autoZero"/>
        <c:crossBetween val="between"/>
      </c:valAx>
      <c:spPr>
        <a:solidFill>
          <a:srgbClr val="FFFFCC"/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13903805442392"/>
          <c:y val="3.7844988670497563E-2"/>
          <c:w val="0.83765268268650994"/>
          <c:h val="0.7107208977773362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66-496F-832E-9FC24772367D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66-496F-832E-9FC24772367D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966-496F-832E-9FC2477236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'GDP per capita, PPP (constant '!$AV$21:$AV$33</c:f>
              <c:strCache>
                <c:ptCount val="13"/>
                <c:pt idx="0">
                  <c:v>Iceland</c:v>
                </c:pt>
                <c:pt idx="1">
                  <c:v>USA</c:v>
                </c:pt>
                <c:pt idx="2">
                  <c:v>Australia</c:v>
                </c:pt>
                <c:pt idx="3">
                  <c:v>EU</c:v>
                </c:pt>
                <c:pt idx="4">
                  <c:v>Sweden</c:v>
                </c:pt>
                <c:pt idx="5">
                  <c:v>Germany</c:v>
                </c:pt>
                <c:pt idx="6">
                  <c:v>Denmark</c:v>
                </c:pt>
                <c:pt idx="7">
                  <c:v>Euro-zone</c:v>
                </c:pt>
                <c:pt idx="8">
                  <c:v>UK</c:v>
                </c:pt>
                <c:pt idx="9">
                  <c:v>Switzerland</c:v>
                </c:pt>
                <c:pt idx="10">
                  <c:v>Greece</c:v>
                </c:pt>
                <c:pt idx="11">
                  <c:v>Canada</c:v>
                </c:pt>
                <c:pt idx="12">
                  <c:v>Norway</c:v>
                </c:pt>
              </c:strCache>
            </c:strRef>
          </c:cat>
          <c:val>
            <c:numRef>
              <c:f>'GDP per capita, PPP (constant '!$AW$21:$AW$33</c:f>
              <c:numCache>
                <c:formatCode>0.00%</c:formatCode>
                <c:ptCount val="13"/>
                <c:pt idx="0">
                  <c:v>1.4667438029295616E-2</c:v>
                </c:pt>
                <c:pt idx="1">
                  <c:v>1.3208859775507004E-2</c:v>
                </c:pt>
                <c:pt idx="2">
                  <c:v>1.281817614990107E-2</c:v>
                </c:pt>
                <c:pt idx="3">
                  <c:v>1.2726197200615205E-2</c:v>
                </c:pt>
                <c:pt idx="4">
                  <c:v>1.1744112550238248E-2</c:v>
                </c:pt>
                <c:pt idx="5">
                  <c:v>1.0173099668266947E-2</c:v>
                </c:pt>
                <c:pt idx="6">
                  <c:v>9.4982628007851417E-3</c:v>
                </c:pt>
                <c:pt idx="7">
                  <c:v>8.9799284883254286E-3</c:v>
                </c:pt>
                <c:pt idx="8">
                  <c:v>8.4970625275304825E-3</c:v>
                </c:pt>
                <c:pt idx="9">
                  <c:v>8.4425673542819612E-3</c:v>
                </c:pt>
                <c:pt idx="10">
                  <c:v>6.9824141501239091E-3</c:v>
                </c:pt>
                <c:pt idx="11">
                  <c:v>6.9415016405853115E-3</c:v>
                </c:pt>
                <c:pt idx="12">
                  <c:v>6.5690563612940903E-3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66-496F-832E-9FC2477236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80788895"/>
        <c:axId val="180780255"/>
      </c:barChart>
      <c:catAx>
        <c:axId val="180788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80255"/>
        <c:crosses val="autoZero"/>
        <c:auto val="1"/>
        <c:lblAlgn val="ctr"/>
        <c:lblOffset val="100"/>
        <c:noMultiLvlLbl val="0"/>
      </c:catAx>
      <c:valAx>
        <c:axId val="180780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88895"/>
        <c:crosses val="autoZero"/>
        <c:crossBetween val="between"/>
      </c:valAx>
      <c:spPr>
        <a:solidFill>
          <a:srgbClr val="FFFFCC"/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D5F1A-364A-45B0-BBE2-193355594E02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9873-2FF8-41CA-BA02-0841D3801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53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14247-B459-2B0D-7791-67A64FFD0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DA2338-E2CD-B910-0FD5-36D3175164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B08856-4328-38A7-9529-BE493329F5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Considerable political pressure to drag Iceland into the EU (from the EU and certain political parties in Iceland).</a:t>
            </a:r>
          </a:p>
          <a:p>
            <a:r>
              <a:rPr lang="en-US" dirty="0"/>
              <a:t>Here try to consider the costs and benefits objectively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888BA-A3CF-6FF8-1D39-068B3B2B20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99873-2FF8-41CA-BA02-0841D38012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83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C9FA4-57C1-D107-0846-CCC3ABF64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D5CCC6-4B58-602E-2237-E9708A7C11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48DEBC-5D1E-0B39-65B7-2D2CEC4489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A2DE7-514B-7809-4F19-8B3E3EA371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99873-2FF8-41CA-BA02-0841D38012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1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99873-2FF8-41CA-BA02-0841D38012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63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Usually, the analysis stops with economic benefits.</a:t>
            </a:r>
          </a:p>
          <a:p>
            <a:r>
              <a:rPr lang="en-GB" dirty="0"/>
              <a:t>Here, however, consider also other issues 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99873-2FF8-41CA-BA02-0841D38012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03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99873-2FF8-41CA-BA02-0841D38012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11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99873-2FF8-41CA-BA02-0841D38012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02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99873-2FF8-41CA-BA02-0841D38012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06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99873-2FF8-41CA-BA02-0841D38012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28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Realizing the option value makes the attractiveness of joining much smaller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99873-2FF8-41CA-BA02-0841D38012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66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61504-2391-5F4F-BA62-03DF9E6F2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0BD848-3C6F-3485-C7C9-64BD3E0402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29A365-4691-1B35-D15F-8C2FC59D89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Ísland</a:t>
            </a:r>
            <a:r>
              <a:rPr lang="en-US" dirty="0"/>
              <a:t> 24% </a:t>
            </a:r>
            <a:r>
              <a:rPr lang="en-US" dirty="0" err="1"/>
              <a:t>hærra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ESB og 19% </a:t>
            </a:r>
            <a:r>
              <a:rPr lang="en-US" dirty="0" err="1"/>
              <a:t>hærra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Evrulönd</a:t>
            </a:r>
            <a:r>
              <a:rPr lang="en-US" dirty="0"/>
              <a:t>.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dirty="0" err="1"/>
              <a:t>Ísland</a:t>
            </a:r>
            <a:r>
              <a:rPr lang="en-US" dirty="0"/>
              <a:t> </a:t>
            </a:r>
            <a:r>
              <a:rPr lang="en-US" dirty="0" err="1"/>
              <a:t>stendur</a:t>
            </a:r>
            <a:r>
              <a:rPr lang="en-US" dirty="0"/>
              <a:t> sig vel </a:t>
            </a:r>
            <a:r>
              <a:rPr lang="en-US" dirty="0" err="1"/>
              <a:t>án</a:t>
            </a:r>
            <a:r>
              <a:rPr lang="en-US" dirty="0"/>
              <a:t> ESB (</a:t>
            </a:r>
            <a:r>
              <a:rPr lang="en-US" dirty="0" err="1"/>
              <a:t>hlýtur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vera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gera</a:t>
            </a:r>
            <a:r>
              <a:rPr lang="en-US" dirty="0"/>
              <a:t> </a:t>
            </a:r>
            <a:r>
              <a:rPr lang="en-US" dirty="0" err="1"/>
              <a:t>eitthvað</a:t>
            </a:r>
            <a:r>
              <a:rPr lang="en-US" dirty="0"/>
              <a:t> </a:t>
            </a:r>
            <a:r>
              <a:rPr lang="en-US" dirty="0" err="1"/>
              <a:t>betur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ESB)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dirty="0"/>
              <a:t>Ef </a:t>
            </a:r>
            <a:r>
              <a:rPr lang="en-US" dirty="0" err="1"/>
              <a:t>Ísland</a:t>
            </a:r>
            <a:r>
              <a:rPr lang="en-US" dirty="0"/>
              <a:t> </a:t>
            </a:r>
            <a:r>
              <a:rPr lang="en-US" dirty="0" err="1"/>
              <a:t>gengur</a:t>
            </a:r>
            <a:r>
              <a:rPr lang="en-US" dirty="0"/>
              <a:t> inn í ESB </a:t>
            </a:r>
            <a:r>
              <a:rPr lang="en-US" dirty="0" err="1"/>
              <a:t>eru</a:t>
            </a:r>
            <a:r>
              <a:rPr lang="en-US" dirty="0"/>
              <a:t> </a:t>
            </a:r>
            <a:r>
              <a:rPr lang="en-US" dirty="0" err="1"/>
              <a:t>líkur</a:t>
            </a:r>
            <a:r>
              <a:rPr lang="en-US" dirty="0"/>
              <a:t> á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Ísland</a:t>
            </a:r>
            <a:r>
              <a:rPr lang="en-US" dirty="0"/>
              <a:t> </a:t>
            </a:r>
            <a:r>
              <a:rPr lang="en-US" dirty="0" err="1"/>
              <a:t>dragist</a:t>
            </a:r>
            <a:r>
              <a:rPr lang="en-US" dirty="0"/>
              <a:t> </a:t>
            </a:r>
            <a:r>
              <a:rPr lang="en-US" dirty="0" err="1"/>
              <a:t>niður</a:t>
            </a:r>
            <a:r>
              <a:rPr lang="en-US" dirty="0"/>
              <a:t> í </a:t>
            </a:r>
            <a:r>
              <a:rPr lang="en-US" dirty="0" err="1"/>
              <a:t>meðaltal</a:t>
            </a:r>
            <a:r>
              <a:rPr lang="en-US" dirty="0"/>
              <a:t> ESB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9DCC8-14D2-208B-853C-0C6C95C57E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99873-2FF8-41CA-BA02-0841D38012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40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B201-AFB9-BEE1-4A15-A6FCCAD50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14DC73-5F21-2ED6-C62D-E1C33FB97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EB83B-03C8-718E-A9D0-AB7B418D9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84D1-AA2D-4E05-B8D2-24F00A3337A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FC7AB-7B23-CCC0-ED0C-5105D2388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321AC-0511-650B-FDEE-C21F3454A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7C31-1E46-40D9-B330-4C7C14D8C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68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2363D-8852-3A29-923D-73D1FD069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CF2D4E-A5B4-E5FA-EA26-8E3FE3F1D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ECA4F-C9A2-DB55-240C-012C0C136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84D1-AA2D-4E05-B8D2-24F00A3337A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D0C2C-3A48-6EF7-DF9E-CE44DA76B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0E8FF-DB76-C908-F3E3-B940167AB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7C31-1E46-40D9-B330-4C7C14D8C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68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A77FCB-02E9-D355-FAB0-283D1DC310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47286A-1D4B-9192-46C9-5FD421D93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DB282-C08E-FF38-21A2-9768DAAFC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84D1-AA2D-4E05-B8D2-24F00A3337A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F1D24-2CA4-1165-A61C-7639CF5E9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2A167-15E9-3C72-93EC-30C1974F7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7C31-1E46-40D9-B330-4C7C14D8C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3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0CD65-AB2A-C8E5-50A9-020565170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5F288-09A2-B3D2-F35D-A104BDDD4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10D43-9368-803D-9031-7EF6C00D2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84D1-AA2D-4E05-B8D2-24F00A3337A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05184-AD45-3C7F-A64A-8FE6E208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0181A-A6C0-BAAF-8963-4C613EF03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7C31-1E46-40D9-B330-4C7C14D8C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6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ED8DE-AF0F-9E1E-253C-ADA7CDD97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9713A-14CA-008D-93D0-200F620D9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63FF3-75FA-D22F-BDE7-13B1277EF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84D1-AA2D-4E05-B8D2-24F00A3337A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78327-FB1E-9A0D-7BAF-0377E50B1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B1BC9-1C68-5034-6029-32668FE94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7C31-1E46-40D9-B330-4C7C14D8C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0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0DD67-A4D0-489C-01D8-4D27568D4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4FB7C-8E21-70A3-D5DD-8A4072950F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C5115-91D4-EEF3-162D-2004B0B98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04682-AA5D-0D4C-8821-081A372FD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84D1-AA2D-4E05-B8D2-24F00A3337A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07C4B-04D8-FD42-88B8-D8AEAF8EB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5F527-9760-5DDF-B602-3DEBFC2EA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7C31-1E46-40D9-B330-4C7C14D8C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0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A9496-952B-685B-67B1-6DC0956D2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59784-5532-EA05-2445-1B95A815B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5B0980-A5F5-72EB-F45D-DF8D7A855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F7C6F5-1E57-4273-4B81-F23A686EF3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373D03-B780-3A28-9DEA-FA25429B4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CADAC4-4DA6-144B-9908-6CE6D1AEF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84D1-AA2D-4E05-B8D2-24F00A3337A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89CAFE-1520-20AF-0EF6-0B42E3E29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EF592C-7BB8-CF4D-BCC1-DA205AACD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7C31-1E46-40D9-B330-4C7C14D8C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46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FF36E-EF86-9419-5857-C6C29408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CB6509-9D03-03EE-C9F5-57975BD20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84D1-AA2D-4E05-B8D2-24F00A3337A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0DA655-9148-816F-2DF5-408059161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5A201D-2436-F5B1-7723-6BFFCBC92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7C31-1E46-40D9-B330-4C7C14D8C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75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F19BAF-AAC1-0BAE-2DAF-1A4E8FE89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84D1-AA2D-4E05-B8D2-24F00A3337A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4F7243-222C-8CB9-D070-C46C90635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D6F43D-CC35-CE01-B099-EAF7189B8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7C31-1E46-40D9-B330-4C7C14D8C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49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1CA4D-991D-E2BF-74C0-80677987C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83B4F-DE67-8A26-38E5-5734AAB29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3B1AC-2E57-023A-4B57-CB11BFE0F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DC6352-3FD0-636F-6C92-3A19E25F7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84D1-AA2D-4E05-B8D2-24F00A3337A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0D14DF-12E8-2C24-DBEB-991C092BD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10596-8100-C75C-CB2E-B7AB081F5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7C31-1E46-40D9-B330-4C7C14D8C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69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5DD7E-BCA9-C18B-8E3C-6F320EA61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EA48DC-7F84-3ABF-D534-DB85584834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766BE9-90BC-8596-7956-C9487AC13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11D3F-C98E-91D6-6DE6-17EA952CA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84D1-AA2D-4E05-B8D2-24F00A3337A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07497-A7F7-9132-8796-3646D852B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30242-C8E5-74E3-A5DC-E6A4D7525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7C31-1E46-40D9-B330-4C7C14D8C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6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DF9925-6F0B-A14F-279A-085AD6D2D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B5A25-E58C-CDF4-B7EE-8F09F7E8E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375E6-D2F2-40D3-5602-6E43E6C310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6E84D1-AA2D-4E05-B8D2-24F00A3337A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4AD65-D691-A09B-89A8-601B8E2918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B5D3C-460D-C282-E4C0-F8C77AF29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9C7C31-1E46-40D9-B330-4C7C14D8C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7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EFB47-21C4-DB0D-3E84-88CE4613F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2ACA52-39E1-CA4F-08C8-193C0FC9BA7F}"/>
              </a:ext>
            </a:extLst>
          </p:cNvPr>
          <p:cNvSpPr txBox="1"/>
          <p:nvPr/>
        </p:nvSpPr>
        <p:spPr>
          <a:xfrm>
            <a:off x="961542" y="2605337"/>
            <a:ext cx="103279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Iceland and the EU:</a:t>
            </a:r>
          </a:p>
          <a:p>
            <a:pPr algn="ctr"/>
            <a:r>
              <a:rPr lang="en-US" sz="4800" dirty="0"/>
              <a:t>Does it make sense for Iceland to join?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FEF620-65F0-24E9-7540-4EFCC60291DD}"/>
              </a:ext>
            </a:extLst>
          </p:cNvPr>
          <p:cNvSpPr txBox="1"/>
          <p:nvPr/>
        </p:nvSpPr>
        <p:spPr>
          <a:xfrm>
            <a:off x="5233135" y="5857348"/>
            <a:ext cx="170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400" noProof="0" dirty="0"/>
              <a:t>4. </a:t>
            </a:r>
            <a:r>
              <a:rPr lang="is-IS" sz="2400" noProof="0" dirty="0" err="1"/>
              <a:t>Oct</a:t>
            </a:r>
            <a:r>
              <a:rPr lang="is-IS" sz="2400" noProof="0" dirty="0"/>
              <a:t>.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848809-AE97-E3DF-59B8-269E0919F550}"/>
              </a:ext>
            </a:extLst>
          </p:cNvPr>
          <p:cNvSpPr txBox="1"/>
          <p:nvPr/>
        </p:nvSpPr>
        <p:spPr>
          <a:xfrm>
            <a:off x="4479992" y="4587246"/>
            <a:ext cx="33105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s-IS" sz="2800" noProof="0" dirty="0" err="1"/>
              <a:t>Students</a:t>
            </a:r>
            <a:r>
              <a:rPr lang="is-IS" sz="2800" noProof="0" dirty="0"/>
              <a:t> for Liberty</a:t>
            </a:r>
          </a:p>
          <a:p>
            <a:pPr algn="ctr"/>
            <a:r>
              <a:rPr lang="is-IS" sz="2800" dirty="0" err="1"/>
              <a:t>Meeting</a:t>
            </a:r>
            <a:r>
              <a:rPr lang="is-IS" sz="2800" dirty="0"/>
              <a:t> in Reykjavik</a:t>
            </a:r>
            <a:endParaRPr lang="is-IS" sz="2800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917A4C-1DE2-30CA-A06F-E2FAC3AA5638}"/>
              </a:ext>
            </a:extLst>
          </p:cNvPr>
          <p:cNvSpPr txBox="1"/>
          <p:nvPr/>
        </p:nvSpPr>
        <p:spPr>
          <a:xfrm>
            <a:off x="4842580" y="1524862"/>
            <a:ext cx="2506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800" noProof="0" dirty="0"/>
              <a:t>Ragnar Arnason</a:t>
            </a:r>
          </a:p>
        </p:txBody>
      </p:sp>
      <p:pic>
        <p:nvPicPr>
          <p:cNvPr id="7" name="Picture 6" descr="A flag on a flagpole&#10;&#10;AI-generated content may be incorrect.">
            <a:extLst>
              <a:ext uri="{FF2B5EF4-FFF2-40B4-BE49-F238E27FC236}">
                <a16:creationId xmlns:a16="http://schemas.microsoft.com/office/drawing/2014/main" id="{AAECA49C-B19F-35E1-3860-ADD81F1A3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6" y="540062"/>
            <a:ext cx="2190750" cy="1409700"/>
          </a:xfrm>
          <a:prstGeom prst="rect">
            <a:avLst/>
          </a:prstGeom>
        </p:spPr>
      </p:pic>
      <p:pic>
        <p:nvPicPr>
          <p:cNvPr id="10" name="Picture 9" descr="A blue flag with yellow stars on it&#10;&#10;AI-generated content may be incorrect.">
            <a:extLst>
              <a:ext uri="{FF2B5EF4-FFF2-40B4-BE49-F238E27FC236}">
                <a16:creationId xmlns:a16="http://schemas.microsoft.com/office/drawing/2014/main" id="{BC3FB3EA-9E52-C106-D8A3-037CA2E05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154" y="540062"/>
            <a:ext cx="2169432" cy="14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06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0820E-EE49-4C1E-87ED-B1EC25717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40E19-239F-67F1-6C28-18812816D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D2834B-29BD-506A-A57D-DE404328E49C}"/>
              </a:ext>
            </a:extLst>
          </p:cNvPr>
          <p:cNvSpPr txBox="1"/>
          <p:nvPr/>
        </p:nvSpPr>
        <p:spPr>
          <a:xfrm>
            <a:off x="1634254" y="2105561"/>
            <a:ext cx="8996517" cy="1323439"/>
          </a:xfrm>
          <a:prstGeom prst="rect">
            <a:avLst/>
          </a:prstGeom>
          <a:solidFill>
            <a:srgbClr val="FFFF00"/>
          </a:solidFill>
          <a:ln w="19050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It doesn’t appear to make sense</a:t>
            </a:r>
          </a:p>
          <a:p>
            <a:pPr algn="ctr"/>
            <a:r>
              <a:rPr lang="en-US" sz="4000" dirty="0">
                <a:solidFill>
                  <a:srgbClr val="C00000"/>
                </a:solidFill>
              </a:rPr>
              <a:t>for Iceland to join the EU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3C2AC9-F939-DFD1-2316-3094468DB5F9}"/>
              </a:ext>
            </a:extLst>
          </p:cNvPr>
          <p:cNvSpPr txBox="1"/>
          <p:nvPr/>
        </p:nvSpPr>
        <p:spPr>
          <a:xfrm>
            <a:off x="1430844" y="4528808"/>
            <a:ext cx="9403338" cy="1200329"/>
          </a:xfrm>
          <a:prstGeom prst="rect">
            <a:avLst/>
          </a:prstGeom>
          <a:solidFill>
            <a:srgbClr val="FFFF00"/>
          </a:solidFill>
          <a:ln w="19050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Even if the expected net benefits were positive, option value theory suggests postponing!</a:t>
            </a:r>
          </a:p>
        </p:txBody>
      </p:sp>
    </p:spTree>
    <p:extLst>
      <p:ext uri="{BB962C8B-B14F-4D97-AF65-F5344CB8AC3E}">
        <p14:creationId xmlns:p14="http://schemas.microsoft.com/office/powerpoint/2010/main" val="190590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74E79-600B-03FA-79D0-783495BC5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on a bench&#10;&#10;AI-generated content may be incorrect.">
            <a:extLst>
              <a:ext uri="{FF2B5EF4-FFF2-40B4-BE49-F238E27FC236}">
                <a16:creationId xmlns:a16="http://schemas.microsoft.com/office/drawing/2014/main" id="{7515D114-2B63-3E0C-C2BA-589D8C885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8" b="56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BCE23E-F957-B823-19A0-B787425331BB}"/>
              </a:ext>
            </a:extLst>
          </p:cNvPr>
          <p:cNvSpPr txBox="1"/>
          <p:nvPr/>
        </p:nvSpPr>
        <p:spPr>
          <a:xfrm>
            <a:off x="3088392" y="963766"/>
            <a:ext cx="650789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8700" noProof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</a:t>
            </a:r>
            <a:endParaRPr lang="is-IS" sz="28700" noProof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595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18F78-F449-2637-8B2E-736648C2F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1263A-400D-9BFD-3ACC-E700D151E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79" y="233183"/>
            <a:ext cx="1194162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s-IS" noProof="0" dirty="0"/>
              <a:t>GDP/</a:t>
            </a:r>
            <a:r>
              <a:rPr lang="is-IS" noProof="0" dirty="0" err="1"/>
              <a:t>capita</a:t>
            </a:r>
            <a:r>
              <a:rPr lang="is-IS" noProof="0" dirty="0"/>
              <a:t> 2023</a:t>
            </a:r>
            <a:br>
              <a:rPr lang="is-IS" noProof="0" dirty="0"/>
            </a:br>
            <a:r>
              <a:rPr lang="is-IS" sz="3200" noProof="0" dirty="0"/>
              <a:t>(USD. </a:t>
            </a:r>
            <a:r>
              <a:rPr lang="is-IS" sz="3200" noProof="0" dirty="0" err="1"/>
              <a:t>Purchasing</a:t>
            </a:r>
            <a:r>
              <a:rPr lang="is-IS" sz="3200" noProof="0" dirty="0"/>
              <a:t> </a:t>
            </a:r>
            <a:r>
              <a:rPr lang="is-IS" sz="3200" noProof="0" dirty="0" err="1"/>
              <a:t>power</a:t>
            </a:r>
            <a:r>
              <a:rPr lang="is-IS" sz="3200" noProof="0" dirty="0"/>
              <a:t> </a:t>
            </a:r>
            <a:r>
              <a:rPr lang="is-IS" sz="3200" noProof="0" dirty="0" err="1"/>
              <a:t>parity</a:t>
            </a:r>
            <a:r>
              <a:rPr lang="is-IS" sz="3200" noProof="0" dirty="0"/>
              <a:t> (PPP). </a:t>
            </a:r>
            <a:r>
              <a:rPr lang="is-IS" sz="3200" noProof="0" dirty="0" err="1"/>
              <a:t>Price</a:t>
            </a:r>
            <a:r>
              <a:rPr lang="is-IS" sz="3200" noProof="0" dirty="0"/>
              <a:t> </a:t>
            </a:r>
            <a:r>
              <a:rPr lang="is-IS" sz="3200" noProof="0" dirty="0" err="1"/>
              <a:t>level</a:t>
            </a:r>
            <a:r>
              <a:rPr lang="is-IS" sz="3200" noProof="0" dirty="0"/>
              <a:t> 2021)</a:t>
            </a:r>
            <a:br>
              <a:rPr lang="is-IS" sz="3200" noProof="0" dirty="0"/>
            </a:br>
            <a:r>
              <a:rPr lang="is-IS" sz="3100" noProof="0" dirty="0"/>
              <a:t> (Source</a:t>
            </a:r>
            <a:r>
              <a:rPr lang="is-IS" sz="2700" noProof="0" dirty="0"/>
              <a:t>: World Bank)</a:t>
            </a:r>
            <a:endParaRPr lang="is-IS" noProof="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3DA806F-56FE-E026-CF83-85BDB3115586}"/>
              </a:ext>
            </a:extLst>
          </p:cNvPr>
          <p:cNvGraphicFramePr>
            <a:graphicFrameLocks/>
          </p:cNvGraphicFramePr>
          <p:nvPr/>
        </p:nvGraphicFramePr>
        <p:xfrm>
          <a:off x="1520327" y="1795749"/>
          <a:ext cx="8471971" cy="4715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D921E03-8FCF-2192-2C59-BDFBAC06E195}"/>
              </a:ext>
            </a:extLst>
          </p:cNvPr>
          <p:cNvSpPr txBox="1"/>
          <p:nvPr/>
        </p:nvSpPr>
        <p:spPr>
          <a:xfrm>
            <a:off x="7393871" y="2103437"/>
            <a:ext cx="4294036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en-US" sz="2800" dirty="0"/>
              <a:t>Iceland - EU: </a:t>
            </a:r>
            <a:r>
              <a:rPr lang="en-US" sz="3200" dirty="0">
                <a:solidFill>
                  <a:srgbClr val="C00000"/>
                </a:solidFill>
              </a:rPr>
              <a:t>+24% </a:t>
            </a:r>
            <a:endParaRPr lang="en-US" sz="2800" dirty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800" dirty="0"/>
              <a:t>Iceland – Euro-zone: </a:t>
            </a:r>
            <a:r>
              <a:rPr lang="en-US" sz="3200" dirty="0">
                <a:solidFill>
                  <a:srgbClr val="C00000"/>
                </a:solidFill>
              </a:rPr>
              <a:t>+19%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3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3774B-8481-CD05-9E35-D382B622C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52DF7-7DF1-BC92-B09B-C38DE6FE7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70" y="22830"/>
            <a:ext cx="10820400" cy="166837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is-IS" noProof="0" dirty="0"/>
              <a:t>Economic </a:t>
            </a:r>
            <a:r>
              <a:rPr lang="is-IS" noProof="0" dirty="0" err="1"/>
              <a:t>growth</a:t>
            </a:r>
            <a:br>
              <a:rPr lang="is-IS" noProof="0" dirty="0"/>
            </a:br>
            <a:r>
              <a:rPr lang="is-IS" sz="3300" noProof="0" dirty="0"/>
              <a:t>(</a:t>
            </a:r>
            <a:r>
              <a:rPr lang="is-IS" sz="3300" noProof="0" dirty="0" err="1"/>
              <a:t>Annual</a:t>
            </a:r>
            <a:r>
              <a:rPr lang="is-IS" sz="3300" noProof="0" dirty="0"/>
              <a:t> </a:t>
            </a:r>
            <a:r>
              <a:rPr lang="is-IS" sz="3300" noProof="0" dirty="0" err="1"/>
              <a:t>growth</a:t>
            </a:r>
            <a:r>
              <a:rPr lang="is-IS" sz="3300" noProof="0" dirty="0"/>
              <a:t> GDP/</a:t>
            </a:r>
            <a:r>
              <a:rPr lang="is-IS" sz="3300" noProof="0" dirty="0" err="1"/>
              <a:t>capita</a:t>
            </a:r>
            <a:r>
              <a:rPr lang="is-IS" sz="3300" noProof="0" dirty="0"/>
              <a:t> 2000-23. PPP </a:t>
            </a:r>
            <a:r>
              <a:rPr lang="is-IS" sz="3300" noProof="0" dirty="0" err="1"/>
              <a:t>measure</a:t>
            </a:r>
            <a:r>
              <a:rPr lang="is-IS" sz="3300" noProof="0" dirty="0"/>
              <a:t>)</a:t>
            </a:r>
            <a:br>
              <a:rPr lang="is-IS" sz="3200" noProof="0" dirty="0"/>
            </a:br>
            <a:r>
              <a:rPr lang="is-IS" sz="2200" noProof="0" dirty="0"/>
              <a:t>(Source: World Bank)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90F1901-05E2-41C6-90DC-0C18AFB7D8DA}"/>
              </a:ext>
            </a:extLst>
          </p:cNvPr>
          <p:cNvGraphicFramePr>
            <a:graphicFrameLocks/>
          </p:cNvGraphicFramePr>
          <p:nvPr/>
        </p:nvGraphicFramePr>
        <p:xfrm>
          <a:off x="955435" y="1926132"/>
          <a:ext cx="8874369" cy="4651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14ACBA6-51D6-3F19-A527-758FFD635D4D}"/>
              </a:ext>
            </a:extLst>
          </p:cNvPr>
          <p:cNvSpPr txBox="1"/>
          <p:nvPr/>
        </p:nvSpPr>
        <p:spPr>
          <a:xfrm>
            <a:off x="6673591" y="2641460"/>
            <a:ext cx="5319116" cy="22084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/>
              <a:t>Iceland vs. Euro-zone</a:t>
            </a:r>
          </a:p>
          <a:p>
            <a:r>
              <a:rPr lang="en-US" sz="2800" dirty="0"/>
              <a:t>Difference in annual growth: </a:t>
            </a:r>
            <a:r>
              <a:rPr lang="en-US" sz="2800" dirty="0">
                <a:solidFill>
                  <a:srgbClr val="C00000"/>
                </a:solidFill>
              </a:rPr>
              <a:t>0.57%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=&gt; GDP after 10 years </a:t>
            </a:r>
            <a:r>
              <a:rPr lang="en-US" sz="2800" dirty="0">
                <a:sym typeface="Symbol" panose="05050102010706020507" pitchFamily="18" charset="2"/>
              </a:rPr>
              <a:t>   </a:t>
            </a:r>
            <a:r>
              <a:rPr lang="en-US" sz="2800" dirty="0">
                <a:solidFill>
                  <a:srgbClr val="C00000"/>
                </a:solidFill>
                <a:sym typeface="Symbol" panose="05050102010706020507" pitchFamily="18" charset="2"/>
              </a:rPr>
              <a:t>+6%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=&gt; GDP after 25 years </a:t>
            </a:r>
            <a:r>
              <a:rPr lang="en-US" sz="2800" dirty="0">
                <a:sym typeface="Symbol" panose="05050102010706020507" pitchFamily="18" charset="2"/>
              </a:rPr>
              <a:t> </a:t>
            </a:r>
            <a:r>
              <a:rPr lang="en-US" sz="2800" dirty="0">
                <a:solidFill>
                  <a:srgbClr val="C00000"/>
                </a:solidFill>
                <a:sym typeface="Symbol" panose="05050102010706020507" pitchFamily="18" charset="2"/>
              </a:rPr>
              <a:t>+15%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162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52480E4-21A6-7892-9765-A1A9B3AE2418}"/>
              </a:ext>
            </a:extLst>
          </p:cNvPr>
          <p:cNvSpPr txBox="1">
            <a:spLocks/>
          </p:cNvSpPr>
          <p:nvPr/>
        </p:nvSpPr>
        <p:spPr>
          <a:xfrm>
            <a:off x="983226" y="2732299"/>
            <a:ext cx="10215716" cy="20232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4000" dirty="0"/>
              <a:t>One joins an association if one expects to benefit </a:t>
            </a:r>
            <a:endParaRPr lang="en-US" sz="3600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dirty="0"/>
              <a:t>…. and the risk (of a mistake) is not too great</a:t>
            </a:r>
            <a:endParaRPr lang="is-IS" sz="3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8D7805-7792-2E68-B017-0706DC589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899" y="519361"/>
            <a:ext cx="7931227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Self-evident truth (?)</a:t>
            </a:r>
          </a:p>
        </p:txBody>
      </p:sp>
    </p:spTree>
    <p:extLst>
      <p:ext uri="{BB962C8B-B14F-4D97-AF65-F5344CB8AC3E}">
        <p14:creationId xmlns:p14="http://schemas.microsoft.com/office/powerpoint/2010/main" val="286316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DDCA7A-22CF-8A66-4335-403935B69122}"/>
              </a:ext>
            </a:extLst>
          </p:cNvPr>
          <p:cNvSpPr txBox="1"/>
          <p:nvPr/>
        </p:nvSpPr>
        <p:spPr>
          <a:xfrm>
            <a:off x="1217613" y="2285650"/>
            <a:ext cx="9829800" cy="35369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/>
          <a:p>
            <a:pPr marL="712788" lvl="0" indent="-712788">
              <a:buFont typeface="+mj-lt"/>
              <a:buAutoNum type="romanLcParenBoth"/>
            </a:pPr>
            <a:r>
              <a:rPr lang="en-US" sz="3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Economic benefits 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(income, economic growth etc.)</a:t>
            </a:r>
            <a:endParaRPr lang="en-US" sz="36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12788" lvl="0" indent="-712788">
              <a:spcBef>
                <a:spcPts val="2400"/>
              </a:spcBef>
              <a:buFont typeface="+mj-lt"/>
              <a:buAutoNum type="romanLcParenBoth"/>
            </a:pPr>
            <a:r>
              <a:rPr lang="en-US" sz="3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Social benefits (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more individual freedom, improved social security, stronger human rights etc.) </a:t>
            </a:r>
            <a:endParaRPr lang="en-US" sz="36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12788" indent="-712788">
              <a:spcBef>
                <a:spcPts val="2400"/>
              </a:spcBef>
              <a:buFont typeface="+mj-lt"/>
              <a:buAutoNum type="romanLcParenBoth"/>
            </a:pPr>
            <a:r>
              <a:rPr lang="en-US" sz="3600" kern="1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More national security </a:t>
            </a:r>
            <a:r>
              <a:rPr lang="en-US" sz="3200" kern="1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(national independence, absence of foreign encroachment, wars etc.)</a:t>
            </a:r>
            <a:endParaRPr lang="en-US" sz="3600" kern="100" dirty="0"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5F71DA-56DD-2A8C-B651-B4808D08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Joining the EU:</a:t>
            </a:r>
            <a:br>
              <a:rPr lang="en-US" dirty="0"/>
            </a:br>
            <a:r>
              <a:rPr lang="en-US" dirty="0"/>
              <a:t>What are the potential benefits for Iceland?</a:t>
            </a:r>
          </a:p>
        </p:txBody>
      </p:sp>
    </p:spTree>
    <p:extLst>
      <p:ext uri="{BB962C8B-B14F-4D97-AF65-F5344CB8AC3E}">
        <p14:creationId xmlns:p14="http://schemas.microsoft.com/office/powerpoint/2010/main" val="384908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7397D-AF3A-FC50-7491-92D3EAF4F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75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Economic benefits?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437FF-67BB-D458-12BC-D7964ADA6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36432"/>
            <a:ext cx="10709031" cy="410307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 anchorCtr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Iceland is richer than the EU </a:t>
            </a:r>
            <a:r>
              <a:rPr lang="en-US" sz="2400" dirty="0"/>
              <a:t>(GDP/cap </a:t>
            </a:r>
            <a:r>
              <a:rPr lang="en-US" sz="2400" dirty="0">
                <a:sym typeface="Symbol" panose="05050102010706020507" pitchFamily="18" charset="2"/>
              </a:rPr>
              <a:t> </a:t>
            </a:r>
            <a:r>
              <a:rPr lang="en-US" sz="2600" dirty="0">
                <a:solidFill>
                  <a:srgbClr val="C00000"/>
                </a:solidFill>
              </a:rPr>
              <a:t>24%</a:t>
            </a:r>
            <a:r>
              <a:rPr lang="en-US" sz="2400" dirty="0"/>
              <a:t> higher)</a:t>
            </a: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3200" dirty="0"/>
              <a:t>Iceland has higher economic growth than the EU </a:t>
            </a:r>
            <a:r>
              <a:rPr lang="en-US" sz="2400" dirty="0"/>
              <a:t>(</a:t>
            </a:r>
            <a:r>
              <a:rPr lang="en-US" sz="2600" dirty="0">
                <a:solidFill>
                  <a:srgbClr val="C00000"/>
                </a:solidFill>
              </a:rPr>
              <a:t>0.2-0.6%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per annum)</a:t>
            </a: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3200" dirty="0"/>
              <a:t>EUs economic future is bleak </a:t>
            </a:r>
            <a:r>
              <a:rPr lang="en-US" sz="2400" dirty="0"/>
              <a:t>(M. Draghi’s &amp; E. Letta’s reports in 2024)</a:t>
            </a: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3200" dirty="0"/>
              <a:t>Iceland already has largely unhindered access to EU markets</a:t>
            </a:r>
          </a:p>
          <a:p>
            <a:pPr marL="269875" indent="-269875">
              <a:lnSpc>
                <a:spcPct val="120000"/>
              </a:lnSpc>
              <a:spcBef>
                <a:spcPts val="0"/>
              </a:spcBef>
              <a:buNone/>
              <a:tabLst>
                <a:tab pos="269875" algn="l"/>
              </a:tabLst>
            </a:pPr>
            <a:r>
              <a:rPr lang="en-US" sz="3200" dirty="0"/>
              <a:t>	</a:t>
            </a:r>
            <a:r>
              <a:rPr lang="en-US" sz="2600" dirty="0"/>
              <a:t>(…..which are diminishing in global economic significance anyway)</a:t>
            </a: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3200" dirty="0"/>
              <a:t>Iceland has large untapped natural resources, the EU few</a:t>
            </a: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3200" dirty="0"/>
              <a:t>Net annual payment of Iceland for membership </a:t>
            </a:r>
            <a:r>
              <a:rPr lang="en-US" dirty="0">
                <a:solidFill>
                  <a:srgbClr val="C00000"/>
                </a:solidFill>
                <a:sym typeface="Symbol" panose="05050102010706020507" pitchFamily="18" charset="2"/>
              </a:rPr>
              <a:t></a:t>
            </a:r>
            <a:r>
              <a:rPr lang="en-US" dirty="0">
                <a:solidFill>
                  <a:srgbClr val="C00000"/>
                </a:solidFill>
              </a:rPr>
              <a:t>1%</a:t>
            </a:r>
            <a:r>
              <a:rPr lang="en-US" dirty="0"/>
              <a:t> of GDP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DAED4-2B19-143F-3896-2D591F77A1DB}"/>
              </a:ext>
            </a:extLst>
          </p:cNvPr>
          <p:cNvSpPr txBox="1"/>
          <p:nvPr/>
        </p:nvSpPr>
        <p:spPr>
          <a:xfrm>
            <a:off x="1859548" y="5861208"/>
            <a:ext cx="8545929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Economic loss </a:t>
            </a:r>
            <a:r>
              <a:rPr lang="en-US" sz="3200" dirty="0"/>
              <a:t>(much)</a:t>
            </a:r>
            <a:r>
              <a:rPr lang="en-US" sz="3600" dirty="0"/>
              <a:t> more likely than gain!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2293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68428-75CF-CC43-1249-6DBAE610D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784F1-337D-0169-68F2-557283D64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092" y="21272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Increased national security?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775B9-801E-3C7A-8AA6-120BE2571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022" y="1674067"/>
            <a:ext cx="10962939" cy="374199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 anchorCtr="0"/>
          <a:lstStyle/>
          <a:p>
            <a:pPr>
              <a:lnSpc>
                <a:spcPct val="100000"/>
              </a:lnSpc>
            </a:pPr>
            <a:r>
              <a:rPr lang="en-US" dirty="0"/>
              <a:t>Membership of the EU gives up part of national independence!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Is there less risk of national encroachment by other nations?</a:t>
            </a:r>
          </a:p>
          <a:p>
            <a:pPr lvl="1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en-US" dirty="0"/>
              <a:t>By Russia? No</a:t>
            </a:r>
            <a:r>
              <a:rPr lang="en-US" sz="2000" dirty="0"/>
              <a:t> (Already have US-Icelandic defense treaty; NATO) </a:t>
            </a:r>
            <a:endParaRPr lang="en-US" dirty="0"/>
          </a:p>
          <a:p>
            <a:pPr lvl="1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en-US" dirty="0"/>
              <a:t>By China? No. </a:t>
            </a:r>
            <a:r>
              <a:rPr lang="en-US" sz="2000" dirty="0"/>
              <a:t>(China very distant. Also the US-Icelandic defense treaty &amp; NATO)</a:t>
            </a:r>
          </a:p>
          <a:p>
            <a:pPr lvl="1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en-US" dirty="0"/>
              <a:t>By the US? Possibly </a:t>
            </a:r>
            <a:r>
              <a:rPr lang="en-US" sz="2000" dirty="0"/>
              <a:t>(…. but consider Greenland)</a:t>
            </a:r>
          </a:p>
          <a:p>
            <a:pPr marL="266700" lvl="1" indent="-266700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Which nations have violated or threatened Icelandic independence in the past?</a:t>
            </a:r>
          </a:p>
          <a:p>
            <a:pPr marL="719138" lvl="2" indent="-261938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en-US" sz="2400" dirty="0"/>
              <a:t>UK, Denmark, Norway, Germany, the US  </a:t>
            </a:r>
            <a:r>
              <a:rPr lang="en-US" dirty="0"/>
              <a:t>(… not Russia or China)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9B2728-85E2-FB5D-0C45-33CE800AF9CE}"/>
              </a:ext>
            </a:extLst>
          </p:cNvPr>
          <p:cNvSpPr txBox="1"/>
          <p:nvPr/>
        </p:nvSpPr>
        <p:spPr>
          <a:xfrm>
            <a:off x="3082398" y="5908898"/>
            <a:ext cx="6122189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More national security? Hardly!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0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DFB78-7576-99AF-FF75-465CA90C8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3BFFF-814E-735D-914D-147870595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997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Other social benefits?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79BE4A1-E474-DC3D-BF53-F6A57D0CFC68}"/>
              </a:ext>
            </a:extLst>
          </p:cNvPr>
          <p:cNvSpPr txBox="1">
            <a:spLocks/>
          </p:cNvSpPr>
          <p:nvPr/>
        </p:nvSpPr>
        <p:spPr>
          <a:xfrm>
            <a:off x="1803350" y="1471896"/>
            <a:ext cx="8658326" cy="40027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dirty="0"/>
              <a:t>More individual freedom?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</a:pPr>
            <a:r>
              <a:rPr lang="en-US" dirty="0"/>
              <a:t>National independence</a:t>
            </a:r>
            <a:r>
              <a:rPr lang="en-US" dirty="0">
                <a:solidFill>
                  <a:srgbClr val="C00000"/>
                </a:solidFill>
                <a:sym typeface="Symbol" panose="05050102010706020507" pitchFamily="18" charset="2"/>
              </a:rPr>
              <a:t> </a:t>
            </a:r>
            <a:endParaRPr lang="en-US" dirty="0">
              <a:sym typeface="Symbol" panose="05050102010706020507" pitchFamily="18" charset="2"/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</a:pPr>
            <a:r>
              <a:rPr lang="en-US" dirty="0">
                <a:sym typeface="Symbol" panose="05050102010706020507" pitchFamily="18" charset="2"/>
              </a:rPr>
              <a:t>Disposable income</a:t>
            </a:r>
            <a:r>
              <a:rPr lang="en-US" dirty="0">
                <a:solidFill>
                  <a:srgbClr val="C00000"/>
                </a:solidFill>
                <a:sym typeface="Symbol" panose="05050102010706020507" pitchFamily="18" charset="2"/>
              </a:rPr>
              <a:t></a:t>
            </a:r>
            <a:r>
              <a:rPr lang="en-US" dirty="0">
                <a:sym typeface="Symbol" panose="05050102010706020507" pitchFamily="18" charset="2"/>
              </a:rPr>
              <a:t> 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</a:pPr>
            <a:r>
              <a:rPr lang="en-US" dirty="0">
                <a:sym typeface="Symbol" panose="05050102010706020507" pitchFamily="18" charset="2"/>
              </a:rPr>
              <a:t>Ability to travel, seek work, education etc. </a:t>
            </a:r>
            <a:r>
              <a:rPr lang="en-US" dirty="0">
                <a:solidFill>
                  <a:srgbClr val="C00000"/>
                </a:solidFill>
                <a:sym typeface="Symbol" panose="05050102010706020507" pitchFamily="18" charset="2"/>
              </a:rPr>
              <a:t>()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More social security/welfare supports?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</a:pPr>
            <a:r>
              <a:rPr lang="en-US" dirty="0"/>
              <a:t>Iceland already has more than the EU</a:t>
            </a:r>
          </a:p>
          <a:p>
            <a:pPr marL="266700" lvl="1" indent="-266700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More protection of individual rights?</a:t>
            </a:r>
          </a:p>
          <a:p>
            <a:pPr marL="719138" lvl="2" indent="-261938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</a:pPr>
            <a:r>
              <a:rPr lang="en-US" sz="2400" dirty="0"/>
              <a:t>Possibly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57F3AF-FFD9-D447-1DA0-0E9C2863CB60}"/>
              </a:ext>
            </a:extLst>
          </p:cNvPr>
          <p:cNvSpPr txBox="1"/>
          <p:nvPr/>
        </p:nvSpPr>
        <p:spPr>
          <a:xfrm>
            <a:off x="2605301" y="5829993"/>
            <a:ext cx="698139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Unlikely to be significantly positive!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6031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8FD9-A196-AD42-A684-71EA38C30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 summarize: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4D2F61-81AE-AA80-8914-4A6E9C2DE094}"/>
              </a:ext>
            </a:extLst>
          </p:cNvPr>
          <p:cNvSpPr txBox="1"/>
          <p:nvPr/>
        </p:nvSpPr>
        <p:spPr>
          <a:xfrm>
            <a:off x="2068256" y="2344285"/>
            <a:ext cx="8128513" cy="2462176"/>
          </a:xfrm>
          <a:prstGeom prst="rect">
            <a:avLst/>
          </a:prstGeom>
          <a:solidFill>
            <a:srgbClr val="FFFF00"/>
          </a:solidFill>
          <a:ln w="34925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The expected net benefits for Iceland</a:t>
            </a:r>
          </a:p>
          <a:p>
            <a:pPr algn="ctr"/>
            <a:r>
              <a:rPr lang="en-US" sz="4000" dirty="0">
                <a:solidFill>
                  <a:srgbClr val="C00000"/>
                </a:solidFill>
              </a:rPr>
              <a:t>of joining the EU</a:t>
            </a:r>
          </a:p>
          <a:p>
            <a:pPr algn="ctr"/>
            <a:r>
              <a:rPr lang="en-US" sz="4000" dirty="0">
                <a:solidFill>
                  <a:srgbClr val="C00000"/>
                </a:solidFill>
              </a:rPr>
              <a:t>seem to be negative</a:t>
            </a:r>
            <a:r>
              <a:rPr lang="en-US" sz="4400" b="1" dirty="0">
                <a:solidFill>
                  <a:srgbClr val="C00000"/>
                </a:solidFill>
              </a:rPr>
              <a:t>!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1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71878-E506-40F1-93C9-1E5C712DD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6B2A2-EB8F-A334-C19E-50D000E1B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696" y="217646"/>
            <a:ext cx="10515600" cy="45095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/>
              <a:t>There is an important additional consideration: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40A86-29B6-DE00-9762-661901251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709" y="1735771"/>
            <a:ext cx="9495608" cy="3121364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The outcome of joining the EU is not certain.</a:t>
            </a:r>
          </a:p>
          <a:p>
            <a:pPr marL="628650" indent="-363538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Þ"/>
            </a:pPr>
            <a:r>
              <a:rPr lang="en-US" dirty="0"/>
              <a:t> Joining may turn out to be a mistake.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 Postponing the decision (to join) is an option.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This option has a value </a:t>
            </a:r>
            <a:r>
              <a:rPr lang="en-US" sz="2400" dirty="0"/>
              <a:t>(because of the risk of a mistake).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This valuable option is lost if Iceland joins.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sym typeface="Symbol" panose="05050102010706020507" pitchFamily="18" charset="2"/>
              </a:rPr>
              <a:t> </a:t>
            </a:r>
            <a:r>
              <a:rPr lang="en-US" dirty="0"/>
              <a:t>The expected value of joining </a:t>
            </a:r>
            <a:r>
              <a:rPr lang="en-US" b="1" u="sng" dirty="0"/>
              <a:t>must</a:t>
            </a:r>
            <a:r>
              <a:rPr lang="en-US" dirty="0"/>
              <a:t> exceed the option value!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F93AA0-224A-E736-3570-E8D8A4B15C36}"/>
              </a:ext>
            </a:extLst>
          </p:cNvPr>
          <p:cNvSpPr txBox="1"/>
          <p:nvPr/>
        </p:nvSpPr>
        <p:spPr>
          <a:xfrm>
            <a:off x="983226" y="5439148"/>
            <a:ext cx="10206756" cy="895009"/>
          </a:xfrm>
          <a:prstGeom prst="rect">
            <a:avLst/>
          </a:prstGeom>
          <a:solidFill>
            <a:srgbClr val="FFFF00"/>
          </a:solidFill>
          <a:ln w="1905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Bef>
                <a:spcPts val="1200"/>
              </a:spcBef>
            </a:pPr>
            <a:r>
              <a:rPr lang="en-US" sz="3600" dirty="0">
                <a:solidFill>
                  <a:srgbClr val="C00000"/>
                </a:solidFill>
              </a:rPr>
              <a:t>The usual expected benefits rule is erroneous!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4EFC50-ECD8-933F-B32B-6CA0B53D0F1D}"/>
              </a:ext>
            </a:extLst>
          </p:cNvPr>
          <p:cNvSpPr txBox="1"/>
          <p:nvPr/>
        </p:nvSpPr>
        <p:spPr>
          <a:xfrm>
            <a:off x="1075045" y="668598"/>
            <a:ext cx="1011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The</a:t>
            </a:r>
            <a:r>
              <a:rPr lang="en-US" sz="4400" dirty="0"/>
              <a:t> </a:t>
            </a:r>
            <a:r>
              <a:rPr lang="en-US" sz="4800" b="1" dirty="0"/>
              <a:t>option value </a:t>
            </a:r>
            <a:r>
              <a:rPr lang="en-US" sz="4000" dirty="0"/>
              <a:t>of postponing decision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5397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2F87845-1C5A-2C07-A41F-83AAA2599EF7}"/>
              </a:ext>
            </a:extLst>
          </p:cNvPr>
          <p:cNvSpPr txBox="1"/>
          <p:nvPr/>
        </p:nvSpPr>
        <p:spPr>
          <a:xfrm>
            <a:off x="9448800" y="1375857"/>
            <a:ext cx="2523973" cy="10156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66700" indent="-266700"/>
            <a:r>
              <a:rPr lang="en-US" sz="2400" dirty="0"/>
              <a:t>*</a:t>
            </a:r>
            <a:r>
              <a:rPr lang="en-US" dirty="0"/>
              <a:t> </a:t>
            </a:r>
            <a:r>
              <a:rPr lang="en-US" sz="2000" dirty="0"/>
              <a:t>Assumptions:</a:t>
            </a:r>
            <a:endParaRPr lang="en-US" dirty="0"/>
          </a:p>
          <a:p>
            <a:pPr marL="354013" indent="-354013">
              <a:buAutoNum type="romanLcParenBoth"/>
            </a:pPr>
            <a:r>
              <a:rPr lang="en-US" dirty="0"/>
              <a:t>Expected benefits &gt;0</a:t>
            </a:r>
          </a:p>
          <a:p>
            <a:pPr marL="354013" indent="-354013">
              <a:buAutoNum type="romanLcParenBoth"/>
            </a:pPr>
            <a:r>
              <a:rPr lang="en-US" dirty="0"/>
              <a:t>Rate of disc. 5%</a:t>
            </a:r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754274-0886-946E-07A3-590602BB1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296" y="2345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Ignoring the option value </a:t>
            </a:r>
            <a:br>
              <a:rPr lang="en-US" dirty="0"/>
            </a:br>
            <a:r>
              <a:rPr lang="en-US" sz="3100" dirty="0"/>
              <a:t>(Illustration of the potential error*)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765F92-F433-E581-61A2-47E9DB26A05A}"/>
              </a:ext>
            </a:extLst>
          </p:cNvPr>
          <p:cNvSpPr/>
          <p:nvPr/>
        </p:nvSpPr>
        <p:spPr>
          <a:xfrm>
            <a:off x="1121219" y="1879720"/>
            <a:ext cx="8516825" cy="44212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CC4B6C7-84A9-602D-C767-0C0F6E826A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7071420"/>
              </p:ext>
            </p:extLst>
          </p:nvPr>
        </p:nvGraphicFramePr>
        <p:xfrm>
          <a:off x="1641439" y="2171121"/>
          <a:ext cx="7365441" cy="403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956E58D-DEBD-3627-6054-C8E5D502D572}"/>
              </a:ext>
            </a:extLst>
          </p:cNvPr>
          <p:cNvSpPr txBox="1"/>
          <p:nvPr/>
        </p:nvSpPr>
        <p:spPr>
          <a:xfrm>
            <a:off x="3853935" y="4889200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E86A24"/>
                </a:solidFill>
              </a:rPr>
              <a:t>Join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80B14F-031F-481F-2FED-D9E148CDC04D}"/>
              </a:ext>
            </a:extLst>
          </p:cNvPr>
          <p:cNvSpPr txBox="1"/>
          <p:nvPr/>
        </p:nvSpPr>
        <p:spPr>
          <a:xfrm>
            <a:off x="4773833" y="4121413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4D86"/>
                </a:solidFill>
              </a:rPr>
              <a:t>Join</a:t>
            </a:r>
          </a:p>
        </p:txBody>
      </p:sp>
      <p:sp>
        <p:nvSpPr>
          <p:cNvPr id="10" name="Callout: Bent Line 9">
            <a:extLst>
              <a:ext uri="{FF2B5EF4-FFF2-40B4-BE49-F238E27FC236}">
                <a16:creationId xmlns:a16="http://schemas.microsoft.com/office/drawing/2014/main" id="{C01B1FAD-C5C0-B102-F57D-0498A8BA9A33}"/>
              </a:ext>
            </a:extLst>
          </p:cNvPr>
          <p:cNvSpPr/>
          <p:nvPr/>
        </p:nvSpPr>
        <p:spPr>
          <a:xfrm>
            <a:off x="7711251" y="3171539"/>
            <a:ext cx="1455175" cy="530942"/>
          </a:xfrm>
          <a:prstGeom prst="borderCallout2">
            <a:avLst>
              <a:gd name="adj1" fmla="val 36166"/>
              <a:gd name="adj2" fmla="val -4097"/>
              <a:gd name="adj3" fmla="val 34231"/>
              <a:gd name="adj4" fmla="val -27964"/>
              <a:gd name="adj5" fmla="val 116370"/>
              <a:gd name="adj6" fmla="val -62906"/>
            </a:avLst>
          </a:prstGeom>
          <a:solidFill>
            <a:srgbClr val="FFFFCC"/>
          </a:solidFill>
          <a:ln>
            <a:solidFill>
              <a:srgbClr val="004D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expected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PV-rule</a:t>
            </a:r>
          </a:p>
        </p:txBody>
      </p:sp>
      <p:sp>
        <p:nvSpPr>
          <p:cNvPr id="11" name="Callout: Bent Line 10">
            <a:extLst>
              <a:ext uri="{FF2B5EF4-FFF2-40B4-BE49-F238E27FC236}">
                <a16:creationId xmlns:a16="http://schemas.microsoft.com/office/drawing/2014/main" id="{32EA7AAA-8671-668E-9FC1-3C37EC432625}"/>
              </a:ext>
            </a:extLst>
          </p:cNvPr>
          <p:cNvSpPr/>
          <p:nvPr/>
        </p:nvSpPr>
        <p:spPr>
          <a:xfrm>
            <a:off x="7873060" y="4558313"/>
            <a:ext cx="1455175" cy="530942"/>
          </a:xfrm>
          <a:prstGeom prst="borderCallout2">
            <a:avLst>
              <a:gd name="adj1" fmla="val 36166"/>
              <a:gd name="adj2" fmla="val -4097"/>
              <a:gd name="adj3" fmla="val 34231"/>
              <a:gd name="adj4" fmla="val -27964"/>
              <a:gd name="adj5" fmla="val 116370"/>
              <a:gd name="adj6" fmla="val -62906"/>
            </a:avLst>
          </a:prstGeom>
          <a:solidFill>
            <a:srgbClr val="FFFFCC"/>
          </a:solidFill>
          <a:ln>
            <a:solidFill>
              <a:srgbClr val="EC8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Option value rule</a:t>
            </a:r>
          </a:p>
        </p:txBody>
      </p:sp>
    </p:spTree>
    <p:extLst>
      <p:ext uri="{BB962C8B-B14F-4D97-AF65-F5344CB8AC3E}">
        <p14:creationId xmlns:p14="http://schemas.microsoft.com/office/powerpoint/2010/main" val="186349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Graphic spid="5" grpId="0" uiExpand="1">
        <p:bldSub>
          <a:bldChart bld="series"/>
        </p:bldSub>
      </p:bldGraphic>
      <p:bldP spid="6" grpId="0"/>
      <p:bldP spid="9" grpId="0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Ragn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2161</TotalTime>
  <Words>749</Words>
  <Application>Microsoft Office PowerPoint</Application>
  <PresentationFormat>Widescreen</PresentationFormat>
  <Paragraphs>100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Arial</vt:lpstr>
      <vt:lpstr>Symbol</vt:lpstr>
      <vt:lpstr>Times New Roman</vt:lpstr>
      <vt:lpstr>Office Theme</vt:lpstr>
      <vt:lpstr>PowerPoint Presentation</vt:lpstr>
      <vt:lpstr>Self-evident truth (?)</vt:lpstr>
      <vt:lpstr>Joining the EU: What are the potential benefits for Iceland?</vt:lpstr>
      <vt:lpstr>Economic benefits?</vt:lpstr>
      <vt:lpstr>Increased national security?</vt:lpstr>
      <vt:lpstr>Other social benefits?</vt:lpstr>
      <vt:lpstr>To summarize:</vt:lpstr>
      <vt:lpstr>There is an important additional consideration:</vt:lpstr>
      <vt:lpstr>Ignoring the option value  (Illustration of the potential error*)</vt:lpstr>
      <vt:lpstr>Conclusion:</vt:lpstr>
      <vt:lpstr>PowerPoint Presentation</vt:lpstr>
      <vt:lpstr>GDP/capita 2023 (USD. Purchasing power parity (PPP). Price level 2021)  (Source: World Bank)</vt:lpstr>
      <vt:lpstr>Economic growth (Annual growth GDP/capita 2000-23. PPP measure) (Source: World Bank)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Ragnar Árnason</dc:creator>
  <cp:lastModifiedBy>Ragnar Árnason</cp:lastModifiedBy>
  <cp:revision>6</cp:revision>
  <cp:lastPrinted>2025-10-02T12:28:06Z</cp:lastPrinted>
  <dcterms:created xsi:type="dcterms:W3CDTF">2025-01-10T08:29:12Z</dcterms:created>
  <dcterms:modified xsi:type="dcterms:W3CDTF">2025-10-06T07:30:47Z</dcterms:modified>
</cp:coreProperties>
</file>